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8.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0.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1.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02" r:id="rId5"/>
    <p:sldMasterId id="2147484403" r:id="rId6"/>
    <p:sldMasterId id="2147484464" r:id="rId7"/>
    <p:sldMasterId id="2147484496" r:id="rId8"/>
    <p:sldMasterId id="2147484559" r:id="rId9"/>
    <p:sldMasterId id="2147484587" r:id="rId10"/>
    <p:sldMasterId id="2147484621" r:id="rId11"/>
    <p:sldMasterId id="2147484655" r:id="rId12"/>
    <p:sldMasterId id="2147484683" r:id="rId13"/>
    <p:sldMasterId id="2147484707" r:id="rId14"/>
    <p:sldMasterId id="2147484735" r:id="rId15"/>
    <p:sldMasterId id="2147484769" r:id="rId16"/>
  </p:sldMasterIdLst>
  <p:notesMasterIdLst>
    <p:notesMasterId r:id="rId58"/>
  </p:notesMasterIdLst>
  <p:handoutMasterIdLst>
    <p:handoutMasterId r:id="rId59"/>
  </p:handoutMasterIdLst>
  <p:sldIdLst>
    <p:sldId id="1612" r:id="rId17"/>
    <p:sldId id="1641" r:id="rId18"/>
    <p:sldId id="1642" r:id="rId19"/>
    <p:sldId id="1643" r:id="rId20"/>
    <p:sldId id="1644" r:id="rId21"/>
    <p:sldId id="1645" r:id="rId22"/>
    <p:sldId id="1646" r:id="rId23"/>
    <p:sldId id="1647" r:id="rId24"/>
    <p:sldId id="1648" r:id="rId25"/>
    <p:sldId id="1651" r:id="rId26"/>
    <p:sldId id="1652" r:id="rId27"/>
    <p:sldId id="1653" r:id="rId28"/>
    <p:sldId id="1654" r:id="rId29"/>
    <p:sldId id="1661" r:id="rId30"/>
    <p:sldId id="1662" r:id="rId31"/>
    <p:sldId id="1663" r:id="rId32"/>
    <p:sldId id="1664" r:id="rId33"/>
    <p:sldId id="1665" r:id="rId34"/>
    <p:sldId id="1637" r:id="rId35"/>
    <p:sldId id="1557" r:id="rId36"/>
    <p:sldId id="1632" r:id="rId37"/>
    <p:sldId id="1560" r:id="rId38"/>
    <p:sldId id="1581" r:id="rId39"/>
    <p:sldId id="1562" r:id="rId40"/>
    <p:sldId id="1633" r:id="rId41"/>
    <p:sldId id="1564" r:id="rId42"/>
    <p:sldId id="1565" r:id="rId43"/>
    <p:sldId id="1674" r:id="rId44"/>
    <p:sldId id="1634" r:id="rId45"/>
    <p:sldId id="1567" r:id="rId46"/>
    <p:sldId id="1586" r:id="rId47"/>
    <p:sldId id="1569" r:id="rId48"/>
    <p:sldId id="1570" r:id="rId49"/>
    <p:sldId id="1630" r:id="rId50"/>
    <p:sldId id="1635" r:id="rId51"/>
    <p:sldId id="1580" r:id="rId52"/>
    <p:sldId id="1609" r:id="rId53"/>
    <p:sldId id="1575" r:id="rId54"/>
    <p:sldId id="1591" r:id="rId55"/>
    <p:sldId id="1636" r:id="rId56"/>
    <p:sldId id="1608"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id="{7AB1B9B2-9484-413E-BFC3-51F43DBAE25B}">
          <p14:sldIdLst>
            <p14:sldId id="1612"/>
          </p14:sldIdLst>
        </p14:section>
        <p14:section name="Intro" id="{9C8DC9DF-3004-48EE-BCB7-FB507BE952F3}">
          <p14:sldIdLst>
            <p14:sldId id="1641"/>
            <p14:sldId id="1642"/>
            <p14:sldId id="1643"/>
            <p14:sldId id="1644"/>
            <p14:sldId id="1645"/>
            <p14:sldId id="1646"/>
            <p14:sldId id="1647"/>
            <p14:sldId id="1648"/>
          </p14:sldIdLst>
        </p14:section>
        <p14:section name="Customer Evidence" id="{7E88EC9B-6779-447B-B158-654A37EFF8AA}">
          <p14:sldIdLst>
            <p14:sldId id="1651"/>
            <p14:sldId id="1652"/>
            <p14:sldId id="1653"/>
            <p14:sldId id="1654"/>
            <p14:sldId id="1661"/>
            <p14:sldId id="1662"/>
            <p14:sldId id="1663"/>
            <p14:sldId id="1664"/>
            <p14:sldId id="1665"/>
          </p14:sldIdLst>
        </p14:section>
        <p14:section name="Introducing Cortana Intelligence" id="{E7456818-BB4C-4D5A-9C5D-9329D71B2990}">
          <p14:sldIdLst>
            <p14:sldId id="1637"/>
            <p14:sldId id="1557"/>
            <p14:sldId id="1632"/>
            <p14:sldId id="1560"/>
            <p14:sldId id="1581"/>
            <p14:sldId id="1562"/>
            <p14:sldId id="1633"/>
            <p14:sldId id="1564"/>
            <p14:sldId id="1565"/>
            <p14:sldId id="1674"/>
            <p14:sldId id="1634"/>
            <p14:sldId id="1567"/>
            <p14:sldId id="1586"/>
            <p14:sldId id="1569"/>
            <p14:sldId id="1570"/>
            <p14:sldId id="1630"/>
            <p14:sldId id="1635"/>
            <p14:sldId id="1580"/>
            <p14:sldId id="1609"/>
            <p14:sldId id="1575"/>
            <p14:sldId id="1591"/>
            <p14:sldId id="1636"/>
          </p14:sldIdLst>
        </p14:section>
        <p14:section name="Conclusion" id="{85A22F6D-F17A-4A81-8CDE-4B5A09E5C908}">
          <p14:sldIdLst>
            <p14:sldId id="1608"/>
          </p14:sldIdLst>
        </p14:section>
        <p14:section name="Appendix" id="{CECAAADB-B2D6-4905-8F24-77F9C72A315B}">
          <p14:sldIdLst/>
        </p14:section>
        <p14:section name="Bing Example - alt opening" id="{12DCE37E-E32A-4A8F-B28C-2975BD4F5780}">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D0FF"/>
    <a:srgbClr val="004BBB"/>
    <a:srgbClr val="2C8BBD"/>
    <a:srgbClr val="3E92D2"/>
    <a:srgbClr val="D9D9D9"/>
    <a:srgbClr val="005AA1"/>
    <a:srgbClr val="0072C6"/>
    <a:srgbClr val="002050"/>
    <a:srgbClr val="00317B"/>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8" autoAdjust="0"/>
    <p:restoredTop sz="97023" autoAdjust="0"/>
  </p:normalViewPr>
  <p:slideViewPr>
    <p:cSldViewPr snapToGrid="0">
      <p:cViewPr varScale="1">
        <p:scale>
          <a:sx n="152" d="100"/>
          <a:sy n="152" d="100"/>
        </p:scale>
        <p:origin x="126" y="138"/>
      </p:cViewPr>
      <p:guideLst>
        <p:guide orient="horz" pos="2203"/>
        <p:guide pos="3917"/>
      </p:guideLst>
    </p:cSldViewPr>
  </p:slideViewPr>
  <p:outlineViewPr>
    <p:cViewPr>
      <p:scale>
        <a:sx n="33" d="100"/>
        <a:sy n="33" d="100"/>
      </p:scale>
      <p:origin x="0" y="-680"/>
    </p:cViewPr>
  </p:outlineViewPr>
  <p:notesTextViewPr>
    <p:cViewPr>
      <p:scale>
        <a:sx n="100" d="100"/>
        <a:sy n="100" d="100"/>
      </p:scale>
      <p:origin x="0" y="0"/>
    </p:cViewPr>
  </p:notesTextViewPr>
  <p:sorterViewPr>
    <p:cViewPr varScale="1">
      <p:scale>
        <a:sx n="1" d="1"/>
        <a:sy n="1" d="1"/>
      </p:scale>
      <p:origin x="0" y="-14093"/>
    </p:cViewPr>
  </p:sorterViewPr>
  <p:notesViewPr>
    <p:cSldViewPr snapToGrid="0" showGuides="1">
      <p:cViewPr varScale="1">
        <p:scale>
          <a:sx n="56" d="100"/>
          <a:sy n="56" d="100"/>
        </p:scale>
        <p:origin x="2588"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presProps" Target="presProps.xml"/><Relationship Id="rId10" Type="http://schemas.openxmlformats.org/officeDocument/2006/relationships/slideMaster" Target="slideMasters/slideMaster6.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dirty="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15</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10/18/2017 3:30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10/18/2017 3:30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nterprise.microsoft.com/en-us/industries/discrete-manufacturing/rolls-royce-and-microsoft-collaborate-to-create-new-digital-capabilities-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B3CZXp-RK0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weoVpZtp5EA&amp;feature=youtu.be"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msit.powerbi.com/groups/586b07d3-931c-467b-9db2-45d90c2dc169/dashboards/e60bd6c3-984c-4fba-afef-105913049429" TargetMode="External"/><Relationship Id="rId5" Type="http://schemas.openxmlformats.org/officeDocument/2006/relationships/hyperlink" Target="https://litwareinsurancebotdemo1.crm.dynamics.com/" TargetMode="External"/><Relationship Id="rId4" Type="http://schemas.openxmlformats.org/officeDocument/2006/relationships/hyperlink" Target="https://cisbot-prod.azurewebsites.ne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develop-deploy-streaming-jobs/" TargetMode="External"/><Relationship Id="rId7" Type="http://schemas.openxmlformats.org/officeDocument/2006/relationships/hyperlink" Target="https://go.microsoft.com/fwlink/?linkid=525005&amp;clcid=0x409"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hortonworks.com/hdp/" TargetMode="External"/><Relationship Id="rId5" Type="http://schemas.openxmlformats.org/officeDocument/2006/relationships/hyperlink" Target="https://go.microsoft.com/fwlink/?linkid=619287&amp;clcid=0x409" TargetMode="External"/><Relationship Id="rId4" Type="http://schemas.openxmlformats.org/officeDocument/2006/relationships/hyperlink" Target="https://azure.microsoft.com/en-us/documentation/articles/hdinsight-develop-deploy-java-mapreduc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Microsoft’s Cortana Intelligence,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a:t>
            </a:fld>
            <a:endParaRPr lang="en-US"/>
          </a:p>
        </p:txBody>
      </p:sp>
    </p:spTree>
    <p:extLst>
      <p:ext uri="{BB962C8B-B14F-4D97-AF65-F5344CB8AC3E}">
        <p14:creationId xmlns:p14="http://schemas.microsoft.com/office/powerpoint/2010/main" val="2076089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Case study: </a:t>
            </a:r>
            <a:r>
              <a:rPr lang="en-US" dirty="0">
                <a:hlinkClick r:id="rId3"/>
              </a:rPr>
              <a:t>http://enterprise.microsoft.com/en-us/industries/discrete-manufacturing/rolls-royce-and-microsoft-collaborate-to-create-new-digital-capabilities-2/</a:t>
            </a:r>
            <a:r>
              <a:rPr lang="en-US" dirty="0"/>
              <a:t> </a:t>
            </a:r>
          </a:p>
          <a:p>
            <a:endParaRPr lang="en-US" dirty="0"/>
          </a:p>
          <a:p>
            <a:r>
              <a:rPr lang="en-US" sz="900" b="1" kern="1200" dirty="0">
                <a:solidFill>
                  <a:schemeClr val="tx1"/>
                </a:solidFill>
                <a:effectLst/>
                <a:latin typeface="Segoe UI Light" pitchFamily="34" charset="0"/>
                <a:ea typeface="+mn-ea"/>
                <a:cs typeface="+mn-cs"/>
              </a:rPr>
              <a:t>(Current state &amp; Problem to solve)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About 20 years ago, </a:t>
            </a:r>
            <a:r>
              <a:rPr lang="en-US" sz="900" b="1" kern="1200" dirty="0">
                <a:solidFill>
                  <a:schemeClr val="tx1"/>
                </a:solidFill>
                <a:effectLst/>
                <a:latin typeface="Segoe UI Light" pitchFamily="34" charset="0"/>
                <a:ea typeface="+mn-ea"/>
                <a:cs typeface="+mn-cs"/>
              </a:rPr>
              <a:t>Rolls-Royce</a:t>
            </a:r>
            <a:r>
              <a:rPr lang="en-US" sz="900" kern="1200" dirty="0">
                <a:solidFill>
                  <a:schemeClr val="tx1"/>
                </a:solidFill>
                <a:effectLst/>
                <a:latin typeface="Segoe UI Light" pitchFamily="34" charset="0"/>
                <a:ea typeface="+mn-ea"/>
                <a:cs typeface="+mn-cs"/>
              </a:rPr>
              <a:t> went from manufacturing and selling engines to extending comprehensive maintenance services to airlines that use its engines. However, all the choices that affect operating costs and efficiency for an airline require huge amounts of data analysis. Deciding what information was relevant became more complex as technological advances created more and more data. An engine 15 years ago had very few sensors and generated a small amount of signals and data. Today, each engine has numerous sensors and generates thousands of signals and data points. </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(Solution applied)</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Rolls Royce chose Microsoft solutions to analyze the data from plane engines, using machine learning to accurately detect operational anomalies, scale quickly and efficiently, aggregate data across customer fleets and process data in real time. </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(Results)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Rolls-Royce has been able to revolutionize their global business using business analytics to develop more efficient flight and maintenance plans. By using dashboards that deliver high-quality insights, they help airlines save on fuel and other costs using targeted and actionable efficiency insights. </a:t>
            </a:r>
          </a:p>
          <a:p>
            <a:r>
              <a:rPr lang="en-US" sz="900" kern="1200" dirty="0">
                <a:solidFill>
                  <a:schemeClr val="tx1"/>
                </a:solidFill>
                <a:effectLst/>
                <a:latin typeface="Segoe UI Light" pitchFamily="34" charset="0"/>
                <a:ea typeface="+mn-ea"/>
                <a:cs typeface="+mn-cs"/>
              </a:rPr>
              <a:t>With highly scalable and sophisticated data analytics services built on the Azure platform, Rolls-Royce can focus more on their end goal of delivering value to customers instead of using time and resources to manage infrastructure.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10/18/2017 3:30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0789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overview shows how Rolls Royce</a:t>
            </a:r>
            <a:r>
              <a:rPr lang="en-US" sz="900" kern="1200" baseline="0" dirty="0">
                <a:solidFill>
                  <a:schemeClr val="tx1"/>
                </a:solidFill>
                <a:effectLst/>
                <a:latin typeface="Segoe UI Light" pitchFamily="34" charset="0"/>
                <a:ea typeface="+mn-ea"/>
                <a:cs typeface="+mn-cs"/>
              </a:rPr>
              <a:t> implemented Cortana Intelligence to gain valuable insights from massive volumes of data.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solutions enabled Rolls Royce</a:t>
            </a:r>
            <a:r>
              <a:rPr lang="en-US" sz="900" kern="1200" baseline="0" dirty="0">
                <a:solidFill>
                  <a:schemeClr val="tx1"/>
                </a:solidFill>
                <a:effectLst/>
                <a:latin typeface="Segoe UI Light" pitchFamily="34" charset="0"/>
                <a:ea typeface="+mn-ea"/>
                <a:cs typeface="+mn-cs"/>
              </a:rPr>
              <a:t> to </a:t>
            </a:r>
            <a:r>
              <a:rPr lang="en-US" sz="900" b="1" kern="1200" dirty="0">
                <a:solidFill>
                  <a:schemeClr val="tx1"/>
                </a:solidFill>
                <a:effectLst/>
                <a:latin typeface="Segoe UI Light" pitchFamily="34" charset="0"/>
                <a:ea typeface="+mn-ea"/>
                <a:cs typeface="+mn-cs"/>
              </a:rPr>
              <a:t>consolidate and manage data </a:t>
            </a:r>
            <a:r>
              <a:rPr lang="en-US" sz="900" kern="1200" dirty="0">
                <a:solidFill>
                  <a:schemeClr val="tx1"/>
                </a:solidFill>
                <a:effectLst/>
                <a:latin typeface="Segoe UI Light" pitchFamily="34" charset="0"/>
                <a:ea typeface="+mn-ea"/>
                <a:cs typeface="+mn-cs"/>
              </a:rPr>
              <a:t>from </a:t>
            </a:r>
            <a:r>
              <a:rPr lang="en-US" sz="900" dirty="0"/>
              <a:t>disparate and geographically distributed sources.</a:t>
            </a:r>
            <a:r>
              <a:rPr lang="en-US" sz="900" baseline="0" dirty="0"/>
              <a:t> </a:t>
            </a:r>
            <a:r>
              <a:rPr lang="en-US" sz="900" b="0" kern="1200" baseline="0" dirty="0">
                <a:solidFill>
                  <a:schemeClr val="tx1"/>
                </a:solidFill>
                <a:effectLst/>
                <a:latin typeface="Segoe UI Light" pitchFamily="34" charset="0"/>
                <a:ea typeface="+mn-ea"/>
                <a:cs typeface="+mn-cs"/>
              </a:rPr>
              <a:t>With</a:t>
            </a:r>
            <a:r>
              <a:rPr lang="en-US" sz="900" b="1" kern="1200" baseline="0" dirty="0">
                <a:solidFill>
                  <a:schemeClr val="tx1"/>
                </a:solidFill>
                <a:effectLst/>
                <a:latin typeface="Segoe UI Light" pitchFamily="34" charset="0"/>
                <a:ea typeface="+mn-ea"/>
                <a:cs typeface="+mn-cs"/>
              </a:rPr>
              <a:t> Azure </a:t>
            </a:r>
            <a:r>
              <a:rPr lang="en-US" sz="900" b="1" kern="1200" baseline="0" dirty="0" err="1">
                <a:solidFill>
                  <a:schemeClr val="tx1"/>
                </a:solidFill>
                <a:effectLst/>
                <a:latin typeface="Segoe UI Light" pitchFamily="34" charset="0"/>
                <a:ea typeface="+mn-ea"/>
                <a:cs typeface="+mn-cs"/>
              </a:rPr>
              <a:t>IoT</a:t>
            </a:r>
            <a:r>
              <a:rPr lang="en-US" sz="900" b="1" kern="1200" baseline="0" dirty="0">
                <a:solidFill>
                  <a:schemeClr val="tx1"/>
                </a:solidFill>
                <a:effectLst/>
                <a:latin typeface="Segoe UI Light" pitchFamily="34" charset="0"/>
                <a:ea typeface="+mn-ea"/>
                <a:cs typeface="+mn-cs"/>
              </a:rPr>
              <a:t> Suite</a:t>
            </a:r>
            <a:r>
              <a:rPr lang="en-US" sz="900" b="0" kern="1200" baseline="0" dirty="0">
                <a:solidFill>
                  <a:schemeClr val="tx1"/>
                </a:solidFill>
                <a:effectLst/>
                <a:latin typeface="Segoe UI Light" pitchFamily="34" charset="0"/>
                <a:ea typeface="+mn-ea"/>
                <a:cs typeface="+mn-cs"/>
              </a:rPr>
              <a:t> they were able to ingest, process, and normalize</a:t>
            </a:r>
            <a:r>
              <a:rPr lang="en-US" sz="900" b="1" kern="1200" baseline="0" dirty="0">
                <a:solidFill>
                  <a:schemeClr val="tx1"/>
                </a:solidFill>
                <a:effectLst/>
                <a:latin typeface="Segoe UI Light" pitchFamily="34" charset="0"/>
                <a:ea typeface="+mn-ea"/>
                <a:cs typeface="+mn-cs"/>
              </a:rPr>
              <a:t> </a:t>
            </a:r>
            <a:r>
              <a:rPr lang="en-US" sz="900" b="0" kern="1200" baseline="0" dirty="0">
                <a:solidFill>
                  <a:schemeClr val="tx1"/>
                </a:solidFill>
                <a:effectLst/>
                <a:latin typeface="Segoe UI Light" pitchFamily="34" charset="0"/>
                <a:ea typeface="+mn-ea"/>
                <a:cs typeface="+mn-cs"/>
              </a:rPr>
              <a:t>data from various data sources</a:t>
            </a:r>
            <a:r>
              <a:rPr lang="en-US" sz="900" dirty="0"/>
              <a:t> including snapshots of engine performance that the planes send wirelessly during a flight, massive downloads of comprehensive “black box”–type data, technical logs, and flight plans as well as forecast and actual weather data provided by third parties.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t>From using </a:t>
            </a:r>
            <a:r>
              <a:rPr lang="en-US" sz="900" b="1" dirty="0"/>
              <a:t>Azure Data Factory </a:t>
            </a:r>
            <a:r>
              <a:rPr lang="en-US" sz="900" dirty="0"/>
              <a:t>for orchestration and </a:t>
            </a:r>
            <a:r>
              <a:rPr lang="en-US" sz="900" b="1" dirty="0"/>
              <a:t>Azure HDInsight </a:t>
            </a:r>
            <a:r>
              <a:rPr lang="en-US" sz="900" dirty="0"/>
              <a:t>for high-level data aggregation and summarization, to using </a:t>
            </a:r>
            <a:r>
              <a:rPr lang="en-US" sz="900" b="1" dirty="0"/>
              <a:t>Azure SQL </a:t>
            </a:r>
            <a:r>
              <a:rPr lang="en-US" sz="900" dirty="0"/>
              <a:t>and </a:t>
            </a:r>
            <a:r>
              <a:rPr lang="en-US" sz="900" b="1" dirty="0"/>
              <a:t>Azure Blob Storage </a:t>
            </a:r>
            <a:r>
              <a:rPr lang="en-US" sz="900" dirty="0"/>
              <a:t>to handle all the different types of storage needs, Rolls-Royce is taking full advantage of the integrated Azure platform services. </a:t>
            </a: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t>With </a:t>
            </a:r>
            <a:r>
              <a:rPr lang="en-US" sz="900" b="1" dirty="0"/>
              <a:t>Microsoft Cortana Intelligence</a:t>
            </a:r>
            <a:r>
              <a:rPr lang="en-US" sz="900" dirty="0"/>
              <a:t>, Rolls-Royce will be able to analyze a rich set of data and perform data modeling at scale to accurately detect operational anomalies and help customers plan relevant actions. </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Results</a:t>
            </a:r>
          </a:p>
          <a:p>
            <a:pPr marL="280013" marR="0" lvl="0" indent="-280013" defTabSz="1087154" fontAlgn="base">
              <a:lnSpc>
                <a:spcPct val="100000"/>
              </a:lnSpc>
              <a:spcBef>
                <a:spcPct val="0"/>
              </a:spcBef>
              <a:spcAft>
                <a:spcPts val="300"/>
              </a:spcAft>
              <a:buClr>
                <a:prstClr val="white"/>
              </a:buClr>
              <a:buSzPct val="100000"/>
              <a:buFont typeface="Arial" panose="020B0604020202020204" pitchFamily="34" charset="0"/>
              <a:buChar char="•"/>
              <a:tabLst/>
              <a:defRPr/>
            </a:pPr>
            <a:r>
              <a:rPr lang="en-US" sz="900" dirty="0"/>
              <a:t>More efficient flight and maintenance plans</a:t>
            </a:r>
          </a:p>
          <a:p>
            <a:pPr marL="280013" marR="0" lvl="0" indent="-280013" defTabSz="1087154" fontAlgn="base">
              <a:lnSpc>
                <a:spcPct val="100000"/>
              </a:lnSpc>
              <a:spcBef>
                <a:spcPct val="0"/>
              </a:spcBef>
              <a:spcAft>
                <a:spcPts val="300"/>
              </a:spcAft>
              <a:buClr>
                <a:prstClr val="white"/>
              </a:buClr>
              <a:buSzPct val="100000"/>
              <a:buFont typeface="Arial" panose="020B0604020202020204" pitchFamily="34" charset="0"/>
              <a:buChar char="•"/>
              <a:tabLst/>
              <a:defRPr/>
            </a:pPr>
            <a:r>
              <a:rPr lang="en-US" sz="900" dirty="0"/>
              <a:t>Targeted and actionable fuel efficiency insights</a:t>
            </a:r>
          </a:p>
          <a:p>
            <a:pPr marL="280013" marR="0" lvl="0" indent="-280013" defTabSz="1087154" fontAlgn="base">
              <a:lnSpc>
                <a:spcPct val="100000"/>
              </a:lnSpc>
              <a:spcBef>
                <a:spcPct val="0"/>
              </a:spcBef>
              <a:spcAft>
                <a:spcPts val="300"/>
              </a:spcAft>
              <a:buClr>
                <a:prstClr val="white"/>
              </a:buClr>
              <a:buSzPct val="100000"/>
              <a:buFont typeface="Arial" panose="020B0604020202020204" pitchFamily="34" charset="0"/>
              <a:buChar char="•"/>
              <a:tabLst/>
              <a:defRPr/>
            </a:pPr>
            <a:r>
              <a:rPr lang="en-US" sz="900" dirty="0"/>
              <a:t>Quickly-generated reports and dashboards that tell compelling stories and deliver high-quality insights</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b="1"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9AFFF-354B-4475-B8EF-1A50F253B0F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696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overview shows how Rolls Royce</a:t>
            </a:r>
            <a:r>
              <a:rPr lang="en-US" sz="900" kern="1200" baseline="0" dirty="0">
                <a:solidFill>
                  <a:schemeClr val="tx1"/>
                </a:solidFill>
                <a:effectLst/>
                <a:latin typeface="Segoe UI Light" pitchFamily="34" charset="0"/>
                <a:ea typeface="+mn-ea"/>
                <a:cs typeface="+mn-cs"/>
              </a:rPr>
              <a:t> implemented Cortana Intelligence to gain valuable insights from massive volumes of data.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solutions enabled Rolls Royce</a:t>
            </a:r>
            <a:r>
              <a:rPr lang="en-US" sz="900" kern="1200" baseline="0" dirty="0">
                <a:solidFill>
                  <a:schemeClr val="tx1"/>
                </a:solidFill>
                <a:effectLst/>
                <a:latin typeface="Segoe UI Light" pitchFamily="34" charset="0"/>
                <a:ea typeface="+mn-ea"/>
                <a:cs typeface="+mn-cs"/>
              </a:rPr>
              <a:t> to </a:t>
            </a:r>
            <a:r>
              <a:rPr lang="en-US" sz="900" b="1" kern="1200" dirty="0">
                <a:solidFill>
                  <a:schemeClr val="tx1"/>
                </a:solidFill>
                <a:effectLst/>
                <a:latin typeface="Segoe UI Light" pitchFamily="34" charset="0"/>
                <a:ea typeface="+mn-ea"/>
                <a:cs typeface="+mn-cs"/>
              </a:rPr>
              <a:t>consolidate and manage data </a:t>
            </a:r>
            <a:r>
              <a:rPr lang="en-US" sz="900" kern="1200" dirty="0">
                <a:solidFill>
                  <a:schemeClr val="tx1"/>
                </a:solidFill>
                <a:effectLst/>
                <a:latin typeface="Segoe UI Light" pitchFamily="34" charset="0"/>
                <a:ea typeface="+mn-ea"/>
                <a:cs typeface="+mn-cs"/>
              </a:rPr>
              <a:t>from </a:t>
            </a:r>
            <a:r>
              <a:rPr lang="en-US" sz="900" dirty="0"/>
              <a:t>disparate and geographically distributed sources.</a:t>
            </a:r>
            <a:r>
              <a:rPr lang="en-US" sz="900" baseline="0" dirty="0"/>
              <a:t> </a:t>
            </a:r>
            <a:r>
              <a:rPr lang="en-US" sz="900" b="0" kern="1200" baseline="0" dirty="0">
                <a:solidFill>
                  <a:schemeClr val="tx1"/>
                </a:solidFill>
                <a:effectLst/>
                <a:latin typeface="Segoe UI Light" pitchFamily="34" charset="0"/>
                <a:ea typeface="+mn-ea"/>
                <a:cs typeface="+mn-cs"/>
              </a:rPr>
              <a:t>With</a:t>
            </a:r>
            <a:r>
              <a:rPr lang="en-US" sz="900" b="1" kern="1200" baseline="0" dirty="0">
                <a:solidFill>
                  <a:schemeClr val="tx1"/>
                </a:solidFill>
                <a:effectLst/>
                <a:latin typeface="Segoe UI Light" pitchFamily="34" charset="0"/>
                <a:ea typeface="+mn-ea"/>
                <a:cs typeface="+mn-cs"/>
              </a:rPr>
              <a:t> Azure </a:t>
            </a:r>
            <a:r>
              <a:rPr lang="en-US" sz="900" b="1" kern="1200" baseline="0" dirty="0" err="1">
                <a:solidFill>
                  <a:schemeClr val="tx1"/>
                </a:solidFill>
                <a:effectLst/>
                <a:latin typeface="Segoe UI Light" pitchFamily="34" charset="0"/>
                <a:ea typeface="+mn-ea"/>
                <a:cs typeface="+mn-cs"/>
              </a:rPr>
              <a:t>IoT</a:t>
            </a:r>
            <a:r>
              <a:rPr lang="en-US" sz="900" b="1" kern="1200" baseline="0" dirty="0">
                <a:solidFill>
                  <a:schemeClr val="tx1"/>
                </a:solidFill>
                <a:effectLst/>
                <a:latin typeface="Segoe UI Light" pitchFamily="34" charset="0"/>
                <a:ea typeface="+mn-ea"/>
                <a:cs typeface="+mn-cs"/>
              </a:rPr>
              <a:t> Suite</a:t>
            </a:r>
            <a:r>
              <a:rPr lang="en-US" sz="900" b="0" kern="1200" baseline="0" dirty="0">
                <a:solidFill>
                  <a:schemeClr val="tx1"/>
                </a:solidFill>
                <a:effectLst/>
                <a:latin typeface="Segoe UI Light" pitchFamily="34" charset="0"/>
                <a:ea typeface="+mn-ea"/>
                <a:cs typeface="+mn-cs"/>
              </a:rPr>
              <a:t> they were able to ingest, process, and normalize</a:t>
            </a:r>
            <a:r>
              <a:rPr lang="en-US" sz="900" b="1" kern="1200" baseline="0" dirty="0">
                <a:solidFill>
                  <a:schemeClr val="tx1"/>
                </a:solidFill>
                <a:effectLst/>
                <a:latin typeface="Segoe UI Light" pitchFamily="34" charset="0"/>
                <a:ea typeface="+mn-ea"/>
                <a:cs typeface="+mn-cs"/>
              </a:rPr>
              <a:t> </a:t>
            </a:r>
            <a:r>
              <a:rPr lang="en-US" sz="900" b="0" kern="1200" baseline="0" dirty="0">
                <a:solidFill>
                  <a:schemeClr val="tx1"/>
                </a:solidFill>
                <a:effectLst/>
                <a:latin typeface="Segoe UI Light" pitchFamily="34" charset="0"/>
                <a:ea typeface="+mn-ea"/>
                <a:cs typeface="+mn-cs"/>
              </a:rPr>
              <a:t>data from various data sources</a:t>
            </a:r>
            <a:r>
              <a:rPr lang="en-US" sz="900" dirty="0"/>
              <a:t> including snapshots of engine performance that the planes send wirelessly during a flight, massive downloads of comprehensive “black box”–type data, technical logs, and flight plans as well as forecast and actual weather data provided by third parties.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t>From using </a:t>
            </a:r>
            <a:r>
              <a:rPr lang="en-US" sz="900" b="1" dirty="0"/>
              <a:t>Azure Data Factory </a:t>
            </a:r>
            <a:r>
              <a:rPr lang="en-US" sz="900" dirty="0"/>
              <a:t>for orchestration and </a:t>
            </a:r>
            <a:r>
              <a:rPr lang="en-US" sz="900" b="1" dirty="0"/>
              <a:t>Azure HDInsight </a:t>
            </a:r>
            <a:r>
              <a:rPr lang="en-US" sz="900" dirty="0"/>
              <a:t>for high-level data aggregation and summarization, to using </a:t>
            </a:r>
            <a:r>
              <a:rPr lang="en-US" sz="900" b="1" dirty="0"/>
              <a:t>Azure SQL </a:t>
            </a:r>
            <a:r>
              <a:rPr lang="en-US" sz="900" dirty="0"/>
              <a:t>and </a:t>
            </a:r>
            <a:r>
              <a:rPr lang="en-US" sz="900" b="1" dirty="0"/>
              <a:t>Azure Blob Storage </a:t>
            </a:r>
            <a:r>
              <a:rPr lang="en-US" sz="900" dirty="0"/>
              <a:t>to handle all the different types of storage needs, Rolls-Royce is taking full advantage of the integrated Azure platform services. </a:t>
            </a: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t>With </a:t>
            </a:r>
            <a:r>
              <a:rPr lang="en-US" sz="900" b="1" dirty="0"/>
              <a:t>Microsoft Cortana Intelligence</a:t>
            </a:r>
            <a:r>
              <a:rPr lang="en-US" sz="900" dirty="0"/>
              <a:t>, Rolls-Royce will be able to analyze a rich set of data and perform data modeling at scale to accurately detect operational anomalies and help customers plan relevant actions. </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Results</a:t>
            </a:r>
          </a:p>
          <a:p>
            <a:pPr marL="280013" marR="0" lvl="0" indent="-280013" defTabSz="1087154" fontAlgn="base">
              <a:lnSpc>
                <a:spcPct val="100000"/>
              </a:lnSpc>
              <a:spcBef>
                <a:spcPct val="0"/>
              </a:spcBef>
              <a:spcAft>
                <a:spcPts val="300"/>
              </a:spcAft>
              <a:buClr>
                <a:prstClr val="white"/>
              </a:buClr>
              <a:buSzPct val="100000"/>
              <a:buFont typeface="Arial" panose="020B0604020202020204" pitchFamily="34" charset="0"/>
              <a:buChar char="•"/>
              <a:tabLst/>
              <a:defRPr/>
            </a:pPr>
            <a:r>
              <a:rPr lang="en-US" sz="900" dirty="0"/>
              <a:t>More efficient flight and maintenance plans</a:t>
            </a:r>
          </a:p>
          <a:p>
            <a:pPr marL="280013" marR="0" lvl="0" indent="-280013" defTabSz="1087154" fontAlgn="base">
              <a:lnSpc>
                <a:spcPct val="100000"/>
              </a:lnSpc>
              <a:spcBef>
                <a:spcPct val="0"/>
              </a:spcBef>
              <a:spcAft>
                <a:spcPts val="300"/>
              </a:spcAft>
              <a:buClr>
                <a:prstClr val="white"/>
              </a:buClr>
              <a:buSzPct val="100000"/>
              <a:buFont typeface="Arial" panose="020B0604020202020204" pitchFamily="34" charset="0"/>
              <a:buChar char="•"/>
              <a:tabLst/>
              <a:defRPr/>
            </a:pPr>
            <a:r>
              <a:rPr lang="en-US" sz="900" dirty="0"/>
              <a:t>Targeted and actionable fuel efficiency insights</a:t>
            </a:r>
          </a:p>
          <a:p>
            <a:pPr marL="280013" marR="0" lvl="0" indent="-280013" defTabSz="1087154" fontAlgn="base">
              <a:lnSpc>
                <a:spcPct val="100000"/>
              </a:lnSpc>
              <a:spcBef>
                <a:spcPct val="0"/>
              </a:spcBef>
              <a:spcAft>
                <a:spcPts val="300"/>
              </a:spcAft>
              <a:buClr>
                <a:prstClr val="white"/>
              </a:buClr>
              <a:buSzPct val="100000"/>
              <a:buFont typeface="Arial" panose="020B0604020202020204" pitchFamily="34" charset="0"/>
              <a:buChar char="•"/>
              <a:tabLst/>
              <a:defRPr/>
            </a:pPr>
            <a:r>
              <a:rPr lang="en-US" sz="900" dirty="0"/>
              <a:t>Quickly-generated reports and dashboards that tell compelling stories and deliver high-quality insights</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b="1"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9AFFF-354B-4475-B8EF-1A50F253B0F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88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panose="020B0502040204020203" pitchFamily="34" charset="0"/>
                <a:cs typeface="Segoe UI" panose="020B0502040204020203" pitchFamily="34" charset="0"/>
              </a:rPr>
              <a:t>Video: </a:t>
            </a:r>
            <a:r>
              <a:rPr lang="en-US" sz="1200" kern="1200" dirty="0">
                <a:solidFill>
                  <a:schemeClr val="tx1"/>
                </a:solidFill>
                <a:effectLst/>
                <a:latin typeface="Segoe UI Light" pitchFamily="34" charset="0"/>
                <a:ea typeface="+mn-ea"/>
                <a:cs typeface="+mn-cs"/>
                <a:hlinkClick r:id="rId3"/>
              </a:rPr>
              <a:t>https://www.youtube.com/watch?v=B3CZXp-RK0g</a:t>
            </a:r>
            <a:endParaRPr lang="en-US" sz="2000" u="sng" kern="1200" baseline="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298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(The Challenge)</a:t>
            </a:r>
          </a:p>
          <a:p>
            <a:pPr defTabSz="914049" fontAlgn="base">
              <a:spcBef>
                <a:spcPct val="0"/>
              </a:spcBef>
              <a:spcAft>
                <a:spcPts val="300"/>
              </a:spcAft>
              <a:buClr>
                <a:prstClr val="white"/>
              </a:buClr>
              <a:buSzPct val="100000"/>
              <a:defRPr/>
            </a:pPr>
            <a:endPar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a:p>
            <a:pPr defTabSz="913874" fontAlgn="base">
              <a:spcBef>
                <a:spcPct val="0"/>
              </a:spcBef>
              <a:spcAft>
                <a:spcPts val="300"/>
              </a:spcAft>
              <a:buClr>
                <a:prstClr val="white"/>
              </a:buClr>
              <a:buSzPct val="100000"/>
              <a:defRPr/>
            </a:pPr>
            <a:r>
              <a:rPr lang="en-US" sz="1200" dirty="0" err="1">
                <a:solidFill>
                  <a:schemeClr val="tx1"/>
                </a:solidFill>
              </a:rPr>
              <a:t>Liebherr</a:t>
            </a:r>
            <a:r>
              <a:rPr lang="en-US" sz="1200" dirty="0">
                <a:solidFill>
                  <a:schemeClr val="tx1"/>
                </a:solidFill>
              </a:rPr>
              <a:t> is looking to provide smart refrigeration technology that enables consumers to remotely manage their perishable food inventory. </a:t>
            </a:r>
          </a:p>
          <a:p>
            <a:endParaRPr lang="en-US" b="1" dirty="0">
              <a:effectLst/>
            </a:endParaRPr>
          </a:p>
          <a:p>
            <a:r>
              <a:rPr lang="en-US" b="1" dirty="0">
                <a:effectLst/>
              </a:rPr>
              <a:t>(The Solution)</a:t>
            </a:r>
          </a:p>
          <a:p>
            <a:endParaRPr lang="en-US" b="1" dirty="0">
              <a:effectLst/>
            </a:endParaRPr>
          </a:p>
          <a:p>
            <a:r>
              <a:rPr lang="en-US" dirty="0">
                <a:effectLst/>
              </a:rPr>
              <a:t>Microsoft is working with the household appliances division at equipment manufacturer </a:t>
            </a:r>
            <a:r>
              <a:rPr lang="en-US" dirty="0" err="1">
                <a:effectLst/>
              </a:rPr>
              <a:t>Liebherr</a:t>
            </a:r>
            <a:r>
              <a:rPr lang="en-US" dirty="0">
                <a:effectLst/>
              </a:rPr>
              <a:t> to develop a </a:t>
            </a:r>
            <a:r>
              <a:rPr lang="en-US" dirty="0" err="1">
                <a:effectLst/>
              </a:rPr>
              <a:t>SmartDeviceBox</a:t>
            </a:r>
            <a:r>
              <a:rPr lang="en-US" dirty="0">
                <a:effectLst/>
              </a:rPr>
              <a:t> communication module for </a:t>
            </a:r>
            <a:r>
              <a:rPr lang="en-US" dirty="0" err="1">
                <a:effectLst/>
              </a:rPr>
              <a:t>Liebherr’s</a:t>
            </a:r>
            <a:r>
              <a:rPr lang="en-US" dirty="0">
                <a:effectLst/>
              </a:rPr>
              <a:t> refrigerators and freezers.</a:t>
            </a:r>
          </a:p>
          <a:p>
            <a:r>
              <a:rPr lang="en-US" dirty="0">
                <a:effectLst/>
              </a:rPr>
              <a:t>The </a:t>
            </a:r>
            <a:r>
              <a:rPr lang="en-US" dirty="0" err="1">
                <a:effectLst/>
              </a:rPr>
              <a:t>SmartDeviceBox</a:t>
            </a:r>
            <a:r>
              <a:rPr lang="en-US" dirty="0">
                <a:effectLst/>
              </a:rPr>
              <a:t> module helps connect </a:t>
            </a:r>
            <a:r>
              <a:rPr lang="en-US" dirty="0" err="1">
                <a:effectLst/>
              </a:rPr>
              <a:t>Liebherr’s</a:t>
            </a:r>
            <a:r>
              <a:rPr lang="en-US" dirty="0">
                <a:effectLst/>
              </a:rPr>
              <a:t> refrigerators and freezers to the internet. This means, going forward, the module can help support shopping and meal planning through intelligent food management.</a:t>
            </a:r>
          </a:p>
          <a:p>
            <a:endParaRPr lang="en-US" dirty="0">
              <a:effectLst/>
            </a:endParaRPr>
          </a:p>
          <a:p>
            <a:r>
              <a:rPr lang="en-US" dirty="0">
                <a:effectLst/>
              </a:rPr>
              <a:t>Food can be monitored using cameras and object recognition technology, </a:t>
            </a:r>
            <a:r>
              <a:rPr lang="en-US" dirty="0" err="1">
                <a:effectLst/>
              </a:rPr>
              <a:t>recognising</a:t>
            </a:r>
            <a:r>
              <a:rPr lang="en-US" dirty="0">
                <a:effectLst/>
              </a:rPr>
              <a:t> individual food items within the refrigerator. The data is then fed into an inventory list, and customers can quickly see what is in the refrigerator from any location. </a:t>
            </a:r>
          </a:p>
          <a:p>
            <a:endParaRPr lang="en-US" dirty="0">
              <a:effectLst/>
            </a:endParaRPr>
          </a:p>
          <a:p>
            <a:r>
              <a:rPr lang="en-US" dirty="0">
                <a:effectLst/>
              </a:rPr>
              <a:t>The </a:t>
            </a:r>
            <a:r>
              <a:rPr lang="en-US" dirty="0" err="1">
                <a:effectLst/>
              </a:rPr>
              <a:t>SmartDeviceBox</a:t>
            </a:r>
            <a:r>
              <a:rPr lang="en-US" dirty="0">
                <a:effectLst/>
              </a:rPr>
              <a:t> also features a voice module, which allows users to add items to their shopping list quickly and easily. They can then view the full list from any location using an app on their iOS, Android or Windows device.</a:t>
            </a:r>
          </a:p>
          <a:p>
            <a:endParaRPr lang="en-US" dirty="0">
              <a:effectLst/>
            </a:endParaRPr>
          </a:p>
          <a:p>
            <a:r>
              <a:rPr lang="en-US" dirty="0">
                <a:effectLst/>
              </a:rPr>
              <a:t>Modular units can be integrated and upgraded at any time in existing </a:t>
            </a:r>
            <a:r>
              <a:rPr lang="en-US" dirty="0" err="1">
                <a:effectLst/>
              </a:rPr>
              <a:t>SmartDevice</a:t>
            </a:r>
            <a:r>
              <a:rPr lang="en-US" dirty="0">
                <a:effectLst/>
              </a:rPr>
              <a:t>-ready appliances. This means it is easier to create value for customers via new digital features and solutions.</a:t>
            </a:r>
          </a:p>
          <a:p>
            <a:r>
              <a:rPr lang="en-US" dirty="0">
                <a:effectLst/>
              </a:rPr>
              <a:t>Microsoft is providing the deep learning algorithms for the module, which are available within the company’s open source Computational Network Toolkit and can be used to build custom models for new use cases.</a:t>
            </a:r>
          </a:p>
          <a:p>
            <a:endParaRPr lang="en-US" dirty="0">
              <a:effectLst/>
            </a:endParaRPr>
          </a:p>
          <a:p>
            <a:r>
              <a:rPr lang="en-US" dirty="0">
                <a:effectLst/>
              </a:rPr>
              <a:t>Using these algorithms, data scientists at Microsoft worked with </a:t>
            </a:r>
            <a:r>
              <a:rPr lang="en-US" dirty="0" err="1">
                <a:effectLst/>
              </a:rPr>
              <a:t>Liebherr</a:t>
            </a:r>
            <a:r>
              <a:rPr lang="en-US" dirty="0">
                <a:effectLst/>
              </a:rPr>
              <a:t> to create a new image processing system to detect specific food products within the refrigerator. Having started out with a general purpose computer vision model, the system can now learn to </a:t>
            </a:r>
            <a:r>
              <a:rPr lang="en-US" dirty="0" err="1">
                <a:effectLst/>
              </a:rPr>
              <a:t>recognise</a:t>
            </a:r>
            <a:r>
              <a:rPr lang="en-US" dirty="0">
                <a:effectLst/>
              </a:rPr>
              <a:t> new type of objects from example images. This means it can see new objects in the fridge it </a:t>
            </a:r>
            <a:r>
              <a:rPr lang="en-US" dirty="0" err="1">
                <a:effectLst/>
              </a:rPr>
              <a:t>recognises</a:t>
            </a:r>
            <a:r>
              <a:rPr lang="en-US" dirty="0">
                <a:effectLst/>
              </a:rPr>
              <a:t> from training.</a:t>
            </a:r>
          </a:p>
          <a:p>
            <a:endParaRPr lang="en-US" dirty="0">
              <a:effectLst/>
            </a:endParaRPr>
          </a:p>
          <a:p>
            <a:r>
              <a:rPr lang="en-US" dirty="0">
                <a:effectLst/>
              </a:rPr>
              <a:t>Although currently at the prototype stage, this collaboration is an example of Microsoft working to help create a new generation of smart appliances that enable a higher level of food management. </a:t>
            </a:r>
          </a:p>
          <a:p>
            <a:endParaRPr lang="en-US" dirty="0">
              <a:effectLst/>
            </a:endParaRPr>
          </a:p>
          <a:p>
            <a:r>
              <a:rPr lang="en-US" b="1" dirty="0">
                <a:effectLst/>
              </a:rPr>
              <a:t>(Results)</a:t>
            </a:r>
            <a:r>
              <a:rPr lang="en-US" b="1" baseline="0" dirty="0">
                <a:effectLst/>
              </a:rPr>
              <a:t> - </a:t>
            </a:r>
            <a:r>
              <a:rPr lang="en-US" sz="2400" kern="0" dirty="0">
                <a:solidFill>
                  <a:prstClr val="white"/>
                </a:solidFill>
                <a:latin typeface="Segoe UI Light"/>
                <a:ea typeface="Segoe UI" pitchFamily="34" charset="0"/>
                <a:cs typeface="Segoe UI" pitchFamily="34" charset="0"/>
              </a:rPr>
              <a:t>Machine Learning in action</a:t>
            </a:r>
          </a:p>
          <a:p>
            <a:pPr marL="0" marR="0" lvl="0" indent="0" algn="l" defTabSz="914049" rtl="0" eaLnBrk="1" fontAlgn="base" latinLnBrk="0" hangingPunct="1">
              <a:lnSpc>
                <a:spcPct val="100000"/>
              </a:lnSpc>
              <a:spcBef>
                <a:spcPct val="0"/>
              </a:spcBef>
              <a:spcAft>
                <a:spcPts val="300"/>
              </a:spcAft>
              <a:buClr>
                <a:prstClr val="white"/>
              </a:buClr>
              <a:buSzPct val="100000"/>
              <a:buFontTx/>
              <a:buNone/>
              <a:tabLst/>
              <a:defRPr/>
            </a:pPr>
            <a:endParaRPr kumimoji="0" lang="en-US" sz="3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a:p>
            <a:pPr marL="280013" lvl="0" indent="-280013" defTabSz="1087154" fontAlgn="base">
              <a:spcBef>
                <a:spcPct val="0"/>
              </a:spcBef>
              <a:spcAft>
                <a:spcPts val="300"/>
              </a:spcAft>
              <a:buClr>
                <a:prstClr val="white"/>
              </a:buClr>
              <a:buSzPct val="100000"/>
              <a:buFont typeface="Arial" panose="020B0604020202020204" pitchFamily="34" charset="0"/>
              <a:buChar char="•"/>
              <a:defRPr/>
            </a:pPr>
            <a:r>
              <a:rPr lang="en-US" sz="1200" dirty="0"/>
              <a:t>Developed a smart refrigerator that offers remote monitoring and predictive maintenance </a:t>
            </a:r>
          </a:p>
          <a:p>
            <a:pPr marL="280013" lvl="0" indent="-280013" defTabSz="1087154" fontAlgn="base">
              <a:spcBef>
                <a:spcPct val="0"/>
              </a:spcBef>
              <a:spcAft>
                <a:spcPts val="300"/>
              </a:spcAft>
              <a:buClr>
                <a:prstClr val="white"/>
              </a:buClr>
              <a:buSzPct val="100000"/>
              <a:buFont typeface="Arial" panose="020B0604020202020204" pitchFamily="34" charset="0"/>
              <a:buChar char="•"/>
              <a:defRPr/>
            </a:pPr>
            <a:r>
              <a:rPr lang="en-US" sz="1200" dirty="0" err="1"/>
              <a:t>IoT</a:t>
            </a:r>
            <a:r>
              <a:rPr lang="en-US" sz="1200" dirty="0"/>
              <a:t> suite allows to capture and analyze real time data to predict temperature anomalies</a:t>
            </a:r>
          </a:p>
          <a:p>
            <a:pPr marL="280013" lvl="0" indent="-280013" defTabSz="1087154" fontAlgn="base">
              <a:spcBef>
                <a:spcPct val="0"/>
              </a:spcBef>
              <a:spcAft>
                <a:spcPts val="300"/>
              </a:spcAft>
              <a:buClr>
                <a:prstClr val="white"/>
              </a:buClr>
              <a:buSzPct val="100000"/>
              <a:buFont typeface="Arial" panose="020B0604020202020204" pitchFamily="34" charset="0"/>
              <a:buChar char="•"/>
              <a:defRPr/>
            </a:pPr>
            <a:r>
              <a:rPr lang="en-US" sz="1200" dirty="0"/>
              <a:t>Cortana Intelligence allows refrigerator to recognize and manage individual items stored inside</a:t>
            </a:r>
          </a:p>
          <a:p>
            <a:endParaRPr lang="en-US" b="1" dirty="0">
              <a:effectLst/>
            </a:endParaRPr>
          </a:p>
        </p:txBody>
      </p:sp>
      <p:sp>
        <p:nvSpPr>
          <p:cNvPr id="4" name="Header Placeholder 3"/>
          <p:cNvSpPr>
            <a:spLocks noGrp="1"/>
          </p:cNvSpPr>
          <p:nvPr>
            <p:ph type="hdr" sz="quarter" idx="10"/>
          </p:nvPr>
        </p:nvSpPr>
        <p:spPr/>
        <p:txBody>
          <a:bodyPr/>
          <a:lstStyle/>
          <a:p>
            <a:pPr marL="0" marR="0" lvl="0" indent="0" algn="l" defTabSz="92829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799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10/18/2017 3:30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666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Customer engagement is critical to business success, yet many organizations have limited ability to engage their customers at a deeper level and predict churn. </a:t>
            </a:r>
            <a:endParaRPr lang="en-US" sz="900" dirty="0"/>
          </a:p>
          <a:p>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3:30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33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In this demo, we will show you how an insurance company can leverage business analytics and AI to fundamentally transform the way they do customer service and reduce customer churn.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We’re going to walk through 3 scenarios: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first is how customers can interact with the solution via personalized conversations automated with Bots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second is how the customer service support agent gets benefits from Machine Learning and Analytics to predict and minimize churn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third is how the VP of Operations can monitor global activity via real-time dashboards and take action</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C4A4F76E-C256-4C1B-B207-68E3BCAF6335}" type="slidenum">
              <a:rPr kumimoji="0" lang="en-US" sz="1400" b="0" i="0" u="none" strike="noStrike" kern="0" cap="none" spc="0" normalizeH="0" baseline="0" noProof="0">
                <a:ln>
                  <a:noFill/>
                </a:ln>
                <a:solidFill>
                  <a:prstClr val="black"/>
                </a:solidFill>
                <a:effectLst/>
                <a:uLnTx/>
                <a:uFillTx/>
                <a:latin typeface="Calibri"/>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2025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panose="020B0502040204020203" pitchFamily="34" charset="0"/>
                <a:cs typeface="Segoe UI" panose="020B0502040204020203" pitchFamily="34" charset="0"/>
              </a:rPr>
              <a:t>Video:</a:t>
            </a:r>
            <a:r>
              <a:rPr lang="en-US" b="0" baseline="0" dirty="0">
                <a:latin typeface="Segoe UI" panose="020B0502040204020203" pitchFamily="34" charset="0"/>
                <a:cs typeface="Segoe UI" panose="020B0502040204020203" pitchFamily="34" charset="0"/>
              </a:rPr>
              <a:t> </a:t>
            </a:r>
            <a:r>
              <a:rPr lang="en-US" sz="900" u="sng" kern="1200" dirty="0">
                <a:solidFill>
                  <a:schemeClr val="tx1"/>
                </a:solidFill>
                <a:effectLst/>
                <a:latin typeface="Segoe UI Light" pitchFamily="34" charset="0"/>
                <a:ea typeface="+mn-ea"/>
                <a:cs typeface="+mn-cs"/>
                <a:hlinkClick r:id="rId3"/>
              </a:rPr>
              <a:t>https://www.youtube.com/watch?v=weoVpZtp5EA&amp;feature=youtu.be</a:t>
            </a:r>
            <a:endParaRPr lang="en-US" sz="900" u="sng" kern="1200" dirty="0">
              <a:solidFill>
                <a:schemeClr val="tx1"/>
              </a:solidFill>
              <a:effectLst/>
              <a:latin typeface="Segoe UI Light" pitchFamily="34" charset="0"/>
              <a:ea typeface="+mn-ea"/>
              <a:cs typeface="+mn-cs"/>
            </a:endParaRPr>
          </a:p>
          <a:p>
            <a:endParaRPr lang="en-US" sz="900" i="0" u="sng" kern="1200" dirty="0">
              <a:solidFill>
                <a:schemeClr val="tx1"/>
              </a:solidFill>
              <a:effectLst/>
              <a:latin typeface="Segoe UI Light" pitchFamily="34" charset="0"/>
              <a:ea typeface="+mn-ea"/>
              <a:cs typeface="+mn-cs"/>
            </a:endParaRPr>
          </a:p>
          <a:p>
            <a:r>
              <a:rPr lang="en-GB" sz="900" kern="1200" dirty="0">
                <a:solidFill>
                  <a:schemeClr val="tx1"/>
                </a:solidFill>
                <a:effectLst/>
                <a:latin typeface="Segoe UI Light" pitchFamily="34" charset="0"/>
                <a:ea typeface="+mn-ea"/>
                <a:cs typeface="+mn-cs"/>
              </a:rPr>
              <a:t>Open Microsoft Edge with the following tabs:</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GB" sz="900" u="none" strike="noStrike" kern="1200" dirty="0">
                <a:solidFill>
                  <a:schemeClr val="tx1"/>
                </a:solidFill>
                <a:effectLst/>
                <a:latin typeface="Segoe UI Light" pitchFamily="34" charset="0"/>
                <a:ea typeface="+mn-ea"/>
                <a:cs typeface="+mn-cs"/>
                <a:hlinkClick r:id="rId4"/>
              </a:rPr>
              <a:t>Insurance website</a:t>
            </a:r>
            <a:r>
              <a:rPr lang="en-GB" u="none" strike="noStrike" dirty="0">
                <a:effectLst/>
              </a:rPr>
              <a:t> (ensure </a:t>
            </a:r>
            <a:r>
              <a:rPr lang="en-GB" u="none" strike="noStrike" dirty="0" err="1">
                <a:effectLst/>
              </a:rPr>
              <a:t>AdBlock</a:t>
            </a:r>
            <a:r>
              <a:rPr lang="en-GB" u="none" strike="noStrike" dirty="0">
                <a:effectLst/>
              </a:rPr>
              <a:t>, Privacy Badger, and similar tools are disabled for the site)</a:t>
            </a:r>
            <a:br>
              <a:rPr lang="en-GB" b="1" u="none" strike="noStrike" dirty="0">
                <a:effectLst/>
              </a:rPr>
            </a:br>
            <a:r>
              <a:rPr lang="en-GB" u="none" strike="noStrike" dirty="0">
                <a:effectLst/>
              </a:rPr>
              <a:t>The login details are: Bot / Azure (note: you may also be prompted for these creds in CRM)</a:t>
            </a:r>
            <a:endParaRPr lang="en-US" u="none" strike="noStrike" dirty="0">
              <a:effectLst/>
            </a:endParaRPr>
          </a:p>
          <a:p>
            <a:pPr marL="171450" lvl="0" indent="-171450">
              <a:buFont typeface="Arial" panose="020B0604020202020204" pitchFamily="34" charset="0"/>
              <a:buChar char="•"/>
            </a:pPr>
            <a:r>
              <a:rPr lang="en-GB" i="1" u="none" strike="noStrike" dirty="0">
                <a:effectLst/>
              </a:rPr>
              <a:t>[In Private Browsing Window]</a:t>
            </a:r>
            <a:r>
              <a:rPr lang="en-GB" u="none" strike="noStrike" dirty="0">
                <a:effectLst/>
              </a:rPr>
              <a:t> </a:t>
            </a:r>
            <a:r>
              <a:rPr lang="en-GB" sz="900" u="none" strike="noStrike" kern="1200" dirty="0">
                <a:solidFill>
                  <a:schemeClr val="tx1"/>
                </a:solidFill>
                <a:effectLst/>
                <a:latin typeface="Segoe UI Light" pitchFamily="34" charset="0"/>
                <a:ea typeface="+mn-ea"/>
                <a:cs typeface="+mn-cs"/>
                <a:hlinkClick r:id="rId5"/>
              </a:rPr>
              <a:t>Dynamics CRM Online</a:t>
            </a:r>
            <a:r>
              <a:rPr lang="en-GB" sz="900" u="none" strike="noStrike" kern="1200" dirty="0">
                <a:solidFill>
                  <a:schemeClr val="tx1"/>
                </a:solidFill>
                <a:effectLst/>
                <a:latin typeface="Segoe UI Light" pitchFamily="34" charset="0"/>
                <a:ea typeface="+mn-ea"/>
                <a:cs typeface="+mn-cs"/>
              </a:rPr>
              <a:t> - My Open Opportunities view (from home, click ‘Sales → Opportunities’)</a:t>
            </a:r>
            <a:br>
              <a:rPr lang="en-GB" sz="900" u="none" strike="noStrike" kern="1200" dirty="0">
                <a:solidFill>
                  <a:schemeClr val="tx1"/>
                </a:solidFill>
                <a:effectLst/>
                <a:latin typeface="Segoe UI Light" pitchFamily="34" charset="0"/>
                <a:ea typeface="+mn-ea"/>
                <a:cs typeface="+mn-cs"/>
              </a:rPr>
            </a:br>
            <a:r>
              <a:rPr lang="en-GB" sz="900" u="none" strike="noStrike" kern="1200" dirty="0">
                <a:solidFill>
                  <a:schemeClr val="tx1"/>
                </a:solidFill>
                <a:effectLst/>
                <a:latin typeface="Segoe UI Light" pitchFamily="34" charset="0"/>
                <a:ea typeface="+mn-ea"/>
                <a:cs typeface="+mn-cs"/>
              </a:rPr>
              <a:t>The login details are: admin@litwareinsurancebotdemo1.onmicrosoft.com / @uzKg#R4n!S5</a:t>
            </a:r>
            <a:endParaRPr lang="en-US" u="none" strike="noStrike" dirty="0">
              <a:effectLst/>
            </a:endParaRPr>
          </a:p>
          <a:p>
            <a:pPr marL="171450" lvl="0" indent="-171450">
              <a:buFont typeface="Arial" panose="020B0604020202020204" pitchFamily="34" charset="0"/>
              <a:buChar char="•"/>
            </a:pPr>
            <a:r>
              <a:rPr lang="en-GB" sz="900" u="none" strike="noStrike" kern="1200" dirty="0">
                <a:solidFill>
                  <a:schemeClr val="tx1"/>
                </a:solidFill>
                <a:effectLst/>
                <a:latin typeface="Segoe UI Light" pitchFamily="34" charset="0"/>
                <a:ea typeface="+mn-ea"/>
                <a:cs typeface="+mn-cs"/>
                <a:hlinkClick r:id="rId6"/>
              </a:rPr>
              <a:t>Power BI</a:t>
            </a:r>
            <a:r>
              <a:rPr lang="en-GB" u="none" strike="noStrike" dirty="0">
                <a:effectLst/>
              </a:rPr>
              <a:t> dashboard (under Workspaces &gt; </a:t>
            </a:r>
            <a:r>
              <a:rPr lang="en-GB" u="none" strike="noStrike" dirty="0" err="1">
                <a:effectLst/>
              </a:rPr>
              <a:t>CisBotDemo</a:t>
            </a:r>
            <a:r>
              <a:rPr lang="en-GB" u="none" strike="noStrike" dirty="0">
                <a:effectLst/>
              </a:rPr>
              <a:t>)</a:t>
            </a:r>
            <a:br>
              <a:rPr lang="en-GB" u="none" strike="noStrike" dirty="0">
                <a:effectLst/>
              </a:rPr>
            </a:br>
            <a:r>
              <a:rPr lang="en-GB" u="none" strike="noStrike" dirty="0">
                <a:effectLst/>
              </a:rPr>
              <a:t>The login details are: your microsoft.com credentials. If this is your first time accessing the dashboard, feel free to request for access and the owner will grant you access.</a:t>
            </a:r>
            <a:endParaRPr lang="en-US" u="none" strike="noStrike" dirty="0">
              <a:effectLst/>
            </a:endParaRPr>
          </a:p>
          <a:p>
            <a:endParaRPr lang="en-US" sz="900" kern="1200" dirty="0">
              <a:solidFill>
                <a:schemeClr val="tx1"/>
              </a:solidFill>
              <a:effectLst/>
              <a:latin typeface="Segoe UI Light" pitchFamily="34" charset="0"/>
              <a:ea typeface="+mn-ea"/>
              <a:cs typeface="+mn-cs"/>
            </a:endParaRPr>
          </a:p>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7284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To summarize, in this solution, Cortana Intelligence helped me deepen my customer engagement, predict outcomes and helped reduce churn and automate actions by allowing my VP of Operations to make real time adjustments to competitive price pressures. Everything you saw here was built by two developers in a month, using our BA and AI capabilities on the Cloud. </a:t>
            </a:r>
          </a:p>
          <a:p>
            <a:endParaRPr lang="en-US" sz="900" dirty="0"/>
          </a:p>
          <a:p>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3:30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210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That was just one example </a:t>
            </a:r>
            <a:r>
              <a:rPr lang="en-US" dirty="0"/>
              <a:t>of how Cortana Intelligence helped one business solve</a:t>
            </a:r>
            <a:r>
              <a:rPr lang="en-US" baseline="0" dirty="0"/>
              <a:t> key data issues. </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T: Now, lets dive into what makes up the suite, and how these services can help you.</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10/18/2017 3:30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7103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You’re probably hearing a lot these days about digital transformation. Why?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New and more intelligent technologies are creating </a:t>
            </a:r>
            <a:r>
              <a:rPr lang="en-US" sz="900" b="1" kern="1200" dirty="0">
                <a:solidFill>
                  <a:schemeClr val="tx1"/>
                </a:solidFill>
                <a:effectLst/>
                <a:latin typeface="Segoe UI Light" pitchFamily="34" charset="0"/>
                <a:ea typeface="+mn-ea"/>
                <a:cs typeface="+mn-cs"/>
              </a:rPr>
              <a:t>enormous business opportunities. </a:t>
            </a:r>
            <a:r>
              <a:rPr lang="en-US" sz="900" kern="1200" dirty="0">
                <a:solidFill>
                  <a:schemeClr val="tx1"/>
                </a:solidFill>
                <a:effectLst/>
                <a:latin typeface="Segoe UI Light" pitchFamily="34" charset="0"/>
                <a:ea typeface="+mn-ea"/>
                <a:cs typeface="+mn-cs"/>
              </a:rPr>
              <a:t>From reducing costs and streamlining operations; to driving entirely new business models and revenue channels. It comes down </a:t>
            </a:r>
            <a:r>
              <a:rPr lang="en-US" sz="900" b="1" kern="1200" dirty="0">
                <a:solidFill>
                  <a:schemeClr val="tx1"/>
                </a:solidFill>
                <a:effectLst/>
                <a:latin typeface="Segoe UI Light" pitchFamily="34" charset="0"/>
                <a:ea typeface="+mn-ea"/>
                <a:cs typeface="+mn-cs"/>
              </a:rPr>
              <a:t>to tremendous revenue potential and cost savings</a:t>
            </a:r>
            <a:r>
              <a:rPr lang="en-US" sz="900" kern="1200" dirty="0">
                <a:solidFill>
                  <a:schemeClr val="tx1"/>
                </a:solidFill>
                <a:effectLst/>
                <a:latin typeface="Segoe UI Light" pitchFamily="34" charset="0"/>
                <a:ea typeface="+mn-ea"/>
                <a:cs typeface="+mn-cs"/>
              </a:rPr>
              <a:t>. </a:t>
            </a:r>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3:30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494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900" kern="1200" baseline="0" dirty="0">
                <a:solidFill>
                  <a:schemeClr val="tx1"/>
                </a:solidFill>
                <a:effectLst/>
                <a:latin typeface="Segoe UI Light" pitchFamily="34" charset="0"/>
                <a:ea typeface="+mn-ea"/>
                <a:cs typeface="+mn-cs"/>
              </a:rPr>
              <a:t> Warehouse</a:t>
            </a:r>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900" kern="1200" baseline="0" dirty="0">
                <a:solidFill>
                  <a:schemeClr val="tx1"/>
                </a:solidFill>
                <a:effectLst/>
                <a:latin typeface="Segoe UI Light" pitchFamily="34" charset="0"/>
                <a:ea typeface="+mn-ea"/>
                <a:cs typeface="+mn-cs"/>
              </a:rPr>
              <a:t> or with </a:t>
            </a:r>
            <a:r>
              <a:rPr lang="en-US" sz="9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900" kern="1200" baseline="0" dirty="0">
                <a:solidFill>
                  <a:schemeClr val="tx1"/>
                </a:solidFill>
                <a:effectLst/>
                <a:latin typeface="Segoe UI Light" pitchFamily="34" charset="0"/>
                <a:ea typeface="+mn-ea"/>
                <a:cs typeface="+mn-cs"/>
              </a:rPr>
              <a:t> based applications. </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90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We’re going to dive into each one.</a:t>
            </a:r>
            <a:r>
              <a:rPr lang="en-US" sz="900" b="1"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77594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Information Management includes Data Factory, Data Catalog,</a:t>
            </a:r>
            <a:r>
              <a:rPr lang="en-US" b="1" baseline="0" dirty="0"/>
              <a:t> and Event Hubs.</a:t>
            </a:r>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42810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Data Factory is a </a:t>
            </a:r>
            <a:r>
              <a:rPr lang="en-US" sz="900" b="0" i="0" kern="1200" dirty="0">
                <a:solidFill>
                  <a:schemeClr val="tx1"/>
                </a:solidFill>
                <a:effectLst/>
                <a:latin typeface="Segoe UI Light" pitchFamily="34" charset="0"/>
                <a:ea typeface="+mn-ea"/>
                <a:cs typeface="+mn-cs"/>
              </a:rPr>
              <a:t>globally deployed,</a:t>
            </a:r>
            <a:r>
              <a:rPr lang="en-US" sz="900" b="0" i="0" kern="1200" baseline="0" dirty="0">
                <a:solidFill>
                  <a:schemeClr val="tx1"/>
                </a:solidFill>
                <a:effectLst/>
                <a:latin typeface="Segoe UI Light" pitchFamily="34" charset="0"/>
                <a:ea typeface="+mn-ea"/>
                <a:cs typeface="+mn-cs"/>
              </a:rPr>
              <a:t> </a:t>
            </a:r>
            <a:r>
              <a:rPr lang="en-US" dirty="0"/>
              <a:t>fully managed </a:t>
            </a:r>
            <a:r>
              <a:rPr lang="en-US" sz="900" b="0" i="0" kern="1200" dirty="0">
                <a:solidFill>
                  <a:schemeClr val="tx1"/>
                </a:solidFill>
                <a:effectLst/>
                <a:latin typeface="Segoe UI Light" pitchFamily="34" charset="0"/>
                <a:ea typeface="+mn-ea"/>
                <a:cs typeface="+mn-cs"/>
              </a:rPr>
              <a:t>data movement</a:t>
            </a:r>
            <a:r>
              <a:rPr lang="en-US" sz="900" b="0" i="0" kern="1200" baseline="0" dirty="0">
                <a:solidFill>
                  <a:schemeClr val="tx1"/>
                </a:solidFill>
                <a:effectLst/>
                <a:latin typeface="Segoe UI Light" pitchFamily="34" charset="0"/>
                <a:ea typeface="+mn-ea"/>
                <a:cs typeface="+mn-cs"/>
              </a:rPr>
              <a:t> </a:t>
            </a:r>
            <a:r>
              <a:rPr lang="en-US" dirty="0"/>
              <a:t>service </a:t>
            </a:r>
            <a:r>
              <a:rPr lang="en-US" sz="900" b="0" i="0" kern="1200" dirty="0">
                <a:solidFill>
                  <a:schemeClr val="tx1"/>
                </a:solidFill>
                <a:effectLst/>
                <a:latin typeface="Segoe UI Light" pitchFamily="34" charset="0"/>
                <a:ea typeface="+mn-ea"/>
                <a:cs typeface="+mn-cs"/>
              </a:rPr>
              <a:t>in the cloud. It enables enterprises to ingest data from multiple on-premises and cloud sources easily,</a:t>
            </a:r>
            <a:r>
              <a:rPr lang="en-US" sz="900" b="0" i="0" kern="1200" baseline="0" dirty="0">
                <a:solidFill>
                  <a:schemeClr val="tx1"/>
                </a:solidFill>
                <a:effectLst/>
                <a:latin typeface="Segoe UI Light" pitchFamily="34" charset="0"/>
                <a:ea typeface="+mn-ea"/>
                <a:cs typeface="+mn-cs"/>
              </a:rPr>
              <a:t> and gets your data where it needs to go. </a:t>
            </a:r>
            <a:r>
              <a:rPr lang="en-US" sz="900" b="0" i="0" kern="1200" dirty="0">
                <a:solidFill>
                  <a:schemeClr val="tx1"/>
                </a:solidFill>
                <a:effectLst/>
                <a:latin typeface="Segoe UI Light" pitchFamily="34" charset="0"/>
                <a:ea typeface="+mn-ea"/>
                <a:cs typeface="+mn-cs"/>
              </a:rPr>
              <a:t>Prepare and partition your data as you ingest it, or apply pre-processing steps.</a:t>
            </a:r>
            <a:endParaRPr lang="en-US" baseline="0" dirty="0"/>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Data Factory </a:t>
            </a:r>
            <a:r>
              <a:rPr lang="en-US" dirty="0"/>
              <a:t>allows enterprises</a:t>
            </a:r>
            <a:r>
              <a:rPr lang="en-US" baseline="0" dirty="0"/>
              <a:t> to produce trusted data by easily composing, orchestrating, and monitoring diverse data, transformation and processing services at scale. </a:t>
            </a:r>
          </a:p>
          <a:p>
            <a:endParaRPr lang="en-US" baseline="0" dirty="0"/>
          </a:p>
          <a:p>
            <a:r>
              <a:rPr lang="en-US" baseline="0" dirty="0"/>
              <a:t>You can compose multiple data sources, on premises or in the cloud into highly available, fault tolerant, and streamlined data pipelines. You can process traditional relational data alongside data of different forms and velocities.</a:t>
            </a:r>
          </a:p>
          <a:p>
            <a:endParaRPr lang="en-US" baseline="0" dirty="0"/>
          </a:p>
          <a:p>
            <a:r>
              <a:rPr lang="en-US" baseline="0" dirty="0"/>
              <a:t>Data pipelines operate over the Hadoop ecosystem for transformations with Hive, Pig, and custom code, tying together your traditional relational data with features like automatic cluster management, retries for transient failures, configurable timeout policies, and alerting.</a:t>
            </a:r>
          </a:p>
          <a:p>
            <a:endParaRPr lang="en-US" baseline="0" dirty="0"/>
          </a:p>
          <a:p>
            <a:r>
              <a:rPr lang="en-US" b="1" baseline="0" dirty="0"/>
              <a:t>T: Lets look at the next service, Data Catalog</a:t>
            </a:r>
            <a:endParaRPr lang="en-US" baseline="0" dirty="0"/>
          </a:p>
          <a:p>
            <a:r>
              <a:rPr lang="en-US" baseline="0" dirty="0"/>
              <a:t>----</a:t>
            </a: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Azure Data Factory</a:t>
            </a:r>
            <a:r>
              <a:rPr lang="en-US" sz="900" b="0" i="0" kern="1200" dirty="0">
                <a:solidFill>
                  <a:schemeClr val="tx1"/>
                </a:solidFill>
                <a:effectLst/>
                <a:latin typeface="Segoe UI Light" pitchFamily="34" charset="0"/>
                <a:ea typeface="+mn-ea"/>
                <a:cs typeface="+mn-cs"/>
              </a:rPr>
              <a:t> service is a fully managed service for composing data storage, processing, and movement services into streamlined, scalable, and reliable data production pipelines. Developers can use Data Factory to transform semi-structured, unstructured and structured data from on-premises and cloud sources into trusted information. Developers build data-driven workflows (pipelines) that join, aggregate and transform data sourced from their on-premises, cloud-based and internet services, and set up complex data processing through simple JSON scripting. The Azure Data Factory service provides monitoring and management of these pipelines at a glance with a rich visual experience offered through the Azure Preview Portal. The information produced by pipelines can be easily consumed using BI and analytics tools, and other applications to reliably drive key business insights and decisions.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10/18/2017 3:30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5414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the new world of data, consumers of enterprise data spend more time looking for data than they do analyzing it. Azure Data Catalog is an enterprise-wide metadata catalog that makes data asset discovery trivial. It’s a fully managed service that lets any user—from analyst to data scientist to data developer—register, enrich,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Azure Data Catalog is a fully managed service that serves as a system of registration and system of discovery for enterprise data sources. Azure Data Catalog provides capabilities that enable any user – from analysts to data scientists to developers – to register,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Catalog brings</a:t>
            </a:r>
            <a:r>
              <a:rPr lang="en-US" sz="900" b="0" i="0" kern="1200" baseline="0" dirty="0">
                <a:solidFill>
                  <a:schemeClr val="tx1"/>
                </a:solidFill>
                <a:effectLst/>
                <a:latin typeface="Segoe UI Light" pitchFamily="34" charset="0"/>
                <a:ea typeface="+mn-ea"/>
                <a:cs typeface="+mn-cs"/>
              </a:rPr>
              <a:t> huge value to data enrichment by allowing all users within an organization to add context to data. Not just the data scientists, anyone can use this system.</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Let’s talk about Azure Event Hubs, an innovative data ingestion service. </a:t>
            </a:r>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7133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Event Hubs is a highly scalable publish-subscribe service </a:t>
            </a:r>
            <a:r>
              <a:rPr lang="en-US" dirty="0"/>
              <a:t>optimized for reliably</a:t>
            </a:r>
            <a:r>
              <a:rPr lang="en-US" baseline="0" dirty="0"/>
              <a:t> ingesting h</a:t>
            </a:r>
            <a:r>
              <a:rPr lang="en-US" dirty="0"/>
              <a:t>igh volumes of </a:t>
            </a:r>
            <a:r>
              <a:rPr lang="en-US" b="0" baseline="0" dirty="0"/>
              <a:t>data</a:t>
            </a:r>
            <a:r>
              <a:rPr lang="en-US" dirty="0"/>
              <a:t>.</a:t>
            </a:r>
            <a:r>
              <a:rPr lang="en-US" baseline="0" dirty="0"/>
              <a:t> </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Event</a:t>
            </a:r>
            <a:r>
              <a:rPr lang="en-US" sz="900" b="0" i="0" kern="1200" baseline="0" dirty="0">
                <a:solidFill>
                  <a:schemeClr val="tx1"/>
                </a:solidFill>
                <a:effectLst/>
                <a:latin typeface="Segoe UI Light" pitchFamily="34" charset="0"/>
                <a:ea typeface="+mn-ea"/>
                <a:cs typeface="+mn-cs"/>
              </a:rPr>
              <a:t> Hubs can process </a:t>
            </a:r>
            <a:r>
              <a:rPr lang="en-US" sz="900" b="0" i="0" kern="1200" dirty="0">
                <a:solidFill>
                  <a:schemeClr val="tx1"/>
                </a:solidFill>
                <a:effectLst/>
                <a:latin typeface="Segoe UI Light" pitchFamily="34" charset="0"/>
                <a:ea typeface="+mn-ea"/>
                <a:cs typeface="+mn-cs"/>
              </a:rPr>
              <a:t>millions of events per second and stream them into multiple applications. This lets you analyze the massive amounts of data produced by your connected devices and applications. Once Event Hubs has collected the data, transform and store it by using any real-time analytics provider or with batching/storage adapters.</a:t>
            </a:r>
            <a:endParaRPr lang="en-US" dirty="0"/>
          </a:p>
          <a:p>
            <a:endParaRPr lang="en-US" baseline="0" dirty="0"/>
          </a:p>
          <a:p>
            <a:r>
              <a:rPr lang="en-US" b="1" baseline="0" dirty="0"/>
              <a:t>T: Cortana Intelligence take all of this data and stores it using Big Data storage technologies. </a:t>
            </a:r>
          </a:p>
          <a:p>
            <a:endParaRPr lang="en-US" baseline="0" dirty="0"/>
          </a:p>
          <a:p>
            <a:endParaRPr lang="en-US" baseline="0" dirty="0"/>
          </a:p>
          <a:p>
            <a:endParaRPr lang="en-US" baseline="0" dirty="0"/>
          </a:p>
          <a:p>
            <a:r>
              <a:rPr lang="en-US"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An application can benefit from Event hub when you have a large amount of data coming in, and at the same time, you need to process that large amount of data without risking any loss.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 example, you have a voice dictation application, and you collect the audio,</a:t>
            </a:r>
            <a:r>
              <a:rPr lang="en-US" baseline="0" dirty="0"/>
              <a:t> and use a service bus to send it to windows, but have a lot of users. You would be better off using event hub and processing that data through stream analytics to sort the data, and from there route into whatever processing pipe you have set up. Because you need your user input and the feedback to be as quick as possible, while running analytics on the data, event hub will allow you to scale at the pace needed.</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7495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Azure provides a variety of storage options, including Blobs.</a:t>
            </a:r>
            <a:r>
              <a:rPr lang="en-US" b="1" baseline="0" dirty="0"/>
              <a:t> Here we’ll dive into the two main storage options with Cortana Intelligence, starting with Data Lake Store. </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96741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900" b="0" i="0" kern="1200" dirty="0" err="1">
                <a:solidFill>
                  <a:schemeClr val="tx1"/>
                </a:solidFill>
                <a:effectLst/>
                <a:latin typeface="Segoe UI Light" pitchFamily="34" charset="0"/>
                <a:ea typeface="+mn-ea"/>
                <a:cs typeface="+mn-cs"/>
              </a:rPr>
              <a:t>MapR</a:t>
            </a:r>
            <a:r>
              <a:rPr lang="en-US" sz="900" b="0" i="0" kern="1200" dirty="0">
                <a:solidFill>
                  <a:schemeClr val="tx1"/>
                </a:solidFill>
                <a:effectLst/>
                <a:latin typeface="Segoe UI Light" pitchFamily="34" charset="0"/>
                <a:ea typeface="+mn-ea"/>
                <a:cs typeface="+mn-cs"/>
              </a:rPr>
              <a:t>; and individual Hadoop projects like Spark, Storm, Flume, </a:t>
            </a:r>
            <a:r>
              <a:rPr lang="en-US" sz="900" b="0" i="0" kern="1200" dirty="0" err="1">
                <a:solidFill>
                  <a:schemeClr val="tx1"/>
                </a:solidFill>
                <a:effectLst/>
                <a:latin typeface="Segoe UI Light" pitchFamily="34" charset="0"/>
                <a:ea typeface="+mn-ea"/>
                <a:cs typeface="+mn-cs"/>
              </a:rPr>
              <a:t>Sqoop</a:t>
            </a:r>
            <a:r>
              <a:rPr lang="en-US" sz="900" b="0" i="0" kern="1200" dirty="0">
                <a:solidFill>
                  <a:schemeClr val="tx1"/>
                </a:solidFill>
                <a:effectLst/>
                <a:latin typeface="Segoe UI Light" pitchFamily="34" charset="0"/>
                <a:ea typeface="+mn-ea"/>
                <a:cs typeface="+mn-cs"/>
              </a:rPr>
              <a:t>, and Kafka.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Lake Store is a very open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900" b="0" i="0" kern="1200" dirty="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99788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Historically, data warehouses have required fixed combinations of storage and compute, often underutilizing expensive resources. With Azure SQL Data Warehouse, storage and compute scale independently. You can dynamically deploy, grow, shrink, and even pause compute, taking advantage of best-in-class price/performance. Also, SQL Data Warehouse uses the power and familiarity of T-SQL to let you easily integrate query results across relational data in your data warehouse and non-relational data in Azure blob storage.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SQL Data Warehouse uses Microsoft’s massively parallel processing (MPP) architecture. You pay for time-to-insight, not hardware, based on performance objectives for fundamental data warehousing operations like scanning, loading, and query processing. SQL Data Warehouse uses SQL Server in-memory </a:t>
            </a:r>
            <a:r>
              <a:rPr lang="en-US" sz="900" b="0" i="0" kern="1200" dirty="0" err="1">
                <a:solidFill>
                  <a:schemeClr val="tx1"/>
                </a:solidFill>
                <a:effectLst/>
                <a:latin typeface="Segoe UI Light" pitchFamily="34" charset="0"/>
                <a:ea typeface="+mn-ea"/>
                <a:cs typeface="+mn-cs"/>
              </a:rPr>
              <a:t>columnstore</a:t>
            </a:r>
            <a:r>
              <a:rPr lang="en-US" sz="900" b="0" i="0" kern="1200" dirty="0">
                <a:solidFill>
                  <a:schemeClr val="tx1"/>
                </a:solidFill>
                <a:effectLst/>
                <a:latin typeface="Segoe UI Light" pitchFamily="34" charset="0"/>
                <a:ea typeface="+mn-ea"/>
                <a:cs typeface="+mn-cs"/>
              </a:rPr>
              <a:t> indexes and an advanced cost-based query optimizer to deliver optimal price/performance.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a:t>
            </a:r>
            <a:r>
              <a:rPr lang="en-US" sz="900" b="1" i="0" kern="1200" baseline="0" dirty="0">
                <a:solidFill>
                  <a:schemeClr val="tx1"/>
                </a:solidFill>
                <a:effectLst/>
                <a:latin typeface="Segoe UI Light" pitchFamily="34" charset="0"/>
                <a:ea typeface="+mn-ea"/>
                <a:cs typeface="+mn-cs"/>
              </a:rPr>
              <a:t> Next let’s look at Machine Learning and Analytics</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20432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panose="020B0502040204020203" pitchFamily="34" charset="0"/>
                <a:cs typeface="Segoe UI" panose="020B0502040204020203" pitchFamily="34" charset="0"/>
              </a:rPr>
              <a:t>DocumentDB is </a:t>
            </a:r>
            <a:r>
              <a:rPr lang="en-US" sz="900" dirty="0">
                <a:solidFill>
                  <a:srgbClr val="3F3F3F"/>
                </a:solidFill>
                <a:latin typeface="Segoe UI" panose="020B0502040204020203" pitchFamily="34" charset="0"/>
                <a:cs typeface="Segoe UI" panose="020B0502040204020203" pitchFamily="34" charset="0"/>
              </a:rPr>
              <a:t>a</a:t>
            </a:r>
            <a:r>
              <a:rPr lang="en-US" sz="900" dirty="0">
                <a:solidFill>
                  <a:srgbClr val="3F3F3F"/>
                </a:solidFill>
                <a:latin typeface="Segoe UI" panose="020B0502040204020203" pitchFamily="34" charset="0"/>
                <a:ea typeface="Calibri" panose="020F0502020204030204" pitchFamily="34" charset="0"/>
                <a:cs typeface="Segoe UI" panose="020B0502040204020203" pitchFamily="34" charset="0"/>
              </a:rPr>
              <a:t> </a:t>
            </a:r>
            <a:r>
              <a:rPr lang="en-US" sz="900" dirty="0">
                <a:solidFill>
                  <a:srgbClr val="0071BC"/>
                </a:solidFill>
                <a:latin typeface="Segoe UI" panose="020B0502040204020203" pitchFamily="34" charset="0"/>
                <a:ea typeface="Calibri" panose="020F0502020204030204" pitchFamily="34" charset="0"/>
                <a:cs typeface="Segoe UI" panose="020B0502040204020203" pitchFamily="34" charset="0"/>
              </a:rPr>
              <a:t>NoSQL document database-as-a-service</a:t>
            </a:r>
            <a:r>
              <a:rPr lang="en-US" sz="900" dirty="0">
                <a:solidFill>
                  <a:srgbClr val="3F3F3F"/>
                </a:solidFill>
                <a:latin typeface="Segoe UI" panose="020B0502040204020203" pitchFamily="34" charset="0"/>
                <a:ea typeface="Calibri" panose="020F0502020204030204" pitchFamily="34" charset="0"/>
                <a:cs typeface="Segoe UI" panose="020B0502040204020203" pitchFamily="34" charset="0"/>
              </a:rPr>
              <a:t>, fully managed by Microsoft Azure. It is for cloud-designed apps when querying over schema-free data, reliable and predictable performance, and rapid development are key. It’s the </a:t>
            </a:r>
            <a:r>
              <a:rPr lang="en-US" sz="900" dirty="0">
                <a:solidFill>
                  <a:srgbClr val="0071BC"/>
                </a:solidFill>
                <a:latin typeface="Segoe UI" panose="020B0502040204020203" pitchFamily="34" charset="0"/>
                <a:cs typeface="Segoe UI" panose="020B0502040204020203" pitchFamily="34" charset="0"/>
              </a:rPr>
              <a:t>first-of-its-kind database service to offer native support for JavaScript, SQL query, and transactions over JSON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1000" baseline="0" dirty="0">
                <a:latin typeface="Segoe UI" panose="020B0502040204020203" pitchFamily="34" charset="0"/>
                <a:cs typeface="Segoe UI" panose="020B0502040204020203" pitchFamily="34" charset="0"/>
              </a:rPr>
              <a:t>The key benefits of </a:t>
            </a:r>
            <a:r>
              <a:rPr lang="en-US" sz="1000" baseline="0" dirty="0" err="1">
                <a:latin typeface="Segoe UI" panose="020B0502040204020203" pitchFamily="34" charset="0"/>
                <a:cs typeface="Segoe UI" panose="020B0502040204020203" pitchFamily="34" charset="0"/>
              </a:rPr>
              <a:t>DocDB</a:t>
            </a:r>
            <a:r>
              <a:rPr lang="en-US" sz="1000" baseline="0" dirty="0">
                <a:latin typeface="Segoe UI" panose="020B0502040204020203" pitchFamily="34" charset="0"/>
                <a:cs typeface="Segoe UI" panose="020B0502040204020203" pitchFamily="34" charset="0"/>
              </a:rPr>
              <a:t> can be broken down into three pillars:</a:t>
            </a:r>
          </a:p>
          <a:p>
            <a:pPr marL="685800" lvl="1" indent="-228600">
              <a:buFont typeface="+mj-lt"/>
              <a:buAutoNum type="arabicPeriod"/>
            </a:pPr>
            <a:r>
              <a:rPr lang="en-US" sz="1000" dirty="0">
                <a:latin typeface="Segoe UI" panose="020B0502040204020203" pitchFamily="34" charset="0"/>
                <a:cs typeface="Segoe UI" panose="020B0502040204020203" pitchFamily="34" charset="0"/>
              </a:rPr>
              <a:t>Rich query and transaction over JSON data: Includes the concepts of</a:t>
            </a:r>
            <a:r>
              <a:rPr lang="en-US" sz="1000" baseline="0" dirty="0">
                <a:latin typeface="Segoe UI" panose="020B0502040204020203" pitchFamily="34" charset="0"/>
                <a:cs typeface="Segoe UI" panose="020B0502040204020203" pitchFamily="34" charset="0"/>
              </a:rPr>
              <a:t> query, automatic indexing, transactions, </a:t>
            </a:r>
            <a:r>
              <a:rPr lang="en-US" sz="1000" baseline="0" dirty="0" err="1">
                <a:latin typeface="Segoe UI" panose="020B0502040204020203" pitchFamily="34" charset="0"/>
                <a:cs typeface="Segoe UI" panose="020B0502040204020203" pitchFamily="34" charset="0"/>
              </a:rPr>
              <a:t>sql</a:t>
            </a:r>
            <a:r>
              <a:rPr lang="en-US" sz="1000" baseline="0" dirty="0">
                <a:latin typeface="Segoe UI" panose="020B0502040204020203" pitchFamily="34" charset="0"/>
                <a:cs typeface="Segoe UI" panose="020B0502040204020203" pitchFamily="34" charset="0"/>
              </a:rPr>
              <a:t>-like query language</a:t>
            </a:r>
          </a:p>
          <a:p>
            <a:pPr marL="685800" lvl="1" indent="-228600">
              <a:buFont typeface="+mj-lt"/>
              <a:buAutoNum type="arabicPeriod"/>
            </a:pPr>
            <a:r>
              <a:rPr lang="en-US" sz="1000" baseline="0" dirty="0">
                <a:latin typeface="Segoe UI" panose="020B0502040204020203" pitchFamily="34" charset="0"/>
                <a:cs typeface="Segoe UI" panose="020B0502040204020203" pitchFamily="34" charset="0"/>
              </a:rPr>
              <a:t>Reliable and predictable </a:t>
            </a:r>
            <a:r>
              <a:rPr lang="en-US" sz="1000" dirty="0">
                <a:latin typeface="Segoe UI" panose="020B0502040204020203" pitchFamily="34" charset="0"/>
                <a:cs typeface="Segoe UI" panose="020B0502040204020203" pitchFamily="34" charset="0"/>
              </a:rPr>
              <a:t>p</a:t>
            </a:r>
            <a:r>
              <a:rPr lang="en-US" sz="1000" baseline="0" dirty="0">
                <a:latin typeface="Segoe UI" panose="020B0502040204020203" pitchFamily="34" charset="0"/>
                <a:cs typeface="Segoe UI" panose="020B0502040204020203" pitchFamily="34" charset="0"/>
              </a:rPr>
              <a:t>erformance: Built for the cloud, tunable consistency, elastic</a:t>
            </a:r>
          </a:p>
          <a:p>
            <a:pPr marL="685800" lvl="1" indent="-228600">
              <a:buFont typeface="+mj-lt"/>
              <a:buAutoNum type="arabicPeriod"/>
            </a:pPr>
            <a:r>
              <a:rPr lang="en-US" sz="1000" baseline="0" dirty="0">
                <a:latin typeface="Segoe UI" panose="020B0502040204020203" pitchFamily="34" charset="0"/>
                <a:cs typeface="Segoe UI" panose="020B0502040204020203" pitchFamily="34" charset="0"/>
              </a:rPr>
              <a:t>Rapid development: Benefits of being part of Azure, build with familiar tools (so you can bring your JSON data and take it away)</a:t>
            </a:r>
          </a:p>
          <a:p>
            <a:pPr marL="0" indent="0">
              <a:buFont typeface="Arial" panose="020B0604020202020204" pitchFamily="34" charset="0"/>
              <a:buNone/>
            </a:pPr>
            <a:r>
              <a:rPr lang="en-US" sz="1000" baseline="0" dirty="0">
                <a:latin typeface="Segoe UI" panose="020B0502040204020203" pitchFamily="34" charset="0"/>
                <a:cs typeface="Segoe UI" panose="020B0502040204020203" pitchFamily="34" charset="0"/>
              </a:rPr>
              <a:t>Together, you have a service that is perfect for cloud architects and developers who need an enterprise-ready NoSQL document database.</a:t>
            </a:r>
            <a:endParaRPr lang="en-US" sz="1000" dirty="0">
              <a:latin typeface="Segoe UI" panose="020B0502040204020203" pitchFamily="34" charset="0"/>
              <a:cs typeface="Segoe UI" panose="020B0502040204020203" pitchFamily="34" charset="0"/>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a:t>
            </a:r>
            <a:r>
              <a:rPr lang="en-US" sz="900" b="1" i="0" kern="1200" baseline="0" dirty="0">
                <a:solidFill>
                  <a:schemeClr val="tx1"/>
                </a:solidFill>
                <a:effectLst/>
                <a:latin typeface="Segoe UI Light" pitchFamily="34" charset="0"/>
                <a:ea typeface="+mn-ea"/>
                <a:cs typeface="+mn-cs"/>
              </a:rPr>
              <a:t> Next let’s look at Machine Learning and Analytics</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86448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Advanced analytics services are where data starts turning into insight that drives intelligent action.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56397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While data is pervasive, actionable intelligence from data is elusive. We understand that customers want to transform data to intelligent action and reinvent their business processes.  To do this they need to more easily analyze massive amounts of data – so they can move from seeing “what happened” and understanding “why it happened” to predicting “what will happen” and ultimately, knowing “what should I do”.  Only then can they create the intelligent enterprise and accelerate digital transformation. </a:t>
            </a:r>
          </a:p>
          <a:p>
            <a:pPr marL="0" marR="0" lvl="0" indent="0" algn="l" defTabSz="946920" rtl="0" eaLnBrk="0" fontAlgn="base" latinLnBrk="0" hangingPunct="0">
              <a:lnSpc>
                <a:spcPct val="100000"/>
              </a:lnSpc>
              <a:spcBef>
                <a:spcPct val="30000"/>
              </a:spcBef>
              <a:spcAft>
                <a:spcPts val="345"/>
              </a:spcAft>
              <a:buClrTx/>
              <a:buSzTx/>
              <a:buFont typeface="Arial" panose="020B0604020202020204" pitchFamily="34" charset="0"/>
              <a:buNone/>
              <a:tabLst/>
              <a:defRPr/>
            </a:pPr>
            <a:endParaRPr lang="en-US" b="0" baseline="0" dirty="0"/>
          </a:p>
          <a:p>
            <a:pPr marL="171450" indent="-171450">
              <a:buFont typeface="Arial" panose="020B0604020202020204" pitchFamily="34" charset="0"/>
              <a:buChar char="•"/>
            </a:pPr>
            <a:r>
              <a:rPr lang="en-US" baseline="0" dirty="0"/>
              <a:t>Put another way, the journey to greater insight involves moving from </a:t>
            </a:r>
            <a:r>
              <a:rPr lang="en-US" b="1" baseline="0" dirty="0"/>
              <a:t>“forensic” or “descriptive”</a:t>
            </a:r>
            <a:r>
              <a:rPr lang="en-US" baseline="0" dirty="0"/>
              <a:t> analytics – use of historic measurement to describe what happened and why – to more advanced analytics that become </a:t>
            </a:r>
            <a:r>
              <a:rPr lang="en-US" b="1" baseline="0" dirty="0"/>
              <a:t>“predictive”</a:t>
            </a:r>
            <a:r>
              <a:rPr lang="en-US" baseline="0" dirty="0"/>
              <a:t> and eventually </a:t>
            </a:r>
            <a:r>
              <a:rPr lang="en-US" b="1" baseline="0" dirty="0"/>
              <a:t>“prescriptive”</a:t>
            </a:r>
            <a:r>
              <a:rPr lang="en-US" baseline="0" dirty="0"/>
              <a:t>.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0" baseline="0" dirty="0"/>
              <a:t>This journey is a natural evolution as an organization leverages data more thoroughly. We think about it in 4 steps:   </a:t>
            </a:r>
            <a:endParaRPr lang="en-US" baseline="0" dirty="0"/>
          </a:p>
          <a:p>
            <a:pPr marL="171450" indent="-171450">
              <a:buFont typeface="Arial" panose="020B0604020202020204" pitchFamily="34" charset="0"/>
              <a:buChar char="•"/>
            </a:pPr>
            <a:r>
              <a:rPr lang="en-US" b="1" baseline="0" dirty="0"/>
              <a:t>Step 1: What happened?</a:t>
            </a:r>
          </a:p>
          <a:p>
            <a:pPr marL="388712" lvl="1" indent="-171450">
              <a:buFont typeface="Arial" panose="020B0604020202020204" pitchFamily="34" charset="0"/>
              <a:buChar char="•"/>
            </a:pPr>
            <a:r>
              <a:rPr lang="en-US" baseline="0" dirty="0"/>
              <a:t>Utilize </a:t>
            </a:r>
            <a:r>
              <a:rPr lang="en-US" b="1" baseline="0" dirty="0"/>
              <a:t>descriptive analytics </a:t>
            </a:r>
            <a:r>
              <a:rPr lang="en-US" b="0" baseline="0" dirty="0"/>
              <a:t>to understand what happened</a:t>
            </a:r>
            <a:endParaRPr lang="en-US" baseline="0"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2:  Why did it happen?</a:t>
            </a:r>
          </a:p>
          <a:p>
            <a:pPr marL="388712" lvl="1" indent="-171450">
              <a:buFont typeface="Arial" panose="020B0604020202020204" pitchFamily="34" charset="0"/>
              <a:buChar char="•"/>
            </a:pPr>
            <a:r>
              <a:rPr lang="en-US" baseline="0" dirty="0"/>
              <a:t>Incorporate </a:t>
            </a:r>
            <a:r>
              <a:rPr lang="en-US" b="1" baseline="0" dirty="0"/>
              <a:t>diagnostic analytics</a:t>
            </a:r>
            <a:r>
              <a:rPr lang="en-US" baseline="0" dirty="0"/>
              <a:t> for a better understanding of why certain things happened in the past, making it possible to better identify root causes</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3:  What will happen? </a:t>
            </a:r>
          </a:p>
          <a:p>
            <a:pPr marL="388712" lvl="1" indent="-171450">
              <a:buFont typeface="Arial" panose="020B0604020202020204" pitchFamily="34" charset="0"/>
              <a:buChar char="•"/>
            </a:pPr>
            <a:r>
              <a:rPr lang="en-US" baseline="0" dirty="0"/>
              <a:t>Expand into </a:t>
            </a:r>
            <a:r>
              <a:rPr lang="en-US" b="1" baseline="0" dirty="0"/>
              <a:t>predictive analytics</a:t>
            </a:r>
            <a:r>
              <a:rPr lang="en-US" baseline="0" dirty="0"/>
              <a:t>:  With sufficiently detailed historical data and the rigorous application of statistical methods including machine learning, we can now predict a variety of events and effects that could not accurately be forecast in the past.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1" baseline="0" dirty="0"/>
              <a:t>Step 4:  What should I do? </a:t>
            </a:r>
          </a:p>
          <a:p>
            <a:pPr marL="388712" lvl="1" indent="-171450">
              <a:buFont typeface="Arial" panose="020B0604020202020204" pitchFamily="34" charset="0"/>
              <a:buChar char="•"/>
            </a:pPr>
            <a:r>
              <a:rPr lang="en-US" baseline="0" dirty="0"/>
              <a:t>Use </a:t>
            </a:r>
            <a:r>
              <a:rPr lang="en-US" b="1" baseline="0" dirty="0"/>
              <a:t>prescriptive analytics </a:t>
            </a:r>
            <a:r>
              <a:rPr lang="en-US" b="0" baseline="0" dirty="0"/>
              <a:t>for foresight: Foresight is the holy grail of analytics. </a:t>
            </a:r>
            <a:r>
              <a:rPr lang="en-US" baseline="0" dirty="0"/>
              <a:t>By analyzing a set of reactions, we can not only predict what will happen, but how various responses will fare, given individual conditions, people, etc. It requires not only that we predict, but that we measure the </a:t>
            </a:r>
            <a:r>
              <a:rPr lang="en-US" i="1" baseline="0" dirty="0"/>
              <a:t>individualized</a:t>
            </a:r>
            <a:r>
              <a:rPr lang="en-US" baseline="0" dirty="0"/>
              <a:t> results of actions taken in the past, like medical treatments for particular patient cohorts, and then measure the effectiveness of past actions in prescribing how to react in the future. We can then automate action based on the prescriptive analytics, delivering business value directly in the flow of daily business activities.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10/18/2017 3:30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251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a:t>
            </a:r>
            <a:r>
              <a:rPr lang="en-US" baseline="0" dirty="0"/>
              <a:t> Learning is </a:t>
            </a:r>
            <a:r>
              <a:rPr lang="en-US" sz="900" b="0" i="0" kern="1200" baseline="0" dirty="0">
                <a:solidFill>
                  <a:schemeClr val="tx1"/>
                </a:solidFill>
                <a:effectLst/>
                <a:latin typeface="Segoe UI Light" pitchFamily="34" charset="0"/>
                <a:ea typeface="+mn-ea"/>
                <a:cs typeface="+mn-cs"/>
              </a:rPr>
              <a:t>a</a:t>
            </a:r>
            <a:r>
              <a:rPr lang="en-US" sz="900" b="0" i="0" kern="1200" dirty="0">
                <a:solidFill>
                  <a:schemeClr val="tx1"/>
                </a:solidFill>
                <a:effectLst/>
                <a:latin typeface="Segoe UI Light" pitchFamily="34" charset="0"/>
                <a:ea typeface="+mn-ea"/>
                <a:cs typeface="+mn-cs"/>
              </a:rPr>
              <a:t> fully managed cloud service that enables you to easily build, deploy, and share predictive analytics solutions.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deploy your model into production as a web service in minutes—a web service that can be called from any device, anywhere and that can use any data source.</a:t>
            </a:r>
          </a:p>
          <a:p>
            <a:r>
              <a:rPr lang="en-US" sz="900" b="0" i="0" kern="1200" dirty="0">
                <a:solidFill>
                  <a:schemeClr val="tx1"/>
                </a:solidFill>
                <a:effectLst/>
                <a:latin typeface="Segoe UI Light" pitchFamily="34" charset="0"/>
                <a:ea typeface="+mn-ea"/>
                <a:cs typeface="+mn-cs"/>
              </a:rPr>
              <a:t>You can also Share your solution with the world in the Gallery or on the Azure Marketplace.</a:t>
            </a:r>
          </a:p>
          <a:p>
            <a:r>
              <a:rPr lang="en-US" sz="900" b="0" i="0" kern="1200" dirty="0">
                <a:solidFill>
                  <a:schemeClr val="tx1"/>
                </a:solidFill>
                <a:effectLst/>
                <a:latin typeface="Segoe UI Light" pitchFamily="34" charset="0"/>
                <a:ea typeface="+mn-ea"/>
                <a:cs typeface="+mn-cs"/>
              </a:rPr>
              <a:t>We’ll get into more details about what Machine</a:t>
            </a:r>
            <a:r>
              <a:rPr lang="en-US" sz="900" b="0" i="0" kern="1200" baseline="0" dirty="0">
                <a:solidFill>
                  <a:schemeClr val="tx1"/>
                </a:solidFill>
                <a:effectLst/>
                <a:latin typeface="Segoe UI Light" pitchFamily="34" charset="0"/>
                <a:ea typeface="+mn-ea"/>
                <a:cs typeface="+mn-cs"/>
              </a:rPr>
              <a:t> Learning can do in our demo later on. </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is Data Lake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62265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Data Lake Analytics is a new distributed service in the Azure Data Lake. </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We built Azure Data Lake Analytics from the ground up for cloud scale and performance. Data Lake Analytics makes the complex task of managing distributed infrastructure and complex code easy. It dynamically provisions resources and lets you do analytics on </a:t>
            </a:r>
            <a:r>
              <a:rPr lang="en-US" sz="900" b="0" i="0" kern="1200" dirty="0" err="1">
                <a:solidFill>
                  <a:schemeClr val="tx1"/>
                </a:solidFill>
                <a:effectLst/>
                <a:latin typeface="Segoe UI Light" pitchFamily="34" charset="0"/>
                <a:ea typeface="+mn-ea"/>
                <a:cs typeface="+mn-cs"/>
              </a:rPr>
              <a:t>exabytes</a:t>
            </a:r>
            <a:r>
              <a:rPr lang="en-US" sz="900" b="0" i="0" kern="1200" dirty="0">
                <a:solidFill>
                  <a:schemeClr val="tx1"/>
                </a:solidFill>
                <a:effectLst/>
                <a:latin typeface="Segoe UI Light" pitchFamily="34" charset="0"/>
                <a:ea typeface="+mn-ea"/>
                <a:cs typeface="+mn-cs"/>
              </a:rPr>
              <a:t> of data. When the job completes, it winds down resources automatically, and you pay only for the processing power used. As you increase or decrease the size of data stored or the amount of compute used, you don’t have to rewrite code. This lets you focus on your business logic only and not on how to process and store large datasets. It also takes away the complexities normally associated with big data in the cloud and ensures that Data Lake will meet your current and future business needs.</a:t>
            </a:r>
            <a:endParaRPr lang="en-US" sz="900" b="0" i="0" kern="1200" baseline="0" dirty="0">
              <a:solidFill>
                <a:schemeClr val="tx1"/>
              </a:solidFill>
              <a:effectLst/>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baseline="0" dirty="0">
                <a:solidFill>
                  <a:schemeClr val="tx1"/>
                </a:solidFill>
                <a:effectLst/>
                <a:latin typeface="Segoe UI Light" pitchFamily="34" charset="0"/>
                <a:ea typeface="+mn-ea"/>
                <a:cs typeface="+mn-cs"/>
              </a:rPr>
              <a:t>Azure Data Lake is the only solution that uses U-SQL, A powerful new language that brings the best of SQL and C# together with open source capabilities like Hive or Spark. </a:t>
            </a:r>
          </a:p>
          <a:p>
            <a:r>
              <a:rPr lang="en-US" sz="900" b="0" i="0" kern="1200" baseline="0" dirty="0">
                <a:solidFill>
                  <a:schemeClr val="tx1"/>
                </a:solidFill>
                <a:effectLst/>
                <a:latin typeface="Segoe UI Light" pitchFamily="34" charset="0"/>
                <a:ea typeface="+mn-ea"/>
                <a:cs typeface="+mn-cs"/>
              </a:rPr>
              <a:t>It is built for cloud scale and performance, it’s managed and it’s easy to set up. It seamlessly integrates with existing systems to make you productive from day one.</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let’s discuss HDInsight. </a:t>
            </a:r>
            <a:endParaRPr lang="en-US" sz="900" b="0" i="0" kern="1200" baseline="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5922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HDInsight is an Apache Hadoop distribution powered by the cloud. This means that it handles any amount of data, scaling from terabytes to petabytes on demand. Spin up any number of nodes at any time. We charge only for the compute and storage that you use.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Because it's 100 percent Apache Hadoop, HDInsight can process unstructured or semi-structured data from web clickstreams, social media, server logs, devices and sensors, and more. This lets you analyze new sets of data and uncover new business possibilities that drive your organization forward.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HDInsight has powerful programming extensions for languages including </a:t>
            </a:r>
            <a:r>
              <a:rPr lang="en-US" sz="900" b="0" i="0" u="none" strike="noStrike" kern="1200" dirty="0">
                <a:solidFill>
                  <a:schemeClr val="tx1"/>
                </a:solidFill>
                <a:effectLst/>
                <a:latin typeface="Segoe UI Light" pitchFamily="34" charset="0"/>
                <a:ea typeface="+mn-ea"/>
                <a:cs typeface="+mn-cs"/>
                <a:hlinkClick r:id="rId3"/>
              </a:rPr>
              <a:t>C#</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Java</a:t>
            </a:r>
            <a:r>
              <a:rPr lang="en-US" sz="900" b="0" i="0" kern="1200" dirty="0">
                <a:solidFill>
                  <a:schemeClr val="tx1"/>
                </a:solidFill>
                <a:effectLst/>
                <a:latin typeface="Segoe UI Light" pitchFamily="34" charset="0"/>
                <a:ea typeface="+mn-ea"/>
                <a:cs typeface="+mn-cs"/>
              </a:rPr>
              <a:t>, and</a:t>
            </a:r>
            <a:r>
              <a:rPr lang="en-US" sz="900" b="0" i="0" u="none" strike="noStrike" kern="1200" dirty="0">
                <a:solidFill>
                  <a:schemeClr val="tx1"/>
                </a:solidFill>
                <a:effectLst/>
                <a:latin typeface="Segoe UI Light" pitchFamily="34" charset="0"/>
                <a:ea typeface="+mn-ea"/>
                <a:cs typeface="+mn-cs"/>
                <a:hlinkClick r:id="rId5"/>
              </a:rPr>
              <a:t>.NET</a:t>
            </a:r>
            <a:r>
              <a:rPr lang="en-US" sz="900" b="0" i="0" kern="1200" dirty="0">
                <a:solidFill>
                  <a:schemeClr val="tx1"/>
                </a:solidFill>
                <a:effectLst/>
                <a:latin typeface="Segoe UI Light" pitchFamily="34" charset="0"/>
                <a:ea typeface="+mn-ea"/>
                <a:cs typeface="+mn-cs"/>
              </a:rPr>
              <a:t>. Use your programming language of choice on Hadoop to create, configure, submit, and monitor Hadoop jobs. With HDInsight, deploy Hadoop in the cloud without buying new hardware or incurring other up-front costs. There’s also no time-consuming installation or set up. Azure does it for you. Launch your first cluster in minutes. </a:t>
            </a:r>
          </a:p>
          <a:p>
            <a:r>
              <a:rPr lang="en-US" sz="900" b="0" i="0" kern="1200" dirty="0">
                <a:solidFill>
                  <a:schemeClr val="tx1"/>
                </a:solidFill>
                <a:effectLst/>
                <a:latin typeface="Segoe UI Light" pitchFamily="34" charset="0"/>
                <a:ea typeface="+mn-ea"/>
                <a:cs typeface="+mn-cs"/>
              </a:rPr>
              <a:t>Because it's integrated with Excel, HDInsight lets you visualize and analyze your Hadoop data in compelling new ways using a tool that's familiar to your business users. From Excel, users can select HDInsight as a data source. HDInsight is also integrated with </a:t>
            </a:r>
            <a:r>
              <a:rPr lang="en-US" sz="900" b="0" i="0" u="none" strike="noStrike" kern="1200" dirty="0">
                <a:solidFill>
                  <a:schemeClr val="tx1"/>
                </a:solidFill>
                <a:effectLst/>
                <a:latin typeface="Segoe UI Light" pitchFamily="34" charset="0"/>
                <a:ea typeface="+mn-ea"/>
                <a:cs typeface="+mn-cs"/>
                <a:hlinkClick r:id="rId6"/>
              </a:rPr>
              <a:t>Hortonworks Data Platform</a:t>
            </a:r>
            <a:r>
              <a:rPr lang="en-US" sz="900" b="0" i="0" kern="1200" dirty="0">
                <a:solidFill>
                  <a:schemeClr val="tx1"/>
                </a:solidFill>
                <a:effectLst/>
                <a:latin typeface="Segoe UI Light" pitchFamily="34" charset="0"/>
                <a:ea typeface="+mn-ea"/>
                <a:cs typeface="+mn-cs"/>
              </a:rPr>
              <a:t>, letting you move Hadoop data from an on-site datacenter to the Azure cloud for backup, Dev/Test, and cloud-bursting scenarios. Using the </a:t>
            </a:r>
            <a:r>
              <a:rPr lang="en-US" sz="900" b="0" i="0" u="none" strike="noStrike" kern="1200" dirty="0">
                <a:solidFill>
                  <a:schemeClr val="tx1"/>
                </a:solidFill>
                <a:effectLst/>
                <a:latin typeface="Segoe UI Light" pitchFamily="34" charset="0"/>
                <a:ea typeface="+mn-ea"/>
                <a:cs typeface="+mn-cs"/>
                <a:hlinkClick r:id="rId7"/>
              </a:rPr>
              <a:t>Microsoft Analytics Platform System</a:t>
            </a:r>
            <a:r>
              <a:rPr lang="en-US" sz="900" b="0" i="0" kern="1200" dirty="0">
                <a:solidFill>
                  <a:schemeClr val="tx1"/>
                </a:solidFill>
                <a:effectLst/>
                <a:latin typeface="Segoe UI Light" pitchFamily="34" charset="0"/>
                <a:ea typeface="+mn-ea"/>
                <a:cs typeface="+mn-cs"/>
              </a:rPr>
              <a:t>, you can even query your on-premises and cloud-based Hadoop clusters at the same time.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up is Azure Stream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04726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Stream Analytics lets you rapidly develop and deploy low-cost solutions to gain real-time insights from streaming data from devices, sensors, infrastructure, and applications. Use it for Internet of Things (IoT) scenarios, such as real-time remote management and monitoring or gaining insights from devices like mobile phones and connected cars.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a:t>
            </a:r>
            <a:r>
              <a:rPr lang="en-US" sz="900" b="0" i="0" kern="1200" baseline="0" dirty="0">
                <a:solidFill>
                  <a:schemeClr val="tx1"/>
                </a:solidFill>
                <a:effectLst/>
                <a:latin typeface="Segoe UI Light" pitchFamily="34" charset="0"/>
                <a:ea typeface="+mn-ea"/>
                <a:cs typeface="+mn-cs"/>
              </a:rPr>
              <a:t> every device, service, and process becoming a data point, the problem can often be analyzing and acting on data fast enough. Stream Analytics is easy to deploy, and simple to develop for, a low cost end to end event stream processing solution, that scales on demand.</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Use fewer lines of code with built in analysis processes. Combine Stream Analytics with Event Hubs to analyze millions of points of data in a reliable environment. </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we’ll take a look at a demo that illustrates the value of the intelligence capabilities that Cortana Intelligence offers. </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63523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baseline="0" dirty="0"/>
              <a:t>Azure Analysis Services </a:t>
            </a:r>
            <a:r>
              <a:rPr lang="en-US" sz="900" b="0" baseline="0" dirty="0"/>
              <a:t>helps you transform complex data from </a:t>
            </a:r>
            <a:r>
              <a:rPr lang="en-US" sz="900" b="0" kern="1200" baseline="0" dirty="0">
                <a:solidFill>
                  <a:schemeClr val="tx1"/>
                </a:solidFill>
                <a:latin typeface="Segoe UI Light" pitchFamily="34" charset="0"/>
                <a:ea typeface="+mn-ea"/>
                <a:cs typeface="+mn-cs"/>
              </a:rPr>
              <a:t>different data sources into a BI semantic model, so users in your organization can easily gain insights by connecting to the data models using tools like Excel, Power BI, and others to create reports and perform ad hoc data analysis</a:t>
            </a:r>
          </a:p>
          <a:p>
            <a:endParaRPr lang="en-US" sz="900" b="0" i="0" kern="1200" dirty="0">
              <a:solidFill>
                <a:schemeClr val="tx1"/>
              </a:solidFill>
              <a:effectLst/>
              <a:latin typeface="Segoe UI Light" pitchFamily="34" charset="0"/>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Azure Analysis Services provides enterprise-grade data modeling in the cloud with fully managed PaaS. It’s built on the proven analytics engine in Microsoft SQL Server 2016 Analysis Services. You get the same functionality and capability that is now applied to the cloud service.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Additionally you will be able to free up </a:t>
            </a:r>
            <a:r>
              <a:rPr kumimoji="0" lang="en-US" sz="1200" b="0" i="0" u="none" strike="noStrike" kern="1200" cap="none" spc="0" normalizeH="0" baseline="0" noProof="0" dirty="0">
                <a:ln>
                  <a:noFill/>
                </a:ln>
                <a:solidFill>
                  <a:srgbClr val="2C2C2C"/>
                </a:solidFill>
                <a:effectLst/>
                <a:uLnTx/>
                <a:uFillTx/>
                <a:latin typeface="Segoe UI" panose="020B0502040204020203" pitchFamily="34" charset="0"/>
                <a:ea typeface="+mn-ea"/>
                <a:cs typeface="Segoe UI" panose="020B0502040204020203" pitchFamily="34" charset="0"/>
              </a:rPr>
              <a:t>managing infrastructure &amp; scale your data models with your cloud data sources. Whether new or existing models. You can take advantage of Azure to easily scale up to handle increased demand from your BI user. Also, leverage the same tools already used in your business (ex. SQL Server Management Studio (SSMS)) to mange your BI models in the cloud.</a:t>
            </a:r>
            <a:endParaRPr lang="en-US" sz="1200" dirty="0"/>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we’ll take a look at a demo that illustrates the value of the intelligence capabilities that Cortana Intelligence offers. </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95968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Our intellige</a:t>
            </a:r>
            <a:r>
              <a:rPr lang="en-US" b="1" baseline="0" dirty="0"/>
              <a:t>nce capabilities fall into three areas – Cognitive Services, Bot Framework and Cortana. </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64047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dirty="0">
                <a:solidFill>
                  <a:schemeClr val="tx1"/>
                </a:solidFill>
                <a:effectLst/>
                <a:latin typeface="Segoe UI Light" pitchFamily="34" charset="0"/>
                <a:ea typeface="+mn-ea"/>
                <a:cs typeface="+mn-cs"/>
              </a:rPr>
              <a:t>What’s incredibly unique is the intelligence capabilities Cortana Intelligence offers, </a:t>
            </a:r>
            <a:r>
              <a:rPr lang="en-US" sz="800" kern="1200" dirty="0">
                <a:solidFill>
                  <a:schemeClr val="tx1"/>
                </a:solidFill>
                <a:effectLst/>
                <a:latin typeface="Segoe UI Light" pitchFamily="34" charset="0"/>
                <a:ea typeface="+mn-ea"/>
                <a:cs typeface="+mn-cs"/>
              </a:rPr>
              <a:t>building on years of Microsoft</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research and innovation.</a:t>
            </a:r>
            <a:r>
              <a:rPr lang="en-US" sz="800" kern="1200" baseline="0" dirty="0">
                <a:solidFill>
                  <a:schemeClr val="tx1"/>
                </a:solidFill>
                <a:effectLst/>
                <a:latin typeface="Segoe UI Light" pitchFamily="34" charset="0"/>
                <a:ea typeface="+mn-ea"/>
                <a:cs typeface="+mn-cs"/>
              </a:rPr>
              <a:t> These capabilities enable </a:t>
            </a:r>
            <a:r>
              <a:rPr lang="en-US" sz="900" kern="1200" dirty="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dirty="0">
                <a:solidFill>
                  <a:schemeClr val="tx1"/>
                </a:solidFill>
                <a:effectLst/>
                <a:latin typeface="Segoe UI Light" pitchFamily="34" charset="0"/>
                <a:ea typeface="+mn-ea"/>
                <a:cs typeface="+mn-cs"/>
              </a:rPr>
              <a:t> For example, organizations </a:t>
            </a:r>
            <a:r>
              <a:rPr lang="en-US" sz="900" kern="1200" dirty="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dirty="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Microsoft Cognitive Services,</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 set of cloud services, APIs and SDKs that enable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dirty="0">
                <a:solidFill>
                  <a:schemeClr val="tx1"/>
                </a:solidFill>
                <a:effectLst/>
                <a:latin typeface="Segoe UI Light" pitchFamily="34" charset="0"/>
                <a:ea typeface="+mn-ea"/>
                <a:cs typeface="+mn-cs"/>
                <a:hlinkClick r:id="rId3"/>
              </a:rPr>
              <a:t>www.how-old.net</a:t>
            </a:r>
            <a:r>
              <a:rPr lang="en-US" sz="900" kern="1200" dirty="0">
                <a:solidFill>
                  <a:schemeClr val="tx1"/>
                </a:solidFill>
                <a:effectLst/>
                <a:latin typeface="Segoe UI Light" pitchFamily="34" charset="0"/>
                <a:ea typeface="+mn-ea"/>
                <a:cs typeface="+mn-cs"/>
              </a:rPr>
              <a:t> is one example of what is possible. </a:t>
            </a:r>
          </a:p>
          <a:p>
            <a:endParaRPr lang="en-US" dirty="0"/>
          </a:p>
          <a:p>
            <a:r>
              <a:rPr lang="en-US" b="1" dirty="0"/>
              <a:t>T: Next, Bot Service.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742244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baseline="0" dirty="0">
                <a:solidFill>
                  <a:schemeClr val="tx1"/>
                </a:solidFill>
                <a:latin typeface="Segoe UI Light" pitchFamily="34" charset="0"/>
                <a:ea typeface="+mn-ea"/>
                <a:cs typeface="+mn-cs"/>
              </a:rPr>
              <a:t>Azure Bot Service </a:t>
            </a:r>
            <a:r>
              <a:rPr lang="en-US" sz="900" kern="1200" dirty="0">
                <a:solidFill>
                  <a:schemeClr val="tx1"/>
                </a:solidFill>
                <a:effectLst/>
                <a:latin typeface="Segoe UI Light" pitchFamily="34" charset="0"/>
                <a:ea typeface="+mn-ea"/>
                <a:cs typeface="+mn-cs"/>
              </a:rPr>
              <a:t>enables rapid intelligent bot development, bringing together the power of the Microsoft Bot Framework and Azure Functions. Build, connect, deploy and manage intelligent bots that interact naturally wherever your users are talking – from your app or website to text/</a:t>
            </a:r>
            <a:r>
              <a:rPr lang="en-US" sz="900" kern="1200" dirty="0" err="1">
                <a:solidFill>
                  <a:schemeClr val="tx1"/>
                </a:solidFill>
                <a:effectLst/>
                <a:latin typeface="Segoe UI Light" pitchFamily="34" charset="0"/>
                <a:ea typeface="+mn-ea"/>
                <a:cs typeface="+mn-cs"/>
              </a:rPr>
              <a:t>sms</a:t>
            </a:r>
            <a:r>
              <a:rPr lang="en-US" sz="900" kern="1200" dirty="0">
                <a:solidFill>
                  <a:schemeClr val="tx1"/>
                </a:solidFill>
                <a:effectLst/>
                <a:latin typeface="Segoe UI Light" pitchFamily="34" charset="0"/>
                <a:ea typeface="+mn-ea"/>
                <a:cs typeface="+mn-cs"/>
              </a:rPr>
              <a:t> to Skype, Slack, Facebook Messenger, </a:t>
            </a:r>
            <a:r>
              <a:rPr lang="en-US" sz="900" kern="1200" dirty="0" err="1">
                <a:solidFill>
                  <a:schemeClr val="tx1"/>
                </a:solidFill>
                <a:effectLst/>
                <a:latin typeface="Segoe UI Light" pitchFamily="34" charset="0"/>
                <a:ea typeface="+mn-ea"/>
                <a:cs typeface="+mn-cs"/>
              </a:rPr>
              <a:t>Kik</a:t>
            </a:r>
            <a:r>
              <a:rPr lang="en-US" sz="900" kern="1200" dirty="0">
                <a:solidFill>
                  <a:schemeClr val="tx1"/>
                </a:solidFill>
                <a:effectLst/>
                <a:latin typeface="Segoe UI Light" pitchFamily="34" charset="0"/>
                <a:ea typeface="+mn-ea"/>
                <a:cs typeface="+mn-cs"/>
              </a:rPr>
              <a:t>, Office 365 mail, Teams and other popular services. Allow your bots to scale based on-demand and you pay only for the resources you consume.</a:t>
            </a:r>
            <a:endParaRPr lang="en-US" baseline="0" dirty="0"/>
          </a:p>
          <a:p>
            <a:endParaRPr lang="en-US" b="1" baseline="0"/>
          </a:p>
          <a:p>
            <a:r>
              <a:rPr lang="en-US" b="1" baseline="0"/>
              <a:t>T</a:t>
            </a:r>
            <a:r>
              <a:rPr lang="en-US" b="1" baseline="0" dirty="0"/>
              <a:t>: Next, Cortana. </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722886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The Cortana Intelligence integrates with Cortana, Microsoft’s digital personal assistant.  Cortana works with the suite to enable your business, and or your customers business, to get things done in more helpful, proactive, and natural ways.   Building on years of Microsoft’s research and innovation in perceptual intelligence including speech recognition, natural user interaction, predictive and advanced analytics, Cortana brings the capabilities of a personal digital assistant to business.</a:t>
            </a:r>
          </a:p>
          <a:p>
            <a:endParaRPr lang="en-US" baseline="0" dirty="0"/>
          </a:p>
          <a:p>
            <a:r>
              <a:rPr lang="en-US" b="1" baseline="0" dirty="0"/>
              <a:t>T: Next, we’ll look at how all of this information can be surfaced to those in your business who need it, and to your customers. </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10/18/2017 3:30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1637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38729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Three key trends are converging to accelerate digital transformation: </a:t>
            </a:r>
          </a:p>
          <a:p>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First, the </a:t>
            </a:r>
            <a:r>
              <a:rPr lang="en-US" sz="900" b="1" kern="1200" dirty="0">
                <a:solidFill>
                  <a:schemeClr val="tx1"/>
                </a:solidFill>
                <a:effectLst/>
                <a:latin typeface="Segoe UI Light" pitchFamily="34" charset="0"/>
                <a:ea typeface="+mn-ea"/>
                <a:cs typeface="+mn-cs"/>
              </a:rPr>
              <a:t>cloud</a:t>
            </a:r>
            <a:r>
              <a:rPr lang="en-US" sz="900" kern="1200" dirty="0">
                <a:solidFill>
                  <a:schemeClr val="tx1"/>
                </a:solidFill>
                <a:effectLst/>
                <a:latin typeface="Segoe UI Light" pitchFamily="34" charset="0"/>
                <a:ea typeface="+mn-ea"/>
                <a:cs typeface="+mn-cs"/>
              </a:rPr>
              <a:t> provides new and powerful ways to economically and reliably capture and persist the vast new data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Second, thanks to the exponential proliferation of small, inexpensive chips and processors, computers are as ubiquitous as the people who use them.</a:t>
            </a:r>
            <a:r>
              <a:rPr lang="en-US" sz="900" kern="1200" baseline="0" dirty="0">
                <a:solidFill>
                  <a:schemeClr val="tx1"/>
                </a:solidFill>
                <a:effectLst/>
                <a:latin typeface="Segoe UI Light" pitchFamily="34" charset="0"/>
                <a:ea typeface="+mn-ea"/>
                <a:cs typeface="+mn-cs"/>
              </a:rPr>
              <a:t> This is increasing the </a:t>
            </a:r>
            <a:r>
              <a:rPr lang="en-US" sz="900" b="1" kern="1200" dirty="0">
                <a:solidFill>
                  <a:schemeClr val="tx1"/>
                </a:solidFill>
                <a:effectLst/>
                <a:latin typeface="Segoe UI Light" pitchFamily="34" charset="0"/>
                <a:ea typeface="+mn-ea"/>
                <a:cs typeface="+mn-cs"/>
              </a:rPr>
              <a:t>availability of vast and detailed data </a:t>
            </a:r>
            <a:r>
              <a:rPr lang="en-US" sz="900" kern="1200" dirty="0">
                <a:solidFill>
                  <a:schemeClr val="tx1"/>
                </a:solidFill>
                <a:effectLst/>
                <a:latin typeface="Segoe UI Light" pitchFamily="34" charset="0"/>
                <a:ea typeface="+mn-ea"/>
                <a:cs typeface="+mn-cs"/>
              </a:rPr>
              <a:t>about products, businesses, market conditions, devices, and consumers and</a:t>
            </a:r>
            <a:r>
              <a:rPr lang="en-US" sz="900" kern="1200" baseline="0" dirty="0">
                <a:solidFill>
                  <a:schemeClr val="tx1"/>
                </a:solidFill>
                <a:effectLst/>
                <a:latin typeface="Segoe UI Light" pitchFamily="34" charset="0"/>
                <a:ea typeface="+mn-ea"/>
                <a:cs typeface="+mn-cs"/>
              </a:rPr>
              <a:t> is creating new opportunities for businesses to tailor their strategy to market demand.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Finally, machines are everywhere, constantly creating, collecting and making sense of the data in our midst. With the magic of </a:t>
            </a:r>
            <a:r>
              <a:rPr lang="en-US" sz="900" b="1" kern="1200" dirty="0">
                <a:solidFill>
                  <a:schemeClr val="tx1"/>
                </a:solidFill>
                <a:effectLst/>
                <a:latin typeface="Segoe UI Light" pitchFamily="34" charset="0"/>
                <a:ea typeface="+mn-ea"/>
                <a:cs typeface="+mn-cs"/>
              </a:rPr>
              <a:t>machine learning, </a:t>
            </a:r>
            <a:r>
              <a:rPr lang="en-US" sz="900" kern="1200" dirty="0">
                <a:solidFill>
                  <a:schemeClr val="tx1"/>
                </a:solidFill>
                <a:effectLst/>
                <a:latin typeface="Segoe UI Light" pitchFamily="34" charset="0"/>
                <a:ea typeface="+mn-ea"/>
                <a:cs typeface="+mn-cs"/>
              </a:rPr>
              <a:t>along with the limitless computing power of the cloud, this data is giving rise to intelligence that is augmenting human capabilities in exciting new ways.</a:t>
            </a:r>
            <a:r>
              <a:rPr lang="en-US" sz="900" kern="1200" baseline="0" dirty="0">
                <a:solidFill>
                  <a:schemeClr val="tx1"/>
                </a:solidFill>
                <a:effectLst/>
                <a:latin typeface="Segoe UI Light" pitchFamily="34" charset="0"/>
                <a:ea typeface="+mn-ea"/>
                <a:cs typeface="+mn-cs"/>
              </a:rPr>
              <a:t> This marks </a:t>
            </a:r>
            <a:r>
              <a:rPr lang="en-US" sz="900" kern="1200" dirty="0">
                <a:solidFill>
                  <a:schemeClr val="tx1"/>
                </a:solidFill>
                <a:effectLst/>
                <a:latin typeface="Segoe UI Light" pitchFamily="34" charset="0"/>
                <a:ea typeface="+mn-ea"/>
                <a:cs typeface="+mn-cs"/>
              </a:rPr>
              <a:t>a unique point in history…an opportunity for organizations to automate and innovate quickly to increase their speed of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3:30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4418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70151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time. </a:t>
            </a:r>
          </a:p>
        </p:txBody>
      </p:sp>
      <p:sp>
        <p:nvSpPr>
          <p:cNvPr id="4" name="Slide Number Placeholder 3"/>
          <p:cNvSpPr>
            <a:spLocks noGrp="1"/>
          </p:cNvSpPr>
          <p:nvPr>
            <p:ph type="sldNum" sz="quarter" idx="10"/>
          </p:nvPr>
        </p:nvSpPr>
        <p:spPr/>
        <p:txBody>
          <a:bodyPr/>
          <a:lstStyle/>
          <a:p>
            <a:fld id="{96CD5F8F-46C9-46A5-9E1B-00B0A72B40BF}" type="slidenum">
              <a:rPr lang="en-US" smtClean="0"/>
              <a:t>41</a:t>
            </a:fld>
            <a:endParaRPr lang="en-US"/>
          </a:p>
        </p:txBody>
      </p:sp>
    </p:spTree>
    <p:extLst>
      <p:ext uri="{BB962C8B-B14F-4D97-AF65-F5344CB8AC3E}">
        <p14:creationId xmlns:p14="http://schemas.microsoft.com/office/powerpoint/2010/main" val="3589566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At its core, digital transformation enables you to revolutionize your business by: </a:t>
            </a:r>
          </a:p>
          <a:p>
            <a:pPr lvl="0"/>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Engaging your customers </a:t>
            </a:r>
            <a:r>
              <a:rPr lang="en-US" sz="900" b="0" kern="1200" dirty="0">
                <a:solidFill>
                  <a:schemeClr val="tx1"/>
                </a:solidFill>
                <a:effectLst/>
                <a:latin typeface="Segoe UI Light" pitchFamily="34" charset="0"/>
                <a:ea typeface="+mn-ea"/>
                <a:cs typeface="+mn-cs"/>
              </a:rPr>
              <a:t>on a deeper level by o</a:t>
            </a:r>
            <a:r>
              <a:rPr lang="en-US" sz="900" kern="1200" dirty="0">
                <a:solidFill>
                  <a:schemeClr val="tx1"/>
                </a:solidFill>
                <a:effectLst/>
                <a:latin typeface="Segoe UI Light" pitchFamily="34" charset="0"/>
                <a:ea typeface="+mn-ea"/>
                <a:cs typeface="+mn-cs"/>
              </a:rPr>
              <a:t>ffering personalized connected experiences</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Empowering your employees </a:t>
            </a:r>
            <a:r>
              <a:rPr lang="en-US" sz="900" kern="1200" dirty="0">
                <a:solidFill>
                  <a:schemeClr val="tx1"/>
                </a:solidFill>
                <a:effectLst/>
                <a:latin typeface="Segoe UI Light" pitchFamily="34" charset="0"/>
                <a:ea typeface="+mn-ea"/>
                <a:cs typeface="+mn-cs"/>
              </a:rPr>
              <a:t>to do more with better data-driven insight and collaboration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Optimizing your operations </a:t>
            </a:r>
            <a:r>
              <a:rPr lang="en-US" sz="900" b="0" kern="1200" dirty="0">
                <a:solidFill>
                  <a:schemeClr val="tx1"/>
                </a:solidFill>
                <a:effectLst/>
                <a:latin typeface="Segoe UI Light" pitchFamily="34" charset="0"/>
                <a:ea typeface="+mn-ea"/>
                <a:cs typeface="+mn-cs"/>
              </a:rPr>
              <a:t>by using </a:t>
            </a:r>
            <a:r>
              <a:rPr lang="en-US" sz="900" kern="1200" dirty="0">
                <a:solidFill>
                  <a:schemeClr val="tx1"/>
                </a:solidFill>
                <a:effectLst/>
                <a:latin typeface="Segoe UI Light" pitchFamily="34" charset="0"/>
                <a:ea typeface="+mn-ea"/>
                <a:cs typeface="+mn-cs"/>
              </a:rPr>
              <a:t>data to predict problems before they happen</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Transforming the products and services </a:t>
            </a:r>
            <a:r>
              <a:rPr lang="en-US" sz="900" kern="1200" dirty="0">
                <a:solidFill>
                  <a:schemeClr val="tx1"/>
                </a:solidFill>
                <a:effectLst/>
                <a:latin typeface="Segoe UI Light" pitchFamily="34" charset="0"/>
                <a:ea typeface="+mn-ea"/>
                <a:cs typeface="+mn-cs"/>
              </a:rPr>
              <a:t>you take to market and to create new revenue streams</a:t>
            </a:r>
            <a:endParaRPr lang="en-US" sz="900" dirty="0">
              <a:solidFill>
                <a:srgbClr val="FF0000"/>
              </a:solidFill>
            </a:endParaRPr>
          </a:p>
          <a:p>
            <a:endParaRPr lang="en-US" sz="900" dirty="0">
              <a:solidFill>
                <a:srgbClr val="FF0000"/>
              </a:solidFill>
            </a:endParaRPr>
          </a:p>
        </p:txBody>
      </p:sp>
      <p:sp>
        <p:nvSpPr>
          <p:cNvPr id="5" name="Footer Placeholder 4"/>
          <p:cNvSpPr>
            <a:spLocks noGrp="1"/>
          </p:cNvSpPr>
          <p:nvPr>
            <p:ph type="ftr" sz="quarter" idx="11"/>
          </p:nvPr>
        </p:nvSpPr>
        <p:spPr/>
        <p:txBody>
          <a:bodyPr/>
          <a:lstStyle/>
          <a:p>
            <a:pPr marL="0" marR="0" lvl="0" indent="0" algn="l" defTabSz="9223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53455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272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kern="1200" dirty="0">
                <a:solidFill>
                  <a:schemeClr val="tx1"/>
                </a:solidFill>
                <a:effectLst/>
                <a:latin typeface="Segoe UI Light" pitchFamily="34" charset="0"/>
                <a:ea typeface="+mn-ea"/>
                <a:cs typeface="+mn-cs"/>
              </a:rPr>
              <a:t>To enable differentiation, organizations must implement intelligent solutions. There are 2 main categories of intelligence that are delivering real business value today:    </a:t>
            </a:r>
          </a:p>
          <a:p>
            <a:pPr fontAlgn="ctr"/>
            <a:endParaRPr lang="en-US" sz="1200" kern="1200" dirty="0">
              <a:solidFill>
                <a:schemeClr val="tx1"/>
              </a:solidFill>
              <a:effectLst/>
              <a:latin typeface="Segoe UI Light" pitchFamily="34" charset="0"/>
              <a:ea typeface="+mn-ea"/>
              <a:cs typeface="+mn-cs"/>
            </a:endParaRPr>
          </a:p>
          <a:p>
            <a:pPr marL="0" indent="0" fontAlgn="ctr">
              <a:buFont typeface="Arial" panose="020B0604020202020204" pitchFamily="34" charset="0"/>
              <a:buNone/>
            </a:pPr>
            <a:r>
              <a:rPr lang="en-US" sz="1200" kern="1200" dirty="0">
                <a:solidFill>
                  <a:schemeClr val="tx1"/>
                </a:solidFill>
                <a:effectLst/>
                <a:latin typeface="Segoe UI Light" pitchFamily="34" charset="0"/>
                <a:ea typeface="+mn-ea"/>
                <a:cs typeface="+mn-cs"/>
              </a:rPr>
              <a:t>1) Services that build </a:t>
            </a:r>
            <a:r>
              <a:rPr lang="en-US" sz="1200" b="1" kern="1200" dirty="0">
                <a:solidFill>
                  <a:schemeClr val="tx1"/>
                </a:solidFill>
                <a:effectLst/>
                <a:latin typeface="Segoe UI Light" pitchFamily="34" charset="0"/>
                <a:ea typeface="+mn-ea"/>
                <a:cs typeface="+mn-cs"/>
              </a:rPr>
              <a:t>cognitive understanding </a:t>
            </a:r>
            <a:r>
              <a:rPr lang="en-US" sz="1200" b="0" kern="1200" dirty="0">
                <a:solidFill>
                  <a:schemeClr val="tx1"/>
                </a:solidFill>
                <a:effectLst/>
                <a:latin typeface="Segoe UI Light" pitchFamily="34" charset="0"/>
                <a:ea typeface="+mn-ea"/>
                <a:cs typeface="+mn-cs"/>
              </a:rPr>
              <a:t>enable organizations to develop deeper context and to make </a:t>
            </a:r>
            <a:r>
              <a:rPr lang="en-US" sz="1200" kern="1200" dirty="0">
                <a:solidFill>
                  <a:schemeClr val="tx1"/>
                </a:solidFill>
                <a:effectLst/>
                <a:latin typeface="Segoe UI Light" pitchFamily="34" charset="0"/>
                <a:ea typeface="+mn-ea"/>
                <a:cs typeface="+mn-cs"/>
              </a:rPr>
              <a:t>applications “smarter”. Cognitive services make it possible to: </a:t>
            </a:r>
          </a:p>
          <a:p>
            <a:pPr marL="566986" marR="0" lvl="1" indent="-349724" algn="l" defTabSz="932563"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Infer emotions and reactions</a:t>
            </a:r>
          </a:p>
          <a:p>
            <a:pPr marL="566986" marR="0" lvl="1" indent="-349724" algn="l" defTabSz="932563"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Develop deeper context &amp; understanding over time</a:t>
            </a:r>
          </a:p>
          <a:p>
            <a:pPr marL="217262" marR="0" lvl="1" indent="0" algn="l" defTabSz="932563" rtl="0" eaLnBrk="1" fontAlgn="auto" latinLnBrk="0" hangingPunct="1">
              <a:lnSpc>
                <a:spcPct val="100000"/>
              </a:lnSpc>
              <a:spcBef>
                <a:spcPts val="612"/>
              </a:spcBef>
              <a:spcAft>
                <a:spcPts val="0"/>
              </a:spcAft>
              <a:buClrTx/>
              <a:buSzTx/>
              <a:buFont typeface="Arial" panose="020B0604020202020204" pitchFamily="34" charset="0"/>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a:p>
            <a:pPr marL="0" indent="0" fontAlgn="ctr">
              <a:buFont typeface="Arial" panose="020B0604020202020204" pitchFamily="34" charset="0"/>
              <a:buNone/>
            </a:pPr>
            <a:r>
              <a:rPr lang="en-US" sz="1200" b="0" kern="1200" dirty="0">
                <a:solidFill>
                  <a:schemeClr val="tx1"/>
                </a:solidFill>
                <a:effectLst/>
                <a:latin typeface="Segoe UI Light" pitchFamily="34" charset="0"/>
                <a:ea typeface="+mn-ea"/>
                <a:cs typeface="+mn-cs"/>
              </a:rPr>
              <a:t>2) Services that enable </a:t>
            </a:r>
            <a:r>
              <a:rPr lang="en-US" sz="1200" b="1" kern="1200" dirty="0">
                <a:solidFill>
                  <a:schemeClr val="tx1"/>
                </a:solidFill>
                <a:effectLst/>
                <a:latin typeface="Segoe UI Light" pitchFamily="34" charset="0"/>
                <a:ea typeface="+mn-ea"/>
                <a:cs typeface="+mn-cs"/>
              </a:rPr>
              <a:t>conversations as a platform, </a:t>
            </a:r>
            <a:r>
              <a:rPr lang="en-US" sz="1200" b="0" kern="1200" dirty="0">
                <a:solidFill>
                  <a:schemeClr val="tx1"/>
                </a:solidFill>
                <a:effectLst/>
                <a:latin typeface="Segoe UI Light" pitchFamily="34" charset="0"/>
                <a:ea typeface="+mn-ea"/>
                <a:cs typeface="+mn-cs"/>
              </a:rPr>
              <a:t>allowing users </a:t>
            </a:r>
            <a:r>
              <a:rPr lang="en-US" sz="1200" kern="1200" dirty="0">
                <a:solidFill>
                  <a:schemeClr val="tx1"/>
                </a:solidFill>
                <a:effectLst/>
                <a:latin typeface="Segoe UI Light" pitchFamily="34" charset="0"/>
                <a:ea typeface="+mn-ea"/>
                <a:cs typeface="+mn-cs"/>
              </a:rPr>
              <a:t>to interact in natural language wherever they are communicating, from text/</a:t>
            </a:r>
            <a:r>
              <a:rPr lang="en-US" sz="1200" kern="1200" dirty="0" err="1">
                <a:solidFill>
                  <a:schemeClr val="tx1"/>
                </a:solidFill>
                <a:effectLst/>
                <a:latin typeface="Segoe UI Light" pitchFamily="34" charset="0"/>
                <a:ea typeface="+mn-ea"/>
                <a:cs typeface="+mn-cs"/>
              </a:rPr>
              <a:t>sms</a:t>
            </a:r>
            <a:r>
              <a:rPr lang="en-US" sz="1200" kern="1200" dirty="0">
                <a:solidFill>
                  <a:schemeClr val="tx1"/>
                </a:solidFill>
                <a:effectLst/>
                <a:latin typeface="Segoe UI Light" pitchFamily="34" charset="0"/>
                <a:ea typeface="+mn-ea"/>
                <a:cs typeface="+mn-cs"/>
              </a:rPr>
              <a:t> to Skype, Slack, Office 365 mail and other popular services. Conversations as a platform typically take the form of </a:t>
            </a:r>
            <a:r>
              <a:rPr kumimoji="0" lang="en-US" sz="2000" b="0" i="0" u="none" strike="noStrike" kern="0" cap="none" spc="0" normalizeH="0" baseline="0" noProof="0" dirty="0">
                <a:ln>
                  <a:noFill/>
                </a:ln>
                <a:solidFill>
                  <a:srgbClr val="505050"/>
                </a:solidFill>
                <a:effectLst/>
                <a:uLnTx/>
                <a:uFillTx/>
                <a:latin typeface="Segoe UI"/>
                <a:ea typeface="+mn-ea"/>
                <a:cs typeface="+mn-cs"/>
              </a:rPr>
              <a:t>intelligent bots powered by data &amp; the cloud that are accessible through personal digital assistants. </a:t>
            </a:r>
            <a:endParaRPr lang="en-US" sz="1200" kern="1200" dirty="0">
              <a:solidFill>
                <a:schemeClr val="tx1"/>
              </a:solidFill>
              <a:effectLst/>
              <a:latin typeface="Segoe UI Light" pitchFamily="34" charset="0"/>
              <a:ea typeface="+mn-ea"/>
              <a:cs typeface="+mn-cs"/>
            </a:endParaRPr>
          </a:p>
          <a:p>
            <a:pPr marL="0" indent="0" fontAlgn="ctr">
              <a:buFont typeface="Arial" panose="020B0604020202020204" pitchFamily="34" charset="0"/>
              <a:buNone/>
            </a:pPr>
            <a:endParaRPr lang="en-US" sz="2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Worldwide Partner Conference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3:30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28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As I mentioned, Microsoft customers can take advantage of many solutions today. Our data science team and field teams have seen 4 key areas in which there is the most opportunity.</a:t>
            </a:r>
            <a:br>
              <a:rPr lang="en-US" sz="1200" kern="1200" dirty="0">
                <a:solidFill>
                  <a:schemeClr val="tx1"/>
                </a:solidFill>
                <a:effectLst/>
                <a:latin typeface="Segoe UI Light" pitchFamily="34" charset="0"/>
                <a:ea typeface="+mn-ea"/>
                <a:cs typeface="+mn-cs"/>
              </a:rPr>
            </a:b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For example, </a:t>
            </a:r>
            <a:r>
              <a:rPr lang="en-US" sz="1200" b="1" kern="1200" dirty="0">
                <a:solidFill>
                  <a:schemeClr val="tx1"/>
                </a:solidFill>
                <a:effectLst/>
                <a:latin typeface="Segoe UI Light" pitchFamily="34" charset="0"/>
                <a:ea typeface="+mn-ea"/>
                <a:cs typeface="+mn-cs"/>
              </a:rPr>
              <a:t>sales and marketing </a:t>
            </a:r>
            <a:r>
              <a:rPr lang="en-US" sz="1200" kern="1200" dirty="0">
                <a:solidFill>
                  <a:schemeClr val="tx1"/>
                </a:solidFill>
                <a:effectLst/>
                <a:latin typeface="Segoe UI Light" pitchFamily="34" charset="0"/>
                <a:ea typeface="+mn-ea"/>
                <a:cs typeface="+mn-cs"/>
              </a:rPr>
              <a:t>is an area where there is an explosion of non-sensitive customer sentiment and transaction data which is a perfect match for the scalability of the cloud. In </a:t>
            </a:r>
            <a:r>
              <a:rPr lang="en-US" sz="1200" b="1" kern="1200" dirty="0">
                <a:solidFill>
                  <a:schemeClr val="tx1"/>
                </a:solidFill>
                <a:effectLst/>
                <a:latin typeface="Segoe UI Light" pitchFamily="34" charset="0"/>
                <a:ea typeface="+mn-ea"/>
                <a:cs typeface="+mn-cs"/>
              </a:rPr>
              <a:t>customer and channel</a:t>
            </a:r>
            <a:r>
              <a:rPr lang="en-US" sz="1200" kern="1200" dirty="0">
                <a:solidFill>
                  <a:schemeClr val="tx1"/>
                </a:solidFill>
                <a:effectLst/>
                <a:latin typeface="Segoe UI Light" pitchFamily="34" charset="0"/>
                <a:ea typeface="+mn-ea"/>
                <a:cs typeface="+mn-cs"/>
              </a:rPr>
              <a:t>, we’re also seeing a tremendous level of demand for personalized offers across retail and financial services online and in store. Cortana Intelligence is the Suite that can deliver on these scenarios and more, and customers are already taking advantage of the opportunity to grow and learn using intelligence. </a:t>
            </a:r>
            <a:br>
              <a:rPr lang="en-US" sz="1200" kern="1200" dirty="0">
                <a:solidFill>
                  <a:schemeClr val="tx1"/>
                </a:solidFill>
                <a:effectLst/>
                <a:latin typeface="Segoe UI Light" pitchFamily="34" charset="0"/>
                <a:ea typeface="+mn-ea"/>
                <a:cs typeface="+mn-cs"/>
              </a:rPr>
            </a:br>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&lt;Transition&gt;: Let’s talk about a few customer stories in more depth. These highlight the advantages of how data, analytics, the cloud and intelligence can drive better outcomes. </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93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Across many different industries, customers are utilizing Microsoft Business Analytics technologies to</a:t>
            </a:r>
            <a:r>
              <a:rPr lang="en-US" sz="2800" b="0" baseline="0" dirty="0"/>
              <a:t> revolutionize their business.</a:t>
            </a:r>
          </a:p>
          <a:p>
            <a:endParaRPr lang="en-US" sz="2800" b="0" dirty="0"/>
          </a:p>
          <a:p>
            <a:r>
              <a:rPr lang="en-US" sz="1400" b="0" kern="1200" dirty="0">
                <a:solidFill>
                  <a:schemeClr val="tx1"/>
                </a:solidFill>
                <a:effectLst/>
                <a:latin typeface="Segoe UI Light" pitchFamily="34" charset="0"/>
                <a:ea typeface="+mn-ea"/>
                <a:cs typeface="+mn-cs"/>
              </a:rPr>
              <a:t>Let’s talk about a Microsoft customer story that highlights the advantages of how data, analytics, the cloud and intelligence can drive better outcomes.</a:t>
            </a:r>
            <a:endParaRPr lang="en-US" sz="2800" b="0" dirty="0"/>
          </a:p>
          <a:p>
            <a:endParaRPr lang="en-US" sz="2800" b="1" dirty="0"/>
          </a:p>
          <a:p>
            <a:pPr algn="l"/>
            <a:r>
              <a:rPr lang="en-US" sz="2800" b="1" dirty="0"/>
              <a:t>__________________________________________________________________________</a:t>
            </a:r>
          </a:p>
          <a:p>
            <a:endParaRPr lang="en-US" sz="2800" b="1" dirty="0"/>
          </a:p>
          <a:p>
            <a:endParaRPr lang="en-US" sz="2800" b="1" dirty="0"/>
          </a:p>
          <a:p>
            <a:r>
              <a:rPr lang="en-US" sz="2800" b="1" dirty="0"/>
              <a:t>Retail-</a:t>
            </a:r>
          </a:p>
          <a:p>
            <a:pPr marL="171450" indent="-171450">
              <a:buFont typeface="Arial" panose="020B0604020202020204" pitchFamily="34" charset="0"/>
              <a:buChar char="•"/>
            </a:pPr>
            <a:r>
              <a:rPr lang="en-US" sz="1400" b="1" dirty="0"/>
              <a:t>JJ Food Service: </a:t>
            </a:r>
            <a:r>
              <a:rPr lang="en-US" sz="1400" dirty="0"/>
              <a:t>https://customers.microsoft.com/Pages/CustomerStory.aspx?recid=12792</a:t>
            </a:r>
          </a:p>
          <a:p>
            <a:pPr marL="171450" indent="-171450">
              <a:buFont typeface="Arial" panose="020B0604020202020204" pitchFamily="34" charset="0"/>
              <a:buChar char="•"/>
            </a:pPr>
            <a:r>
              <a:rPr lang="en-US" sz="1400" b="1" dirty="0" err="1"/>
              <a:t>Arca</a:t>
            </a:r>
            <a:r>
              <a:rPr lang="en-US" sz="1400" b="1" dirty="0"/>
              <a:t> Continental: </a:t>
            </a:r>
            <a:r>
              <a:rPr lang="en-US" sz="1400" dirty="0"/>
              <a:t>https://customers.microsoft.com/Pages/CustomerStory.aspx?recid=26082</a:t>
            </a:r>
          </a:p>
          <a:p>
            <a:pPr marL="171450" indent="-171450">
              <a:buFont typeface="Arial" panose="020B0604020202020204" pitchFamily="34" charset="0"/>
              <a:buChar char="•"/>
            </a:pPr>
            <a:r>
              <a:rPr lang="en-US" sz="1400" b="1" dirty="0" err="1"/>
              <a:t>Ziosk</a:t>
            </a:r>
            <a:r>
              <a:rPr lang="en-US" sz="1400" b="1" dirty="0"/>
              <a:t>: </a:t>
            </a:r>
            <a:r>
              <a:rPr lang="en-US" sz="1400" dirty="0"/>
              <a:t>https://customers.microsoft.com/Pages/CustomerStory.aspx?recid=18294</a:t>
            </a:r>
          </a:p>
          <a:p>
            <a:pPr marL="171450" indent="-171450">
              <a:buFont typeface="Arial" panose="020B0604020202020204" pitchFamily="34" charset="0"/>
              <a:buChar char="•"/>
            </a:pPr>
            <a:r>
              <a:rPr lang="en-US" sz="1400" b="1" dirty="0" err="1"/>
              <a:t>Youboox</a:t>
            </a:r>
            <a:r>
              <a:rPr lang="en-US" sz="1400" b="1" dirty="0"/>
              <a:t>: </a:t>
            </a:r>
            <a:r>
              <a:rPr lang="en-US" sz="1400" dirty="0"/>
              <a:t>https://customers.microsoft.com/Pages/CustomerStory.aspx?recid=19460</a:t>
            </a:r>
          </a:p>
          <a:p>
            <a:pPr marL="171450" indent="-171450">
              <a:buFont typeface="Arial" panose="020B0604020202020204" pitchFamily="34" charset="0"/>
              <a:buChar char="•"/>
            </a:pPr>
            <a:r>
              <a:rPr lang="en-US" sz="1400" b="1" dirty="0"/>
              <a:t>Pier 1 Imports: </a:t>
            </a:r>
            <a:r>
              <a:rPr lang="en-US" sz="1400" dirty="0"/>
              <a:t>https://customers.microsoft.com/Pages/CustomerStory.aspx?recid=11257</a:t>
            </a:r>
          </a:p>
          <a:p>
            <a:pPr marL="171450" indent="-171450">
              <a:buFont typeface="Arial" panose="020B0604020202020204" pitchFamily="34" charset="0"/>
              <a:buChar char="•"/>
            </a:pPr>
            <a:r>
              <a:rPr lang="en-US" sz="1400" b="1" dirty="0"/>
              <a:t>Sun Branding Solutions: </a:t>
            </a:r>
            <a:r>
              <a:rPr lang="en-US" sz="1400" dirty="0"/>
              <a:t>https://customers.microsoft.com/Pages/CustomerStory.aspx?recid=22768</a:t>
            </a:r>
          </a:p>
          <a:p>
            <a:pPr marL="171450" indent="-171450">
              <a:buFont typeface="Arial" panose="020B0604020202020204" pitchFamily="34" charset="0"/>
              <a:buChar char="•"/>
            </a:pPr>
            <a:r>
              <a:rPr lang="en-US" sz="1400" b="1" dirty="0"/>
              <a:t>Ridge Tool Company (Emerson): </a:t>
            </a:r>
            <a:r>
              <a:rPr lang="en-US" sz="1400" dirty="0"/>
              <a:t>https://customers.microsoft.com/Pages/CustomerStory.aspx?recid=26779</a:t>
            </a:r>
          </a:p>
          <a:p>
            <a:pPr marL="171450" indent="-171450">
              <a:buFont typeface="Arial" panose="020B0604020202020204" pitchFamily="34" charset="0"/>
              <a:buChar char="•"/>
            </a:pPr>
            <a:endParaRPr lang="en-US" sz="1400" dirty="0"/>
          </a:p>
          <a:p>
            <a:r>
              <a:rPr lang="en-US" sz="2800" b="1" dirty="0"/>
              <a:t>Manufacturing-</a:t>
            </a:r>
          </a:p>
          <a:p>
            <a:pPr marL="171450" indent="-171450">
              <a:buFont typeface="Arial" panose="020B0604020202020204" pitchFamily="34" charset="0"/>
              <a:buChar char="•"/>
            </a:pPr>
            <a:r>
              <a:rPr lang="en-US" sz="1400" b="1" dirty="0" err="1"/>
              <a:t>eSmart</a:t>
            </a:r>
            <a:r>
              <a:rPr lang="en-US" sz="1400" b="1" dirty="0"/>
              <a:t> Systems: </a:t>
            </a:r>
            <a:r>
              <a:rPr lang="en-US" sz="1400" dirty="0"/>
              <a:t>https://customers.microsoft.com/Pages/CustomerStory.aspx?recid=18945</a:t>
            </a:r>
          </a:p>
          <a:p>
            <a:pPr marL="171450" indent="-171450">
              <a:buFont typeface="Arial" panose="020B0604020202020204" pitchFamily="34" charset="0"/>
              <a:buChar char="•"/>
            </a:pPr>
            <a:r>
              <a:rPr lang="en-US" sz="1400" b="1" dirty="0"/>
              <a:t>Rockwell Automation: </a:t>
            </a:r>
            <a:r>
              <a:rPr lang="en-US" sz="1400" dirty="0"/>
              <a:t>https://customers.microsoft.com/Pages/CustomerStory.aspx?recid=18356</a:t>
            </a:r>
          </a:p>
          <a:p>
            <a:pPr marL="171450" indent="-171450">
              <a:buFont typeface="Arial" panose="020B0604020202020204" pitchFamily="34" charset="0"/>
              <a:buChar char="•"/>
            </a:pPr>
            <a:r>
              <a:rPr lang="en-US" sz="1400" b="1" dirty="0"/>
              <a:t>Jabil: </a:t>
            </a:r>
            <a:r>
              <a:rPr lang="en-US" sz="1400" dirty="0"/>
              <a:t>https://customers.microsoft.com/Pages/CustomerStory.aspx?recid=27206</a:t>
            </a:r>
          </a:p>
          <a:p>
            <a:pPr marL="171450" indent="-171450">
              <a:buFont typeface="Arial" panose="020B0604020202020204" pitchFamily="34" charset="0"/>
              <a:buChar char="•"/>
            </a:pPr>
            <a:r>
              <a:rPr lang="en-US" sz="1400" b="1" dirty="0" err="1"/>
              <a:t>OSIsoft</a:t>
            </a:r>
            <a:r>
              <a:rPr lang="en-US" sz="1400" b="1" dirty="0"/>
              <a:t>: </a:t>
            </a:r>
            <a:r>
              <a:rPr lang="en-US" sz="1400" dirty="0"/>
              <a:t>https://customers.microsoft.com/Pages/CustomerStory.aspx?recid=20391</a:t>
            </a:r>
          </a:p>
          <a:p>
            <a:pPr marL="171450" indent="-171450">
              <a:buFont typeface="Arial" panose="020B0604020202020204" pitchFamily="34" charset="0"/>
              <a:buChar char="•"/>
            </a:pPr>
            <a:r>
              <a:rPr lang="en-US" sz="1400" b="1" dirty="0" err="1"/>
              <a:t>Hafslund</a:t>
            </a:r>
            <a:r>
              <a:rPr lang="en-US" sz="1400" b="1" dirty="0"/>
              <a:t>: </a:t>
            </a:r>
            <a:r>
              <a:rPr lang="en-US" sz="1400" dirty="0"/>
              <a:t>https://customers.microsoft.com/Pages/CustomerStory.aspx?recid=25205</a:t>
            </a:r>
          </a:p>
          <a:p>
            <a:pPr marL="171450" indent="-171450">
              <a:buFont typeface="Arial" panose="020B0604020202020204" pitchFamily="34" charset="0"/>
              <a:buChar char="•"/>
            </a:pPr>
            <a:r>
              <a:rPr lang="en-US" sz="1400" b="1" dirty="0"/>
              <a:t>Fujitsu Limited: </a:t>
            </a:r>
            <a:r>
              <a:rPr lang="en-US" sz="1400" dirty="0"/>
              <a:t>https://customers.microsoft.com/Pages/CustomerStory.aspx?recid=12766</a:t>
            </a:r>
          </a:p>
          <a:p>
            <a:pPr marL="171450" indent="-171450">
              <a:buFont typeface="Arial" panose="020B0604020202020204" pitchFamily="34" charset="0"/>
              <a:buChar char="•"/>
            </a:pPr>
            <a:r>
              <a:rPr lang="en-US" sz="1400" b="1" dirty="0" err="1"/>
              <a:t>Mojio</a:t>
            </a:r>
            <a:r>
              <a:rPr lang="en-US" sz="1400" b="1" dirty="0"/>
              <a:t>: </a:t>
            </a:r>
            <a:r>
              <a:rPr lang="en-US" sz="1400" dirty="0"/>
              <a:t>https://customers.microsoft.com/Pages/CustomerStory.aspx?recid=27054</a:t>
            </a:r>
          </a:p>
          <a:p>
            <a:pPr marL="171450" indent="-171450">
              <a:buFont typeface="Arial" panose="020B0604020202020204" pitchFamily="34" charset="0"/>
              <a:buChar char="•"/>
            </a:pPr>
            <a:r>
              <a:rPr lang="en-US" sz="1400" b="1" dirty="0"/>
              <a:t>Ecolab: </a:t>
            </a:r>
            <a:r>
              <a:rPr lang="en-US" sz="1400" dirty="0"/>
              <a:t>https://customers.microsoft.com/Pages/CustomerStory.aspx?recid=26527</a:t>
            </a:r>
          </a:p>
          <a:p>
            <a:endParaRPr lang="en-US" sz="1400" b="1" dirty="0"/>
          </a:p>
          <a:p>
            <a:r>
              <a:rPr lang="en-US" sz="2800" b="1" dirty="0"/>
              <a:t>Government-</a:t>
            </a:r>
          </a:p>
          <a:p>
            <a:pPr marL="171450" indent="-171450">
              <a:buFont typeface="Arial" panose="020B0604020202020204" pitchFamily="34" charset="0"/>
              <a:buChar char="•"/>
            </a:pPr>
            <a:r>
              <a:rPr lang="en-US" sz="1400" b="1" dirty="0"/>
              <a:t>Kellogg School of Management: </a:t>
            </a:r>
            <a:r>
              <a:rPr lang="en-US" sz="1400" dirty="0"/>
              <a:t>https://customers.microsoft.com/Pages/CustomerStory.aspx?recid=23915</a:t>
            </a:r>
          </a:p>
          <a:p>
            <a:pPr marL="171450" indent="-171450">
              <a:buFont typeface="Arial" panose="020B0604020202020204" pitchFamily="34" charset="0"/>
              <a:buChar char="•"/>
            </a:pPr>
            <a:r>
              <a:rPr lang="en-US" sz="1400" b="1" dirty="0"/>
              <a:t>Carnegie Mellon University/</a:t>
            </a:r>
            <a:r>
              <a:rPr lang="en-US" sz="1400" b="1" dirty="0" err="1"/>
              <a:t>OSIsoft</a:t>
            </a:r>
            <a:r>
              <a:rPr lang="en-US" sz="1400" b="1" dirty="0"/>
              <a:t>: </a:t>
            </a:r>
            <a:r>
              <a:rPr lang="en-US" sz="1400" dirty="0"/>
              <a:t>https://customers.microsoft.com/Pages/CustomerStory.aspx?recid=8576</a:t>
            </a:r>
          </a:p>
          <a:p>
            <a:pPr marL="171450" indent="-171450">
              <a:buFont typeface="Arial" panose="020B0604020202020204" pitchFamily="34" charset="0"/>
              <a:buChar char="•"/>
            </a:pPr>
            <a:r>
              <a:rPr lang="en-US" sz="1400" b="1" dirty="0"/>
              <a:t>Tacoma Public Schools: </a:t>
            </a:r>
            <a:r>
              <a:rPr lang="en-US" sz="1400" dirty="0"/>
              <a:t>https://customers.microsoft.com/Pages/CustomerStory.aspx?recid=20703</a:t>
            </a:r>
          </a:p>
          <a:p>
            <a:endParaRPr lang="en-US" sz="1400" dirty="0"/>
          </a:p>
          <a:p>
            <a:r>
              <a:rPr lang="en-US" sz="2800" b="1" dirty="0"/>
              <a:t>Healthcare-</a:t>
            </a:r>
          </a:p>
          <a:p>
            <a:pPr marL="171450" indent="-171450">
              <a:buFont typeface="Arial" panose="020B0604020202020204" pitchFamily="34" charset="0"/>
              <a:buChar char="•"/>
            </a:pPr>
            <a:r>
              <a:rPr lang="en-US" sz="1400" b="1" dirty="0" err="1"/>
              <a:t>Optolexia</a:t>
            </a:r>
            <a:r>
              <a:rPr lang="en-US" sz="1400" b="1" dirty="0"/>
              <a:t>: </a:t>
            </a:r>
            <a:r>
              <a:rPr lang="en-US" sz="1400" dirty="0"/>
              <a:t>https://customers.microsoft.com/Pages/CustomerStory.aspx?recid=23569</a:t>
            </a:r>
          </a:p>
          <a:p>
            <a:pPr marL="171450" indent="-171450">
              <a:buFont typeface="Arial" panose="020B0604020202020204" pitchFamily="34" charset="0"/>
              <a:buChar char="•"/>
            </a:pPr>
            <a:r>
              <a:rPr lang="en-US" sz="1400" b="1" dirty="0" err="1"/>
              <a:t>Aerocrine</a:t>
            </a:r>
            <a:r>
              <a:rPr lang="en-US" sz="1400" b="1" dirty="0"/>
              <a:t>: </a:t>
            </a:r>
            <a:r>
              <a:rPr lang="en-US" sz="1400" dirty="0"/>
              <a:t>https://customers.microsoft.com/Pages/CustomerStory.aspx?recid=12216</a:t>
            </a:r>
          </a:p>
          <a:p>
            <a:pPr marL="171450" indent="-171450">
              <a:buFont typeface="Arial" panose="020B0604020202020204" pitchFamily="34" charset="0"/>
              <a:buChar char="•"/>
            </a:pPr>
            <a:r>
              <a:rPr lang="en-US" sz="1400" b="1" dirty="0"/>
              <a:t>Merck:</a:t>
            </a:r>
            <a:r>
              <a:rPr lang="en-US" sz="1400" dirty="0"/>
              <a:t> https://customers.microsoft.com/en-us/story/securing-a-healthy-dose-of-collaboration</a:t>
            </a:r>
          </a:p>
          <a:p>
            <a:pPr marL="171450" indent="-171450">
              <a:buFont typeface="Arial" panose="020B0604020202020204" pitchFamily="34" charset="0"/>
              <a:buChar char="•"/>
            </a:pPr>
            <a:r>
              <a:rPr lang="en-US" sz="1400" b="1" dirty="0"/>
              <a:t>NHS:</a:t>
            </a:r>
            <a:r>
              <a:rPr lang="en-US" sz="1400" dirty="0"/>
              <a:t> https://customers.microsoft.com/en-us/story/big-data-solution-transforms-healthcare-with-faster-a2</a:t>
            </a:r>
          </a:p>
          <a:p>
            <a:pPr marL="171450" indent="-171450">
              <a:buFont typeface="Arial" panose="020B0604020202020204" pitchFamily="34" charset="0"/>
              <a:buChar char="•"/>
            </a:pPr>
            <a:r>
              <a:rPr lang="en-US" sz="1400" b="1" dirty="0"/>
              <a:t>Beth Israel</a:t>
            </a:r>
            <a:r>
              <a:rPr lang="en-US" sz="1400" b="1" baseline="0" dirty="0"/>
              <a:t> Deaconess Medical Center:</a:t>
            </a:r>
            <a:r>
              <a:rPr lang="en-US" sz="1400" baseline="0" dirty="0"/>
              <a:t> https://customers.microsoft.com/en-us/story/strengthening-data-security-and-creating-more-time-for</a:t>
            </a:r>
            <a:endParaRPr lang="en-US" sz="1400" dirty="0"/>
          </a:p>
          <a:p>
            <a:pPr marL="171450" indent="-171450">
              <a:buFont typeface="Arial" panose="020B0604020202020204" pitchFamily="34" charset="0"/>
              <a:buChar char="•"/>
            </a:pPr>
            <a:endParaRPr lang="en-US" sz="1400" dirty="0"/>
          </a:p>
          <a:p>
            <a:endParaRPr lang="en-US" sz="1400" b="1" dirty="0"/>
          </a:p>
          <a:p>
            <a:r>
              <a:rPr lang="en-US" sz="2800" b="1" dirty="0"/>
              <a:t>Financial Services-</a:t>
            </a:r>
          </a:p>
          <a:p>
            <a:pPr marL="171450" indent="-171450">
              <a:buFont typeface="Arial" panose="020B0604020202020204" pitchFamily="34" charset="0"/>
              <a:buChar char="•"/>
            </a:pPr>
            <a:r>
              <a:rPr lang="en-US" sz="1400" b="1" dirty="0"/>
              <a:t>Tangerine: </a:t>
            </a:r>
            <a:r>
              <a:rPr lang="en-US" sz="1400" dirty="0"/>
              <a:t>https://customers.microsoft.com/Pages/CustomerStory.aspx?recid=14594</a:t>
            </a:r>
          </a:p>
          <a:p>
            <a:pPr marL="171450" indent="-171450">
              <a:buFont typeface="Arial" panose="020B0604020202020204" pitchFamily="34" charset="0"/>
              <a:buChar char="•"/>
            </a:pPr>
            <a:r>
              <a:rPr lang="en-US" sz="1400" b="1" dirty="0" err="1"/>
              <a:t>Genscape</a:t>
            </a:r>
            <a:r>
              <a:rPr lang="en-US" sz="1400" b="1" dirty="0"/>
              <a:t>: </a:t>
            </a:r>
            <a:r>
              <a:rPr lang="en-US" sz="1400" dirty="0"/>
              <a:t>https://customers.microsoft.com/Pages/CustomerStory.aspx?recid=21394</a:t>
            </a:r>
          </a:p>
          <a:p>
            <a:pPr marL="171450" indent="-171450">
              <a:buFont typeface="Arial" panose="020B0604020202020204" pitchFamily="34" charset="0"/>
              <a:buChar char="•"/>
            </a:pPr>
            <a:r>
              <a:rPr lang="en-US" sz="1400" b="1" dirty="0"/>
              <a:t>Direct One: </a:t>
            </a:r>
            <a:r>
              <a:rPr lang="en-US" sz="1400" dirty="0"/>
              <a:t>https://customers.microsoft.com/Pages/CustomerStory.aspx?recid=15476</a:t>
            </a:r>
          </a:p>
          <a:p>
            <a:pPr marL="171450" indent="-171450">
              <a:buFont typeface="Arial" panose="020B0604020202020204" pitchFamily="34" charset="0"/>
              <a:buChar char="•"/>
            </a:pPr>
            <a:r>
              <a:rPr lang="en-US" sz="1400" b="1" dirty="0" err="1"/>
              <a:t>QuarterSpot</a:t>
            </a:r>
            <a:r>
              <a:rPr lang="en-US" sz="1400" b="1" dirty="0"/>
              <a:t>:</a:t>
            </a:r>
            <a:r>
              <a:rPr lang="en-US" sz="1400" dirty="0"/>
              <a:t> https://customers.microsoft.com/en-us/story/revitalizing-traditional-lending-by-crunching-data-better</a:t>
            </a:r>
          </a:p>
          <a:p>
            <a:pPr marL="171450" indent="-171450">
              <a:buFont typeface="Arial" panose="020B0604020202020204" pitchFamily="34" charset="0"/>
              <a:buChar char="•"/>
            </a:pPr>
            <a:r>
              <a:rPr lang="en-US" sz="1400" b="1" dirty="0"/>
              <a:t>Nomura:</a:t>
            </a:r>
            <a:r>
              <a:rPr lang="en-US" sz="1400" dirty="0"/>
              <a:t> https://customers.microsoft.com/en-us/story/cloud-based-e-mail-services-saving-storage-costs-while</a:t>
            </a:r>
          </a:p>
          <a:p>
            <a:endParaRPr lang="en-US" sz="1400" b="1" dirty="0"/>
          </a:p>
          <a:p>
            <a:r>
              <a:rPr lang="en-US" sz="2800" b="1" dirty="0"/>
              <a:t>Professional Services-</a:t>
            </a:r>
          </a:p>
          <a:p>
            <a:pPr marL="171450" indent="-171450">
              <a:buFont typeface="Arial" panose="020B0604020202020204" pitchFamily="34" charset="0"/>
              <a:buChar char="•"/>
            </a:pPr>
            <a:r>
              <a:rPr lang="en-US" sz="1400" b="1" dirty="0"/>
              <a:t>WASH Multifamily Laundry Systems: </a:t>
            </a:r>
            <a:r>
              <a:rPr lang="en-US" sz="1400" dirty="0"/>
              <a:t>https://customers.microsoft.com/Pages/CustomerStory.aspx?recid=11768</a:t>
            </a:r>
          </a:p>
          <a:p>
            <a:pPr marL="171450" indent="-171450">
              <a:buFont typeface="Arial" panose="020B0604020202020204" pitchFamily="34" charset="0"/>
              <a:buChar char="•"/>
            </a:pPr>
            <a:r>
              <a:rPr lang="en-US" sz="1400" b="1" dirty="0" err="1"/>
              <a:t>Codit</a:t>
            </a:r>
            <a:r>
              <a:rPr lang="en-US" sz="1400" b="1" dirty="0"/>
              <a:t>: </a:t>
            </a:r>
            <a:r>
              <a:rPr lang="en-US" sz="1400" dirty="0"/>
              <a:t>https://customers.microsoft.com/Pages/CustomerStory.aspx?recid=26340</a:t>
            </a:r>
          </a:p>
          <a:p>
            <a:pPr marL="171450" indent="-171450">
              <a:buFont typeface="Arial" panose="020B0604020202020204" pitchFamily="34" charset="0"/>
              <a:buChar char="•"/>
            </a:pPr>
            <a:r>
              <a:rPr lang="en-US" sz="1400" b="1" dirty="0" err="1"/>
              <a:t>Mendeley</a:t>
            </a:r>
            <a:r>
              <a:rPr lang="en-US" sz="1400" b="1" dirty="0"/>
              <a:t>: </a:t>
            </a:r>
            <a:r>
              <a:rPr lang="en-US" sz="1400" dirty="0"/>
              <a:t>https://customers.microsoft.com/Pages/CustomerStory.aspx?recid=19726</a:t>
            </a:r>
          </a:p>
          <a:p>
            <a:pPr marL="171450" indent="-171450">
              <a:buFont typeface="Arial" panose="020B0604020202020204" pitchFamily="34" charset="0"/>
              <a:buChar char="•"/>
            </a:pPr>
            <a:r>
              <a:rPr lang="en-US" sz="1400" b="1" dirty="0"/>
              <a:t>Microsoft Digital Crimes Unit: </a:t>
            </a:r>
            <a:r>
              <a:rPr lang="en-US" sz="1400" dirty="0"/>
              <a:t>https://customers.microsoft.com/Pages/CustomerStory.aspx?recid=19112</a:t>
            </a:r>
          </a:p>
          <a:p>
            <a:pPr marL="171450" indent="-171450">
              <a:buFont typeface="Arial" panose="020B0604020202020204" pitchFamily="34" charset="0"/>
              <a:buChar char="•"/>
            </a:pPr>
            <a:r>
              <a:rPr lang="en-US" sz="1400" b="1" dirty="0"/>
              <a:t>Microsoft Corporation- GMO: </a:t>
            </a:r>
            <a:r>
              <a:rPr lang="en-US" sz="1400" dirty="0"/>
              <a:t>https://customers.microsoft.com/Pages/CustomerStory.aspx?recid=20542</a:t>
            </a:r>
          </a:p>
          <a:p>
            <a:pPr marL="171450" indent="-171450">
              <a:buFont typeface="Arial" panose="020B0604020202020204" pitchFamily="34" charset="0"/>
              <a:buChar char="•"/>
            </a:pPr>
            <a:r>
              <a:rPr lang="en-US" sz="1400" b="1" dirty="0"/>
              <a:t>North American Eagle: </a:t>
            </a:r>
            <a:r>
              <a:rPr lang="en-US" sz="1400" dirty="0"/>
              <a:t>https://customers.microsoft.com/Pages/CustomerStory.aspx?recid=23153</a:t>
            </a:r>
          </a:p>
          <a:p>
            <a:pPr marL="171450" indent="-171450">
              <a:buFont typeface="Arial" panose="020B0604020202020204" pitchFamily="34" charset="0"/>
              <a:buChar char="•"/>
            </a:pPr>
            <a:r>
              <a:rPr lang="en-US" sz="1400" b="1" dirty="0" err="1"/>
              <a:t>Gjirafa</a:t>
            </a:r>
            <a:r>
              <a:rPr lang="en-US" sz="1400" b="1" dirty="0"/>
              <a:t>: </a:t>
            </a:r>
            <a:r>
              <a:rPr lang="en-US" sz="1400" dirty="0"/>
              <a:t>https://customers.microsoft.com/Pages/CustomerStory.aspx?recid=18633</a:t>
            </a:r>
          </a:p>
          <a:p>
            <a:pPr marL="171450" indent="-171450">
              <a:buFont typeface="Arial" panose="020B0604020202020204" pitchFamily="34" charset="0"/>
              <a:buChar char="•"/>
            </a:pPr>
            <a:r>
              <a:rPr lang="en-US" sz="1400" b="1" dirty="0"/>
              <a:t>JLL (Jones Lang LaSalle): </a:t>
            </a:r>
            <a:r>
              <a:rPr lang="en-US" sz="1400" dirty="0"/>
              <a:t>https://customers.microsoft.com/Pages/CustomerStory.aspx?recid=18662</a:t>
            </a:r>
          </a:p>
          <a:p>
            <a:pPr marL="171450" indent="-171450">
              <a:buFont typeface="Arial" panose="020B0604020202020204" pitchFamily="34" charset="0"/>
              <a:buChar char="•"/>
            </a:pPr>
            <a:r>
              <a:rPr lang="en-US" sz="1400" b="1" dirty="0"/>
              <a:t>Ultra Tendency: </a:t>
            </a:r>
            <a:r>
              <a:rPr lang="en-US" sz="1400" dirty="0"/>
              <a:t>https://customers.microsoft.com/Pages/CustomerStory.aspx?recid=21129</a:t>
            </a:r>
          </a:p>
          <a:p>
            <a:pPr marL="171450" indent="-171450">
              <a:buFont typeface="Arial" panose="020B0604020202020204" pitchFamily="34" charset="0"/>
              <a:buChar char="•"/>
            </a:pPr>
            <a:r>
              <a:rPr lang="en-US" sz="1400" b="1" dirty="0"/>
              <a:t>The Next Up: </a:t>
            </a:r>
            <a:r>
              <a:rPr lang="en-US" sz="1400" dirty="0"/>
              <a:t>https://customers.microsoft.com/Pages/CustomerStory.aspx?recid=22123</a:t>
            </a:r>
          </a:p>
          <a:p>
            <a:endParaRPr lang="en-US" sz="1400" dirty="0"/>
          </a:p>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850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0.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61.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jp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Master" Target="../slideMasters/slideMaster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1.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9121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7088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47078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406400"/>
            <a:ext cx="11887198" cy="901700"/>
          </a:xfrm>
        </p:spPr>
        <p:txBody>
          <a:bodyPr/>
          <a:lstStyle>
            <a:lvl1pPr>
              <a:defRPr sz="4399"/>
            </a:lvl1pPr>
          </a:lstStyle>
          <a:p>
            <a:r>
              <a:rPr lang="en-US" dirty="0"/>
              <a:t>Click to edit Master title style</a:t>
            </a:r>
          </a:p>
        </p:txBody>
      </p:sp>
    </p:spTree>
    <p:extLst>
      <p:ext uri="{BB962C8B-B14F-4D97-AF65-F5344CB8AC3E}">
        <p14:creationId xmlns:p14="http://schemas.microsoft.com/office/powerpoint/2010/main" val="11528770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80"/>
            </a:lvl1pPr>
          </a:lstStyle>
          <a:p>
            <a:r>
              <a:rPr lang="en-US"/>
              <a:t>Click to edit Master title style</a:t>
            </a:r>
            <a:endParaRPr lang="en-US" dirty="0"/>
          </a:p>
        </p:txBody>
      </p:sp>
    </p:spTree>
    <p:extLst>
      <p:ext uri="{BB962C8B-B14F-4D97-AF65-F5344CB8AC3E}">
        <p14:creationId xmlns:p14="http://schemas.microsoft.com/office/powerpoint/2010/main" val="59537910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8">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1644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bg>
      <p:bgPr>
        <a:solidFill>
          <a:srgbClr val="00000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69"/>
          <a:stretch/>
        </p:blipFill>
        <p:spPr>
          <a:xfrm>
            <a:off x="5551464" y="168543"/>
            <a:ext cx="6753905" cy="6837508"/>
          </a:xfrm>
          <a:prstGeom prst="rect">
            <a:avLst/>
          </a:prstGeom>
        </p:spPr>
      </p:pic>
      <p:sp>
        <p:nvSpPr>
          <p:cNvPr id="9" name="Title 1"/>
          <p:cNvSpPr>
            <a:spLocks noGrp="1"/>
          </p:cNvSpPr>
          <p:nvPr>
            <p:ph type="title" hasCustomPrompt="1"/>
          </p:nvPr>
        </p:nvSpPr>
        <p:spPr bwMode="auto">
          <a:xfrm>
            <a:off x="274704" y="2125664"/>
            <a:ext cx="6400736"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315328"/>
          </a:xfrm>
          <a:noFill/>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5673" y="6149340"/>
            <a:ext cx="1706819" cy="376026"/>
          </a:xfrm>
          <a:prstGeom prst="rect">
            <a:avLst/>
          </a:prstGeom>
        </p:spPr>
      </p:pic>
    </p:spTree>
    <p:extLst>
      <p:ext uri="{BB962C8B-B14F-4D97-AF65-F5344CB8AC3E}">
        <p14:creationId xmlns:p14="http://schemas.microsoft.com/office/powerpoint/2010/main" val="28430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2920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083359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46293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a:xfrm>
            <a:off x="976120" y="295276"/>
            <a:ext cx="11188083" cy="917575"/>
          </a:xfrm>
        </p:spPr>
        <p:txBody>
          <a:bodyPr/>
          <a:lstStyle/>
          <a:p>
            <a:r>
              <a:rPr lang="en-US" dirty="0"/>
              <a:t>Click to edit Master title style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r="76295"/>
          <a:stretch/>
        </p:blipFill>
        <p:spPr>
          <a:xfrm>
            <a:off x="281595" y="361486"/>
            <a:ext cx="732960" cy="658378"/>
          </a:xfrm>
          <a:prstGeom prst="rect">
            <a:avLst/>
          </a:prstGeom>
        </p:spPr>
      </p:pic>
    </p:spTree>
    <p:extLst>
      <p:ext uri="{BB962C8B-B14F-4D97-AF65-F5344CB8AC3E}">
        <p14:creationId xmlns:p14="http://schemas.microsoft.com/office/powerpoint/2010/main" val="16418812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a:xfrm>
            <a:off x="606007" y="1596012"/>
            <a:ext cx="6144055" cy="2146674"/>
          </a:xfrm>
        </p:spPr>
        <p:txBody>
          <a:bodyPr/>
          <a:lstStyle/>
          <a:p>
            <a:r>
              <a:rPr lang="en-US" dirty="0"/>
              <a:t>Click to edit Master title style</a:t>
            </a:r>
          </a:p>
        </p:txBody>
      </p:sp>
    </p:spTree>
    <p:extLst>
      <p:ext uri="{BB962C8B-B14F-4D97-AF65-F5344CB8AC3E}">
        <p14:creationId xmlns:p14="http://schemas.microsoft.com/office/powerpoint/2010/main" val="6278702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095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2422635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860303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2584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0325439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113760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11874564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0814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33344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835729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60197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8015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91042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569676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38060261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17284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9521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63577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9398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946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90"/>
            <a:ext cx="11856403"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5979978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66904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591491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343" y="2"/>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4" y="5935662"/>
            <a:ext cx="1706819" cy="376026"/>
          </a:xfrm>
          <a:prstGeom prst="rect">
            <a:avLst/>
          </a:prstGeom>
        </p:spPr>
      </p:pic>
      <p:sp>
        <p:nvSpPr>
          <p:cNvPr id="8" name="Title 1"/>
          <p:cNvSpPr>
            <a:spLocks noGrp="1"/>
          </p:cNvSpPr>
          <p:nvPr>
            <p:ph type="title" hasCustomPrompt="1"/>
          </p:nvPr>
        </p:nvSpPr>
        <p:spPr bwMode="auto">
          <a:xfrm>
            <a:off x="274704" y="2125664"/>
            <a:ext cx="6400736"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75036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0_Title Slide Photo_Option">
    <p:spTree>
      <p:nvGrpSpPr>
        <p:cNvPr id="1" name=""/>
        <p:cNvGrpSpPr/>
        <p:nvPr/>
      </p:nvGrpSpPr>
      <p:grpSpPr>
        <a:xfrm>
          <a:off x="0" y="0"/>
          <a:ext cx="0" cy="0"/>
          <a:chOff x="0" y="0"/>
          <a:chExt cx="0" cy="0"/>
        </a:xfrm>
      </p:grpSpPr>
      <p:sp>
        <p:nvSpPr>
          <p:cNvPr id="3" name="Rectangle 2"/>
          <p:cNvSpPr/>
          <p:nvPr userDrawn="1"/>
        </p:nvSpPr>
        <p:spPr bwMode="auto">
          <a:xfrm>
            <a:off x="1" y="0"/>
            <a:ext cx="3176581"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25394" y="6149340"/>
            <a:ext cx="1706819" cy="376026"/>
          </a:xfrm>
          <a:prstGeom prst="rect">
            <a:avLst/>
          </a:prstGeom>
        </p:spPr>
      </p:pic>
      <p:sp>
        <p:nvSpPr>
          <p:cNvPr id="8" name="Title 1"/>
          <p:cNvSpPr>
            <a:spLocks noGrp="1"/>
          </p:cNvSpPr>
          <p:nvPr>
            <p:ph type="title" hasCustomPrompt="1"/>
          </p:nvPr>
        </p:nvSpPr>
        <p:spPr bwMode="auto">
          <a:xfrm>
            <a:off x="274704" y="2125664"/>
            <a:ext cx="6400736"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39983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189500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441571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1898593"/>
          </a:xfrm>
        </p:spPr>
        <p:txBody>
          <a:bodyPr/>
          <a:lstStyle>
            <a:lvl1pPr marL="0" indent="0">
              <a:buNone/>
              <a:defRPr>
                <a:solidFill>
                  <a:schemeClr val="accent1"/>
                </a:solidFill>
              </a:defRPr>
            </a:lvl1pPr>
            <a:lvl2pPr marL="174828" indent="-174828">
              <a:buFont typeface="Arial" panose="020B0604020202020204" pitchFamily="34" charset="0"/>
              <a:buChar char="•"/>
              <a:defRPr sz="2000"/>
            </a:lvl2pPr>
            <a:lvl3pPr marL="174828" indent="-174828">
              <a:buFont typeface="Arial" panose="020B0604020202020204" pitchFamily="34" charset="0"/>
              <a:buChar char="•"/>
              <a:defRPr/>
            </a:lvl3pPr>
            <a:lvl4pPr marL="174828" indent="-174828">
              <a:buFont typeface="Arial" panose="020B0604020202020204" pitchFamily="34" charset="0"/>
              <a:buChar char="•"/>
              <a:defRPr/>
            </a:lvl4pPr>
            <a:lvl5pPr marL="174828" indent="-17482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319800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p:txBody>
      </p:sp>
    </p:spTree>
    <p:extLst>
      <p:ext uri="{BB962C8B-B14F-4D97-AF65-F5344CB8AC3E}">
        <p14:creationId xmlns:p14="http://schemas.microsoft.com/office/powerpoint/2010/main" val="251938437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4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654441"/>
          </a:xfrm>
        </p:spPr>
        <p:txBody>
          <a:bodyPr/>
          <a:lstStyle>
            <a:lvl1pPr>
              <a:defRPr sz="4080">
                <a:solidFill>
                  <a:schemeClr val="bg1"/>
                </a:solidFill>
              </a:defRPr>
            </a:lvl1pPr>
          </a:lstStyle>
          <a:p>
            <a:r>
              <a:rPr lang="en-US" dirty="0"/>
              <a:t>Click to edit Master title style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6470763"/>
            <a:ext cx="12436475" cy="523762"/>
          </a:xfrm>
          <a:prstGeom prst="rect">
            <a:avLst/>
          </a:prstGeom>
        </p:spPr>
      </p:pic>
      <p:sp>
        <p:nvSpPr>
          <p:cNvPr id="5" name="Content Placeholder 4"/>
          <p:cNvSpPr>
            <a:spLocks noGrp="1"/>
          </p:cNvSpPr>
          <p:nvPr>
            <p:ph sz="quarter" idx="10"/>
          </p:nvPr>
        </p:nvSpPr>
        <p:spPr>
          <a:xfrm>
            <a:off x="274640" y="949715"/>
            <a:ext cx="11889564" cy="583860"/>
          </a:xfrm>
        </p:spPr>
        <p:txBody>
          <a:bodyPr/>
          <a:lstStyle>
            <a:lvl1pPr marL="0" indent="0" algn="l" defTabSz="932384" rtl="0" eaLnBrk="1" latinLnBrk="0" hangingPunct="1">
              <a:lnSpc>
                <a:spcPct val="90000"/>
              </a:lnSpc>
              <a:spcBef>
                <a:spcPct val="0"/>
              </a:spcBef>
              <a:buNone/>
              <a:defRPr kumimoji="0" lang="en-US" sz="2856"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205875881"/>
      </p:ext>
    </p:extLst>
  </p:cSld>
  <p:clrMapOvr>
    <a:masterClrMapping/>
  </p:clrMapOvr>
  <p:transition>
    <p:fade/>
  </p:transition>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0971" y="340823"/>
            <a:ext cx="11609525" cy="910320"/>
          </a:xfrm>
        </p:spPr>
        <p:txBody>
          <a:bodyPr/>
          <a:lstStyle/>
          <a:p>
            <a:r>
              <a:rPr lang="en-US"/>
              <a:t>Click to edit Master title style</a:t>
            </a:r>
          </a:p>
        </p:txBody>
      </p:sp>
      <p:sp>
        <p:nvSpPr>
          <p:cNvPr id="6" name="Rectangle 5"/>
          <p:cNvSpPr/>
          <p:nvPr userDrawn="1"/>
        </p:nvSpPr>
        <p:spPr>
          <a:xfrm>
            <a:off x="3" y="1456903"/>
            <a:ext cx="12436474" cy="553762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lIns="652730"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157" b="0" i="0" u="none" strike="noStrike" kern="0" cap="none" spc="0" normalizeH="0" baseline="0" noProof="0" dirty="0">
              <a:ln>
                <a:noFill/>
              </a:ln>
              <a:solidFill>
                <a:prstClr val="white"/>
              </a:solidFill>
              <a:effectLst/>
              <a:uLnTx/>
              <a:uFillTx/>
              <a:latin typeface="Segoe UI"/>
              <a:ea typeface="+mn-ea"/>
              <a:cs typeface="+mn-cs"/>
            </a:endParaRPr>
          </a:p>
        </p:txBody>
      </p:sp>
      <p:sp>
        <p:nvSpPr>
          <p:cNvPr id="7" name="Rectangle 6"/>
          <p:cNvSpPr/>
          <p:nvPr userDrawn="1"/>
        </p:nvSpPr>
        <p:spPr>
          <a:xfrm>
            <a:off x="7461885" y="1540421"/>
            <a:ext cx="4974590" cy="5452342"/>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 name="Footer Placeholder 3"/>
          <p:cNvSpPr>
            <a:spLocks noGrp="1"/>
          </p:cNvSpPr>
          <p:nvPr>
            <p:ph type="ftr" sz="quarter" idx="11"/>
          </p:nvPr>
        </p:nvSpPr>
        <p:spPr>
          <a:xfrm>
            <a:off x="4119583" y="6482890"/>
            <a:ext cx="4197310" cy="372394"/>
          </a:xfrm>
          <a:prstGeom prst="rect">
            <a:avLst/>
          </a:prstGeom>
        </p:spPr>
        <p:txBody>
          <a:bodyPr/>
          <a:lstStyle>
            <a:lvl1pPr algn="ctr">
              <a:defRPr sz="1428"/>
            </a:lvl1pPr>
          </a:lstStyle>
          <a:p>
            <a:pPr defTabSz="932563">
              <a:defRPr/>
            </a:pPr>
            <a:r>
              <a:rPr lang="en-US">
                <a:solidFill>
                  <a:srgbClr val="505050"/>
                </a:solidFill>
              </a:rPr>
              <a:t>Microsoft Confidential</a:t>
            </a:r>
            <a:endParaRPr lang="en-US" dirty="0">
              <a:solidFill>
                <a:srgbClr val="505050"/>
              </a:solidFill>
            </a:endParaRPr>
          </a:p>
        </p:txBody>
      </p:sp>
    </p:spTree>
    <p:extLst>
      <p:ext uri="{BB962C8B-B14F-4D97-AF65-F5344CB8AC3E}">
        <p14:creationId xmlns:p14="http://schemas.microsoft.com/office/powerpoint/2010/main" val="8687177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bg>
      <p:bgPr>
        <a:solidFill>
          <a:srgbClr val="00000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69"/>
          <a:stretch/>
        </p:blipFill>
        <p:spPr>
          <a:xfrm>
            <a:off x="5551464" y="168543"/>
            <a:ext cx="6753905" cy="6837508"/>
          </a:xfrm>
          <a:prstGeom prst="rect">
            <a:avLst/>
          </a:prstGeom>
        </p:spPr>
      </p:pic>
      <p:sp>
        <p:nvSpPr>
          <p:cNvPr id="9" name="Title 1"/>
          <p:cNvSpPr>
            <a:spLocks noGrp="1"/>
          </p:cNvSpPr>
          <p:nvPr>
            <p:ph type="title" hasCustomPrompt="1"/>
          </p:nvPr>
        </p:nvSpPr>
        <p:spPr bwMode="auto">
          <a:xfrm>
            <a:off x="274704" y="2125664"/>
            <a:ext cx="6400736"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315328"/>
          </a:xfrm>
          <a:noFill/>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5673" y="6149340"/>
            <a:ext cx="1706819" cy="376026"/>
          </a:xfrm>
          <a:prstGeom prst="rect">
            <a:avLst/>
          </a:prstGeom>
        </p:spPr>
      </p:pic>
    </p:spTree>
    <p:extLst>
      <p:ext uri="{BB962C8B-B14F-4D97-AF65-F5344CB8AC3E}">
        <p14:creationId xmlns:p14="http://schemas.microsoft.com/office/powerpoint/2010/main" val="133607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35566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469055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1717656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998790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a:xfrm>
            <a:off x="976120" y="295276"/>
            <a:ext cx="11188083" cy="917575"/>
          </a:xfrm>
        </p:spPr>
        <p:txBody>
          <a:bodyPr/>
          <a:lstStyle/>
          <a:p>
            <a:r>
              <a:rPr lang="en-US" dirty="0"/>
              <a:t>Click to edit Master title style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r="76295"/>
          <a:stretch/>
        </p:blipFill>
        <p:spPr>
          <a:xfrm>
            <a:off x="281595" y="361486"/>
            <a:ext cx="732960" cy="658378"/>
          </a:xfrm>
          <a:prstGeom prst="rect">
            <a:avLst/>
          </a:prstGeom>
        </p:spPr>
      </p:pic>
    </p:spTree>
    <p:extLst>
      <p:ext uri="{BB962C8B-B14F-4D97-AF65-F5344CB8AC3E}">
        <p14:creationId xmlns:p14="http://schemas.microsoft.com/office/powerpoint/2010/main" val="39440495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a:xfrm>
            <a:off x="606007" y="1596012"/>
            <a:ext cx="6144055" cy="2146674"/>
          </a:xfrm>
        </p:spPr>
        <p:txBody>
          <a:bodyPr/>
          <a:lstStyle/>
          <a:p>
            <a:r>
              <a:rPr lang="en-US" dirty="0"/>
              <a:t>Click to edit Master title style</a:t>
            </a:r>
          </a:p>
        </p:txBody>
      </p:sp>
    </p:spTree>
    <p:extLst>
      <p:ext uri="{BB962C8B-B14F-4D97-AF65-F5344CB8AC3E}">
        <p14:creationId xmlns:p14="http://schemas.microsoft.com/office/powerpoint/2010/main" val="38106324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2797199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270860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27141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161857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8138464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27952206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608755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85704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51666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062681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581617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538992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5739747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923154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92514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52659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5049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7476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90074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01938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90"/>
            <a:ext cx="11856403"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46541106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8038512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343" y="2"/>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4" y="6149340"/>
            <a:ext cx="1706819" cy="376026"/>
          </a:xfrm>
          <a:prstGeom prst="rect">
            <a:avLst/>
          </a:prstGeom>
        </p:spPr>
      </p:pic>
      <p:sp>
        <p:nvSpPr>
          <p:cNvPr id="8" name="Title 1"/>
          <p:cNvSpPr>
            <a:spLocks noGrp="1"/>
          </p:cNvSpPr>
          <p:nvPr>
            <p:ph type="title" hasCustomPrompt="1"/>
          </p:nvPr>
        </p:nvSpPr>
        <p:spPr bwMode="auto">
          <a:xfrm>
            <a:off x="274704" y="2125664"/>
            <a:ext cx="6400736"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94076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0_Title Slide Photo_Option">
    <p:spTree>
      <p:nvGrpSpPr>
        <p:cNvPr id="1" name=""/>
        <p:cNvGrpSpPr/>
        <p:nvPr/>
      </p:nvGrpSpPr>
      <p:grpSpPr>
        <a:xfrm>
          <a:off x="0" y="0"/>
          <a:ext cx="0" cy="0"/>
          <a:chOff x="0" y="0"/>
          <a:chExt cx="0" cy="0"/>
        </a:xfrm>
      </p:grpSpPr>
      <p:sp>
        <p:nvSpPr>
          <p:cNvPr id="3" name="Rectangle 2"/>
          <p:cNvSpPr/>
          <p:nvPr userDrawn="1"/>
        </p:nvSpPr>
        <p:spPr bwMode="auto">
          <a:xfrm>
            <a:off x="1" y="0"/>
            <a:ext cx="3176581"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25394" y="6149340"/>
            <a:ext cx="1706819" cy="376026"/>
          </a:xfrm>
          <a:prstGeom prst="rect">
            <a:avLst/>
          </a:prstGeom>
        </p:spPr>
      </p:pic>
      <p:sp>
        <p:nvSpPr>
          <p:cNvPr id="8" name="Title 1"/>
          <p:cNvSpPr>
            <a:spLocks noGrp="1"/>
          </p:cNvSpPr>
          <p:nvPr>
            <p:ph type="title" hasCustomPrompt="1"/>
          </p:nvPr>
        </p:nvSpPr>
        <p:spPr bwMode="auto">
          <a:xfrm>
            <a:off x="274704" y="2125664"/>
            <a:ext cx="6400736"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5744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189500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412860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1898593"/>
          </a:xfrm>
        </p:spPr>
        <p:txBody>
          <a:bodyPr/>
          <a:lstStyle>
            <a:lvl1pPr marL="0" indent="0">
              <a:buNone/>
              <a:defRPr>
                <a:solidFill>
                  <a:schemeClr val="accent1"/>
                </a:solidFill>
              </a:defRPr>
            </a:lvl1pPr>
            <a:lvl2pPr marL="174828" indent="-174828">
              <a:buFont typeface="Arial" panose="020B0604020202020204" pitchFamily="34" charset="0"/>
              <a:buChar char="•"/>
              <a:defRPr sz="2000"/>
            </a:lvl2pPr>
            <a:lvl3pPr marL="174828" indent="-174828">
              <a:buFont typeface="Arial" panose="020B0604020202020204" pitchFamily="34" charset="0"/>
              <a:buChar char="•"/>
              <a:defRPr/>
            </a:lvl3pPr>
            <a:lvl4pPr marL="174828" indent="-174828">
              <a:buFont typeface="Arial" panose="020B0604020202020204" pitchFamily="34" charset="0"/>
              <a:buChar char="•"/>
              <a:defRPr/>
            </a:lvl4pPr>
            <a:lvl5pPr marL="174828" indent="-17482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7772535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p:txBody>
      </p:sp>
    </p:spTree>
    <p:extLst>
      <p:ext uri="{BB962C8B-B14F-4D97-AF65-F5344CB8AC3E}">
        <p14:creationId xmlns:p14="http://schemas.microsoft.com/office/powerpoint/2010/main" val="43257912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4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654441"/>
          </a:xfrm>
        </p:spPr>
        <p:txBody>
          <a:bodyPr/>
          <a:lstStyle>
            <a:lvl1pPr>
              <a:defRPr sz="4080">
                <a:solidFill>
                  <a:schemeClr val="bg1"/>
                </a:solidFill>
              </a:defRPr>
            </a:lvl1pPr>
          </a:lstStyle>
          <a:p>
            <a:r>
              <a:rPr lang="en-US" dirty="0"/>
              <a:t>Click to edit Master title style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6470763"/>
            <a:ext cx="12436475" cy="523762"/>
          </a:xfrm>
          <a:prstGeom prst="rect">
            <a:avLst/>
          </a:prstGeom>
        </p:spPr>
      </p:pic>
      <p:sp>
        <p:nvSpPr>
          <p:cNvPr id="5" name="Content Placeholder 4"/>
          <p:cNvSpPr>
            <a:spLocks noGrp="1"/>
          </p:cNvSpPr>
          <p:nvPr>
            <p:ph sz="quarter" idx="10"/>
          </p:nvPr>
        </p:nvSpPr>
        <p:spPr>
          <a:xfrm>
            <a:off x="274640" y="949715"/>
            <a:ext cx="11889564" cy="583860"/>
          </a:xfrm>
        </p:spPr>
        <p:txBody>
          <a:bodyPr/>
          <a:lstStyle>
            <a:lvl1pPr marL="0" indent="0" algn="l" defTabSz="932384" rtl="0" eaLnBrk="1" latinLnBrk="0" hangingPunct="1">
              <a:lnSpc>
                <a:spcPct val="90000"/>
              </a:lnSpc>
              <a:spcBef>
                <a:spcPct val="0"/>
              </a:spcBef>
              <a:buNone/>
              <a:defRPr kumimoji="0" lang="en-US" sz="2856"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692015674"/>
      </p:ext>
    </p:extLst>
  </p:cSld>
  <p:clrMapOvr>
    <a:masterClrMapping/>
  </p:clrMapOvr>
  <p:transition>
    <p:fade/>
  </p:transition>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4798">
                <a:solidFill>
                  <a:schemeClr val="tx2"/>
                </a:solidFill>
                <a:latin typeface="+mj-lt"/>
              </a:defRPr>
            </a:lvl1pPr>
          </a:lstStyle>
          <a:p>
            <a:r>
              <a:rPr lang="en-US" dirty="0"/>
              <a:t>Click to edit Master title style</a:t>
            </a:r>
          </a:p>
        </p:txBody>
      </p:sp>
      <p:sp>
        <p:nvSpPr>
          <p:cNvPr id="4" name="Slide Number Placeholder 2"/>
          <p:cNvSpPr>
            <a:spLocks noGrp="1"/>
          </p:cNvSpPr>
          <p:nvPr>
            <p:ph type="sldNum" sz="quarter" idx="11"/>
          </p:nvPr>
        </p:nvSpPr>
        <p:spPr>
          <a:xfrm>
            <a:off x="11595101" y="6692392"/>
            <a:ext cx="566737" cy="137160"/>
          </a:xfr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86460409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01214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5672" y="6149340"/>
            <a:ext cx="1706819" cy="376026"/>
          </a:xfrm>
          <a:prstGeom prst="rect">
            <a:avLst/>
          </a:prstGeom>
        </p:spPr>
      </p:pic>
    </p:spTree>
    <p:extLst>
      <p:ext uri="{BB962C8B-B14F-4D97-AF65-F5344CB8AC3E}">
        <p14:creationId xmlns:p14="http://schemas.microsoft.com/office/powerpoint/2010/main" val="401574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522503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36635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1175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5485608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240305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205255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68917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608452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643358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729285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2177383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98900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99927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10062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879319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300081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485188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03134088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64115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1382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59772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08364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67796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135300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91207071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826070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344" y="1"/>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76532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1383224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4709" cy="6994524"/>
          </a:xfrm>
          <a:prstGeom prst="rect">
            <a:avLst/>
          </a:prstGeom>
        </p:spPr>
      </p:pic>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0736" cy="1828800"/>
          </a:xfrm>
          <a:noFill/>
        </p:spPr>
        <p:txBody>
          <a:bodyPr lIns="146304" tIns="91440" rIns="146304" bIns="91440" anchor="t" anchorCtr="0"/>
          <a:lstStyle>
            <a:lvl1pPr>
              <a:defRPr sz="4799" spc="-100" baseline="0">
                <a:gradFill>
                  <a:gsLst>
                    <a:gs pos="1307">
                      <a:srgbClr val="353535"/>
                    </a:gs>
                    <a:gs pos="30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6402388" cy="664797"/>
          </a:xfrm>
        </p:spPr>
        <p:txBody>
          <a:bodyPr wrap="square" lIns="164592" tIns="109728" rIns="164592" bIns="109728">
            <a:spAutoFit/>
          </a:bodyPr>
          <a:lstStyle>
            <a:lvl1pPr marL="0" indent="0">
              <a:spcBef>
                <a:spcPts val="0"/>
              </a:spcBef>
              <a:buNone/>
              <a:defRPr sz="3199">
                <a:gradFill>
                  <a:gsLst>
                    <a:gs pos="1307">
                      <a:srgbClr val="353535"/>
                    </a:gs>
                    <a:gs pos="30000">
                      <a:srgbClr val="353535"/>
                    </a:gs>
                  </a:gsLst>
                  <a:lin ang="5400000" scaled="0"/>
                </a:gradFill>
                <a:latin typeface="+mn-lt"/>
              </a:defRPr>
            </a:lvl1pPr>
          </a:lstStyle>
          <a:p>
            <a:pPr lvl="0"/>
            <a:r>
              <a:rPr lang="en-US" dirty="0"/>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304310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6" name="Rectangle 5"/>
          <p:cNvSpPr/>
          <p:nvPr userDrawn="1"/>
        </p:nvSpPr>
        <p:spPr bwMode="auto">
          <a:xfrm rot="16200000">
            <a:off x="-882441" y="884443"/>
            <a:ext cx="6992257" cy="5227902"/>
          </a:xfrm>
          <a:prstGeom prst="rect">
            <a:avLst/>
          </a:prstGeom>
          <a:gradFill>
            <a:gsLst>
              <a:gs pos="0">
                <a:srgbClr val="000000">
                  <a:alpha val="5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0736" cy="1828800"/>
          </a:xfrm>
          <a:noFill/>
        </p:spPr>
        <p:txBody>
          <a:bodyPr lIns="146304" tIns="91440" rIns="146304" bIns="91440" anchor="t" anchorCtr="0"/>
          <a:lstStyle>
            <a:lvl1pPr>
              <a:defRPr sz="4799" spc="-100" baseline="0">
                <a:gradFill>
                  <a:gsLst>
                    <a:gs pos="1307">
                      <a:srgbClr val="353535"/>
                    </a:gs>
                    <a:gs pos="30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6402388" cy="664797"/>
          </a:xfrm>
        </p:spPr>
        <p:txBody>
          <a:bodyPr wrap="square" lIns="164592" tIns="109728" rIns="164592" bIns="109728">
            <a:spAutoFit/>
          </a:bodyPr>
          <a:lstStyle>
            <a:lvl1pPr marL="0" indent="0">
              <a:spcBef>
                <a:spcPts val="0"/>
              </a:spcBef>
              <a:buNone/>
              <a:defRPr sz="3199">
                <a:gradFill>
                  <a:gsLst>
                    <a:gs pos="1307">
                      <a:srgbClr val="353535"/>
                    </a:gs>
                    <a:gs pos="30000">
                      <a:srgbClr val="353535"/>
                    </a:gs>
                  </a:gsLst>
                  <a:lin ang="5400000" scaled="0"/>
                </a:gradFill>
                <a:latin typeface="+mn-lt"/>
              </a:defRPr>
            </a:lvl1pPr>
          </a:lstStyle>
          <a:p>
            <a:pPr lvl="0"/>
            <a:r>
              <a:rPr lang="en-US" dirty="0"/>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41026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3528806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00451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483358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40364" y="1"/>
            <a:ext cx="6994345" cy="6994524"/>
          </a:xfrm>
          <a:prstGeom prst="rect">
            <a:avLst/>
          </a:prstGeom>
        </p:spPr>
      </p:pic>
    </p:spTree>
    <p:extLst>
      <p:ext uri="{BB962C8B-B14F-4D97-AF65-F5344CB8AC3E}">
        <p14:creationId xmlns:p14="http://schemas.microsoft.com/office/powerpoint/2010/main" val="1716595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424258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193993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4306888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5070174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406400"/>
            <a:ext cx="11887198" cy="901700"/>
          </a:xfrm>
        </p:spPr>
        <p:txBody>
          <a:bodyPr/>
          <a:lstStyle>
            <a:lvl1pPr>
              <a:defRPr sz="4399"/>
            </a:lvl1pPr>
          </a:lstStyle>
          <a:p>
            <a:r>
              <a:rPr lang="en-US" dirty="0"/>
              <a:t>Click to edit Master title style</a:t>
            </a:r>
          </a:p>
        </p:txBody>
      </p:sp>
    </p:spTree>
    <p:extLst>
      <p:ext uri="{BB962C8B-B14F-4D97-AF65-F5344CB8AC3E}">
        <p14:creationId xmlns:p14="http://schemas.microsoft.com/office/powerpoint/2010/main" val="97236968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23027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70274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756139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599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6808272"/>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4"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0616811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23123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337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86322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484854"/>
            <a:ext cx="1452989" cy="310896"/>
          </a:xfrm>
          <a:prstGeom prst="rect">
            <a:avLst/>
          </a:prstGeom>
        </p:spPr>
      </p:pic>
    </p:spTree>
    <p:extLst>
      <p:ext uri="{BB962C8B-B14F-4D97-AF65-F5344CB8AC3E}">
        <p14:creationId xmlns:p14="http://schemas.microsoft.com/office/powerpoint/2010/main" val="1830912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8502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343" y="2"/>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4" y="6149340"/>
            <a:ext cx="1706819" cy="376026"/>
          </a:xfrm>
          <a:prstGeom prst="rect">
            <a:avLst/>
          </a:prstGeom>
        </p:spPr>
      </p:pic>
      <p:sp>
        <p:nvSpPr>
          <p:cNvPr id="8" name="Title 1"/>
          <p:cNvSpPr>
            <a:spLocks noGrp="1"/>
          </p:cNvSpPr>
          <p:nvPr>
            <p:ph type="title" hasCustomPrompt="1"/>
          </p:nvPr>
        </p:nvSpPr>
        <p:spPr bwMode="auto">
          <a:xfrm>
            <a:off x="274704" y="2125664"/>
            <a:ext cx="6400736"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1020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9225027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5825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5672" y="6149340"/>
            <a:ext cx="1706819" cy="376026"/>
          </a:xfrm>
          <a:prstGeom prst="rect">
            <a:avLst/>
          </a:prstGeom>
        </p:spPr>
      </p:pic>
    </p:spTree>
    <p:extLst>
      <p:ext uri="{BB962C8B-B14F-4D97-AF65-F5344CB8AC3E}">
        <p14:creationId xmlns:p14="http://schemas.microsoft.com/office/powerpoint/2010/main" val="300866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859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8289094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2285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525091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3318138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0319204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70706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431373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8204921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17749277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14976192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70411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93630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45576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61304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574675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658002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470161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3871844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09394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074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8738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83572"/>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31163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42878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32250715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986979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344" y="1"/>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0194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bg>
      <p:bgPr>
        <a:solidFill>
          <a:srgbClr val="00000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23621" t="169" r="10605" b="-169"/>
          <a:stretch/>
        </p:blipFill>
        <p:spPr>
          <a:xfrm>
            <a:off x="5551463" y="168543"/>
            <a:ext cx="6753905" cy="6837508"/>
          </a:xfrm>
          <a:prstGeom prst="rect">
            <a:avLst/>
          </a:prstGeom>
        </p:spPr>
      </p:pic>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315328"/>
          </a:xfrm>
          <a:noFill/>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455672" y="6149340"/>
            <a:ext cx="1706819" cy="376026"/>
          </a:xfrm>
          <a:prstGeom prst="rect">
            <a:avLst/>
          </a:prstGeom>
        </p:spPr>
      </p:pic>
    </p:spTree>
    <p:extLst>
      <p:ext uri="{BB962C8B-B14F-4D97-AF65-F5344CB8AC3E}">
        <p14:creationId xmlns:p14="http://schemas.microsoft.com/office/powerpoint/2010/main" val="154218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4461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42532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52761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4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a:xfrm>
            <a:off x="976119" y="295275"/>
            <a:ext cx="11188083" cy="917575"/>
          </a:xfrm>
        </p:spPr>
        <p:txBody>
          <a:bodyPr/>
          <a:lstStyle/>
          <a:p>
            <a:r>
              <a:rPr lang="en-US" dirty="0"/>
              <a:t>Click to edit Master title style</a:t>
            </a:r>
          </a:p>
        </p:txBody>
      </p:sp>
      <p:pic>
        <p:nvPicPr>
          <p:cNvPr id="2" name="Picture 1"/>
          <p:cNvPicPr>
            <a:picLocks noChangeAspect="1"/>
          </p:cNvPicPr>
          <p:nvPr userDrawn="1"/>
        </p:nvPicPr>
        <p:blipFill rotWithShape="1">
          <a:blip r:embed="rId2"/>
          <a:srcRect r="76295"/>
          <a:stretch/>
        </p:blipFill>
        <p:spPr>
          <a:xfrm>
            <a:off x="281595" y="361486"/>
            <a:ext cx="732960" cy="658378"/>
          </a:xfrm>
          <a:prstGeom prst="rect">
            <a:avLst/>
          </a:prstGeom>
        </p:spPr>
      </p:pic>
    </p:spTree>
    <p:extLst>
      <p:ext uri="{BB962C8B-B14F-4D97-AF65-F5344CB8AC3E}">
        <p14:creationId xmlns:p14="http://schemas.microsoft.com/office/powerpoint/2010/main" val="339134415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819863"/>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a:xfrm>
            <a:off x="606006" y="1596011"/>
            <a:ext cx="6144055" cy="2146674"/>
          </a:xfrm>
        </p:spPr>
        <p:txBody>
          <a:bodyPr/>
          <a:lstStyle/>
          <a:p>
            <a:r>
              <a:rPr lang="en-US" dirty="0"/>
              <a:t>Click to edit Master title style</a:t>
            </a:r>
          </a:p>
        </p:txBody>
      </p:sp>
    </p:spTree>
    <p:extLst>
      <p:ext uri="{BB962C8B-B14F-4D97-AF65-F5344CB8AC3E}">
        <p14:creationId xmlns:p14="http://schemas.microsoft.com/office/powerpoint/2010/main" val="351008109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0542417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77213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23785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7046246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81484980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451577534"/>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4445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19011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23253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44952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8146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901988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13478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84955213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28161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49215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26300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70762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0112080"/>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8897646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18090729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7858406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344" y="1"/>
            <a:ext cx="12443819" cy="5265169"/>
          </a:xfrm>
          <a:prstGeom prst="rect">
            <a:avLst/>
          </a:prstGeom>
        </p:spPr>
      </p:pic>
      <p:pic>
        <p:nvPicPr>
          <p:cNvPr id="15" name="Picture 14"/>
          <p:cNvPicPr>
            <a:picLocks noChangeAspect="1"/>
          </p:cNvPicPr>
          <p:nvPr userDrawn="1"/>
        </p:nvPicPr>
        <p:blipFill>
          <a:blip r:embed="rId3"/>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1819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0_Title Slide Photo_Option">
    <p:spTree>
      <p:nvGrpSpPr>
        <p:cNvPr id="1" name=""/>
        <p:cNvGrpSpPr/>
        <p:nvPr/>
      </p:nvGrpSpPr>
      <p:grpSpPr>
        <a:xfrm>
          <a:off x="0" y="0"/>
          <a:ext cx="0" cy="0"/>
          <a:chOff x="0" y="0"/>
          <a:chExt cx="0" cy="0"/>
        </a:xfrm>
      </p:grpSpPr>
      <p:sp>
        <p:nvSpPr>
          <p:cNvPr id="3" name="Rectangle 2"/>
          <p:cNvSpPr/>
          <p:nvPr userDrawn="1"/>
        </p:nvSpPr>
        <p:spPr bwMode="auto">
          <a:xfrm>
            <a:off x="0" y="0"/>
            <a:ext cx="3176581"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15" name="Picture 14"/>
          <p:cNvPicPr>
            <a:picLocks noChangeAspect="1"/>
          </p:cNvPicPr>
          <p:nvPr userDrawn="1"/>
        </p:nvPicPr>
        <p:blipFill>
          <a:blip r:embed="rId2"/>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2550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3099482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8593"/>
          </a:xfrm>
        </p:spPr>
        <p:txBody>
          <a:bodyPr/>
          <a:lstStyle>
            <a:lvl1pPr marL="0" indent="0">
              <a:buNone/>
              <a:defRPr>
                <a:solidFill>
                  <a:schemeClr val="accent1"/>
                </a:solidFill>
              </a:defRPr>
            </a:lvl1pPr>
            <a:lvl2pPr marL="174862" indent="-174862">
              <a:buFont typeface="Arial" panose="020B0604020202020204" pitchFamily="34" charset="0"/>
              <a:buChar char="•"/>
              <a:defRPr sz="2000"/>
            </a:lvl2pPr>
            <a:lvl3pPr marL="174862" indent="-174862">
              <a:buFont typeface="Arial" panose="020B0604020202020204" pitchFamily="34" charset="0"/>
              <a:buChar char="•"/>
              <a:defRPr/>
            </a:lvl3pPr>
            <a:lvl4pPr marL="174862" indent="-174862">
              <a:buFont typeface="Arial" panose="020B0604020202020204" pitchFamily="34" charset="0"/>
              <a:buChar char="•"/>
              <a:defRPr/>
            </a:lvl4pPr>
            <a:lvl5pPr marL="174862" indent="-174862">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862008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p:txBody>
      </p:sp>
    </p:spTree>
    <p:extLst>
      <p:ext uri="{BB962C8B-B14F-4D97-AF65-F5344CB8AC3E}">
        <p14:creationId xmlns:p14="http://schemas.microsoft.com/office/powerpoint/2010/main" val="1286374118"/>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4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654441"/>
          </a:xfrm>
        </p:spPr>
        <p:txBody>
          <a:bodyPr/>
          <a:lstStyle>
            <a:lvl1pPr>
              <a:defRPr sz="4080">
                <a:solidFill>
                  <a:schemeClr val="bg1"/>
                </a:solidFill>
              </a:defRPr>
            </a:lvl1pPr>
          </a:lstStyle>
          <a:p>
            <a:r>
              <a:rPr lang="en-US" dirty="0"/>
              <a:t>Click to edit Master title style</a:t>
            </a:r>
          </a:p>
        </p:txBody>
      </p:sp>
      <p:pic>
        <p:nvPicPr>
          <p:cNvPr id="4" name="Picture 3"/>
          <p:cNvPicPr>
            <a:picLocks noChangeAspect="1"/>
          </p:cNvPicPr>
          <p:nvPr userDrawn="1"/>
        </p:nvPicPr>
        <p:blipFill rotWithShape="1">
          <a:blip r:embed="rId2"/>
          <a:srcRect l="3159" t="58012" b="11133"/>
          <a:stretch/>
        </p:blipFill>
        <p:spPr>
          <a:xfrm>
            <a:off x="1" y="6470763"/>
            <a:ext cx="12436475" cy="523762"/>
          </a:xfrm>
          <a:prstGeom prst="rect">
            <a:avLst/>
          </a:prstGeom>
        </p:spPr>
      </p:pic>
      <p:sp>
        <p:nvSpPr>
          <p:cNvPr id="5" name="Content Placeholder 4"/>
          <p:cNvSpPr>
            <a:spLocks noGrp="1"/>
          </p:cNvSpPr>
          <p:nvPr>
            <p:ph sz="quarter" idx="10"/>
          </p:nvPr>
        </p:nvSpPr>
        <p:spPr>
          <a:xfrm>
            <a:off x="274640" y="949715"/>
            <a:ext cx="11889564" cy="583860"/>
          </a:xfrm>
        </p:spPr>
        <p:txBody>
          <a:bodyPr/>
          <a:lstStyle>
            <a:lvl1pPr marL="0" indent="0" algn="l" defTabSz="932563" rtl="0" eaLnBrk="1" latinLnBrk="0" hangingPunct="1">
              <a:lnSpc>
                <a:spcPct val="90000"/>
              </a:lnSpc>
              <a:spcBef>
                <a:spcPct val="0"/>
              </a:spcBef>
              <a:buNone/>
              <a:defRPr kumimoji="0" lang="en-US" sz="2856"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718616197"/>
      </p:ext>
    </p:extLst>
  </p:cSld>
  <p:clrMapOvr>
    <a:masterClrMapping/>
  </p:clrMapOvr>
  <p:transition>
    <p:fade/>
  </p:transition>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4799">
                <a:solidFill>
                  <a:schemeClr val="tx2"/>
                </a:solidFill>
                <a:latin typeface="+mj-lt"/>
              </a:defRPr>
            </a:lvl1pPr>
          </a:lstStyle>
          <a:p>
            <a:r>
              <a:rPr lang="en-US" dirty="0"/>
              <a:t>Click to edit Master title style</a:t>
            </a:r>
          </a:p>
        </p:txBody>
      </p:sp>
      <p:sp>
        <p:nvSpPr>
          <p:cNvPr id="4" name="Slide Number Placeholder 2"/>
          <p:cNvSpPr>
            <a:spLocks noGrp="1"/>
          </p:cNvSpPr>
          <p:nvPr>
            <p:ph type="sldNum" sz="quarter" idx="11"/>
          </p:nvPr>
        </p:nvSpPr>
        <p:spPr>
          <a:xfrm>
            <a:off x="11595101" y="6692392"/>
            <a:ext cx="566737" cy="137160"/>
          </a:xfr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925232085"/>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111185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742187"/>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2939"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257799" y="328910"/>
            <a:ext cx="9915740" cy="6380679"/>
          </a:xfrm>
          <a:prstGeom prst="rect">
            <a:avLst/>
          </a:prstGeom>
          <a:noFill/>
          <a:ln>
            <a:noFill/>
          </a:ln>
        </p:spPr>
      </p:pic>
    </p:spTree>
    <p:extLst>
      <p:ext uri="{BB962C8B-B14F-4D97-AF65-F5344CB8AC3E}">
        <p14:creationId xmlns:p14="http://schemas.microsoft.com/office/powerpoint/2010/main" val="3421348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892931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Slide 2">
    <p:bg bwMode="gray">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solidFill>
                  <a:schemeClr val="tx1"/>
                </a:soli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solidFill>
                  <a:schemeClr val="tx1"/>
                </a:solidFill>
              </a:defRPr>
            </a:lvl1pPr>
          </a:lstStyle>
          <a:p>
            <a:r>
              <a:rPr lang="en-US" dirty="0"/>
              <a:t>Presentation title</a:t>
            </a:r>
          </a:p>
        </p:txBody>
      </p:sp>
    </p:spTree>
    <p:extLst>
      <p:ext uri="{BB962C8B-B14F-4D97-AF65-F5344CB8AC3E}">
        <p14:creationId xmlns:p14="http://schemas.microsoft.com/office/powerpoint/2010/main" val="2040355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742187"/>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8"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5" y="296863"/>
            <a:ext cx="5486335" cy="1828800"/>
          </a:xfrm>
          <a:noFill/>
        </p:spPr>
        <p:txBody>
          <a:bodyPr lIns="146304" tIns="91440" rIns="146304" bIns="91440" anchor="t" anchorCtr="0"/>
          <a:lstStyle>
            <a:lvl1pPr>
              <a:defRPr sz="5998"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390177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42187"/>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74705" y="2125663"/>
            <a:ext cx="5486335" cy="3657600"/>
          </a:xfrm>
          <a:noFill/>
        </p:spPr>
        <p:txBody>
          <a:bodyPr lIns="146304" tIns="91440" rIns="146304" bIns="91440" anchor="t" anchorCtr="0"/>
          <a:lstStyle>
            <a:lvl1pPr>
              <a:defRPr sz="5998"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184710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742187"/>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7" name="Title 16"/>
          <p:cNvSpPr>
            <a:spLocks noGrp="1"/>
          </p:cNvSpPr>
          <p:nvPr>
            <p:ph type="title"/>
          </p:nvPr>
        </p:nvSpPr>
        <p:spPr>
          <a:xfrm>
            <a:off x="4394200" y="3628286"/>
            <a:ext cx="2278960" cy="2272453"/>
          </a:xfrm>
          <a:solidFill>
            <a:srgbClr val="68217A"/>
          </a:solidFill>
        </p:spPr>
        <p:txBody>
          <a:bodyPr lIns="182880" tIns="146304" rIns="182880" bIns="146304"/>
          <a:lstStyle>
            <a:lvl1pPr>
              <a:defRPr sz="3198">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15916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1250">
                      <a:schemeClr val="tx1"/>
                    </a:gs>
                    <a:gs pos="100000">
                      <a:schemeClr val="tx1"/>
                    </a:gs>
                  </a:gsLst>
                  <a:lin ang="5400000" scaled="0"/>
                </a:gradFill>
                <a:latin typeface="+mn-lt"/>
              </a:defRPr>
            </a:lvl1pPr>
            <a:lvl2pPr>
              <a:defRPr sz="1598"/>
            </a:lvl2pPr>
            <a:lvl3pPr>
              <a:defRPr sz="1598"/>
            </a:lvl3pPr>
            <a:lvl4pPr>
              <a:defRPr sz="1598"/>
            </a:lvl4pPr>
            <a:lvl5pPr marL="1028305" indent="0">
              <a:buNone/>
              <a:defRPr sz="1598"/>
            </a:lvl5pPr>
          </a:lstStyle>
          <a:p>
            <a:pPr lvl="0"/>
            <a:r>
              <a:rPr lang="en-US"/>
              <a:t>Click to edit Master text styles</a:t>
            </a:r>
          </a:p>
        </p:txBody>
      </p:sp>
    </p:spTree>
    <p:extLst>
      <p:ext uri="{BB962C8B-B14F-4D97-AF65-F5344CB8AC3E}">
        <p14:creationId xmlns:p14="http://schemas.microsoft.com/office/powerpoint/2010/main" val="270820614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5"/>
            <a:ext cx="5486400" cy="406265"/>
          </a:xfrm>
        </p:spPr>
        <p:txBody>
          <a:bodyPr/>
          <a:lstStyle>
            <a:lvl1pPr marL="0" indent="0">
              <a:buNone/>
              <a:defRPr sz="1598">
                <a:gradFill>
                  <a:gsLst>
                    <a:gs pos="92035">
                      <a:schemeClr val="tx1"/>
                    </a:gs>
                    <a:gs pos="84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93070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94690">
                      <a:schemeClr val="tx1"/>
                    </a:gs>
                    <a:gs pos="86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17952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7754580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8781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290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2279995"/>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801434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2" y="1"/>
            <a:ext cx="6002338" cy="742187"/>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761038" y="1211265"/>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90842695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8">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9653114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8"/>
            </a:lvl1pPr>
            <a:lvl2pPr>
              <a:defRPr sz="3598"/>
            </a:lvl2pPr>
            <a:lvl3pPr>
              <a:defRPr sz="3598"/>
            </a:lvl3pPr>
            <a:lvl4pPr>
              <a:defRPr sz="3598"/>
            </a:lvl4pPr>
            <a:lvl5pPr>
              <a:defRPr sz="3598"/>
            </a:lvl5pPr>
          </a:lstStyle>
          <a:p>
            <a:pPr lvl="0"/>
            <a:r>
              <a:rPr lang="en-US"/>
              <a:t>Click to edit Master text styles</a:t>
            </a:r>
          </a:p>
        </p:txBody>
      </p:sp>
    </p:spTree>
    <p:extLst>
      <p:ext uri="{BB962C8B-B14F-4D97-AF65-F5344CB8AC3E}">
        <p14:creationId xmlns:p14="http://schemas.microsoft.com/office/powerpoint/2010/main" val="3302578674"/>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64484360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436475" cy="742187"/>
          </a:xfrm>
        </p:spPr>
        <p:txBody>
          <a:bodyPr/>
          <a:lstStyle/>
          <a:p>
            <a:r>
              <a:rPr lang="en-US" dirty="0"/>
              <a:t>Click icon to add picture</a:t>
            </a:r>
          </a:p>
        </p:txBody>
      </p:sp>
      <p:sp>
        <p:nvSpPr>
          <p:cNvPr id="2" name="Title 1"/>
          <p:cNvSpPr>
            <a:spLocks noGrp="1"/>
          </p:cNvSpPr>
          <p:nvPr>
            <p:ph type="title"/>
          </p:nvPr>
        </p:nvSpPr>
        <p:spPr/>
        <p:txBody>
          <a:bodyPr/>
          <a:lstStyle>
            <a:lvl1pPr>
              <a:defRPr sz="4798">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3245623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9"/>
            <a:ext cx="11889564" cy="752093"/>
          </a:xfrm>
        </p:spPr>
        <p:txBody>
          <a:bodyPr/>
          <a:lstStyle>
            <a:lvl1pPr>
              <a:defRPr sz="3598"/>
            </a:lvl1pPr>
          </a:lstStyle>
          <a:p>
            <a:r>
              <a:rPr lang="en-US"/>
              <a:t>Click to edit Master title style</a:t>
            </a:r>
            <a:endParaRPr lang="en-US" dirty="0"/>
          </a:p>
        </p:txBody>
      </p:sp>
      <p:sp>
        <p:nvSpPr>
          <p:cNvPr id="4" name="Content Placeholder 3"/>
          <p:cNvSpPr>
            <a:spLocks noGrp="1"/>
          </p:cNvSpPr>
          <p:nvPr>
            <p:ph sz="quarter" idx="10"/>
          </p:nvPr>
        </p:nvSpPr>
        <p:spPr>
          <a:xfrm>
            <a:off x="274640"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9082745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4385805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363163334"/>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961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30150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344" y="1"/>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784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0" y="296865"/>
            <a:ext cx="11887200" cy="6247693"/>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0"/>
            <a:ext cx="11889564" cy="2746375"/>
          </a:xfrm>
        </p:spPr>
        <p:txBody>
          <a:bodyPr/>
          <a:lstStyle>
            <a:lvl1pPr>
              <a:defRPr sz="8798">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81207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8">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039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07929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47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832665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3_ProcessManufacturing title slide">
    <p:spTree>
      <p:nvGrpSpPr>
        <p:cNvPr id="1" name=""/>
        <p:cNvGrpSpPr/>
        <p:nvPr/>
      </p:nvGrpSpPr>
      <p:grpSpPr>
        <a:xfrm>
          <a:off x="0" y="0"/>
          <a:ext cx="0" cy="0"/>
          <a:chOff x="0" y="0"/>
          <a:chExt cx="0" cy="0"/>
        </a:xfrm>
      </p:grpSpPr>
      <p:sp>
        <p:nvSpPr>
          <p:cNvPr id="2" name="Rectangle 1"/>
          <p:cNvSpPr/>
          <p:nvPr/>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a:endParaRPr lang="en-US" sz="1224" dirty="0" err="1"/>
          </a:p>
        </p:txBody>
      </p:sp>
      <p:sp>
        <p:nvSpPr>
          <p:cNvPr id="6" name="Rectangle 5"/>
          <p:cNvSpPr/>
          <p:nvPr/>
        </p:nvSpPr>
        <p:spPr>
          <a:xfrm>
            <a:off x="-1" y="0"/>
            <a:ext cx="551459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a:endParaRPr lang="en-US" sz="1224" dirty="0" err="1"/>
          </a:p>
        </p:txBody>
      </p:sp>
      <p:sp>
        <p:nvSpPr>
          <p:cNvPr id="9" name="Title 1"/>
          <p:cNvSpPr>
            <a:spLocks noGrp="1"/>
          </p:cNvSpPr>
          <p:nvPr>
            <p:ph type="title" hasCustomPrompt="1"/>
          </p:nvPr>
        </p:nvSpPr>
        <p:spPr bwMode="ltGray">
          <a:xfrm>
            <a:off x="233186" y="280906"/>
            <a:ext cx="5281410"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86"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163" indent="0">
              <a:buNone/>
              <a:defRPr sz="2040">
                <a:solidFill>
                  <a:schemeClr val="bg1"/>
                </a:solidFill>
              </a:defRPr>
            </a:lvl2pPr>
            <a:lvl3pPr marL="599941" indent="0">
              <a:buNone/>
              <a:defRPr sz="2040">
                <a:solidFill>
                  <a:schemeClr val="bg1"/>
                </a:solidFill>
              </a:defRPr>
            </a:lvl3pPr>
            <a:lvl4pPr marL="887104" indent="0">
              <a:buNone/>
              <a:defRPr sz="2040">
                <a:solidFill>
                  <a:schemeClr val="bg1"/>
                </a:solidFill>
              </a:defRPr>
            </a:lvl4pPr>
            <a:lvl5pPr marL="1127078"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2126" y="7632111"/>
            <a:ext cx="1775441" cy="652822"/>
          </a:xfrm>
          <a:prstGeom prst="rect">
            <a:avLst/>
          </a:prstGeom>
        </p:spPr>
      </p:pic>
      <p:sp>
        <p:nvSpPr>
          <p:cNvPr id="5" name="Text Placeholder 4"/>
          <p:cNvSpPr>
            <a:spLocks noGrp="1"/>
          </p:cNvSpPr>
          <p:nvPr>
            <p:ph type="body" sz="quarter" idx="11"/>
          </p:nvPr>
        </p:nvSpPr>
        <p:spPr>
          <a:xfrm>
            <a:off x="233184" y="3969283"/>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sp>
        <p:nvSpPr>
          <p:cNvPr id="14" name="Rectangle 13"/>
          <p:cNvSpPr/>
          <p:nvPr userDrawn="1"/>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a:endParaRPr lang="en-US" sz="1224" dirty="0" err="1"/>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52126" y="280909"/>
            <a:ext cx="1772638" cy="651791"/>
          </a:xfrm>
          <a:prstGeom prst="rect">
            <a:avLst/>
          </a:prstGeom>
        </p:spPr>
      </p:pic>
    </p:spTree>
    <p:extLst>
      <p:ext uri="{BB962C8B-B14F-4D97-AF65-F5344CB8AC3E}">
        <p14:creationId xmlns:p14="http://schemas.microsoft.com/office/powerpoint/2010/main" val="112258182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5" spc="-102"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918"/>
            <a:ext cx="12436475" cy="1846659"/>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8003524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738027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3032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96258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694923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344156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7158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03523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7040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153419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12743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7516892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505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31142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626133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15754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47515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561999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84539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44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9620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53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02507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30054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27672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20807885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032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0021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5385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564112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725704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82831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8476670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7064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7886305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194859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415965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5192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53242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173225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86700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532950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305712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DocumentDB</a:t>
                        </a: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3029837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27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287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97344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41633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546725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069307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43330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381974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4709" cy="6994524"/>
          </a:xfrm>
          <a:prstGeom prst="rect">
            <a:avLst/>
          </a:prstGeom>
        </p:spPr>
      </p:pic>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0736" cy="1828800"/>
          </a:xfrm>
          <a:noFill/>
        </p:spPr>
        <p:txBody>
          <a:bodyPr lIns="146304" tIns="91440" rIns="146304" bIns="91440" anchor="t" anchorCtr="0"/>
          <a:lstStyle>
            <a:lvl1pPr>
              <a:defRPr sz="4799" spc="-100" baseline="0">
                <a:gradFill>
                  <a:gsLst>
                    <a:gs pos="1307">
                      <a:srgbClr val="353535"/>
                    </a:gs>
                    <a:gs pos="30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6402388" cy="664797"/>
          </a:xfrm>
        </p:spPr>
        <p:txBody>
          <a:bodyPr wrap="square" lIns="164592" tIns="109728" rIns="164592" bIns="109728">
            <a:spAutoFit/>
          </a:bodyPr>
          <a:lstStyle>
            <a:lvl1pPr marL="0" indent="0">
              <a:spcBef>
                <a:spcPts val="0"/>
              </a:spcBef>
              <a:buNone/>
              <a:defRPr sz="3199">
                <a:gradFill>
                  <a:gsLst>
                    <a:gs pos="1307">
                      <a:srgbClr val="353535"/>
                    </a:gs>
                    <a:gs pos="30000">
                      <a:srgbClr val="353535"/>
                    </a:gs>
                  </a:gsLst>
                  <a:lin ang="5400000" scaled="0"/>
                </a:gradFill>
                <a:latin typeface="+mn-lt"/>
              </a:defRPr>
            </a:lvl1pPr>
          </a:lstStyle>
          <a:p>
            <a:pPr lvl="0"/>
            <a:r>
              <a:rPr lang="en-US" dirty="0"/>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51414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6" name="Rectangle 5"/>
          <p:cNvSpPr/>
          <p:nvPr userDrawn="1"/>
        </p:nvSpPr>
        <p:spPr bwMode="auto">
          <a:xfrm rot="16200000">
            <a:off x="-882441" y="884443"/>
            <a:ext cx="6992257" cy="5227902"/>
          </a:xfrm>
          <a:prstGeom prst="rect">
            <a:avLst/>
          </a:prstGeom>
          <a:gradFill>
            <a:gsLst>
              <a:gs pos="0">
                <a:srgbClr val="000000">
                  <a:alpha val="5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0736" cy="1828800"/>
          </a:xfrm>
          <a:noFill/>
        </p:spPr>
        <p:txBody>
          <a:bodyPr lIns="146304" tIns="91440" rIns="146304" bIns="91440" anchor="t" anchorCtr="0"/>
          <a:lstStyle>
            <a:lvl1pPr>
              <a:defRPr sz="4799" spc="-100" baseline="0">
                <a:gradFill>
                  <a:gsLst>
                    <a:gs pos="1307">
                      <a:srgbClr val="353535"/>
                    </a:gs>
                    <a:gs pos="30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6402388" cy="664797"/>
          </a:xfrm>
        </p:spPr>
        <p:txBody>
          <a:bodyPr wrap="square" lIns="164592" tIns="109728" rIns="164592" bIns="109728">
            <a:spAutoFit/>
          </a:bodyPr>
          <a:lstStyle>
            <a:lvl1pPr marL="0" indent="0">
              <a:spcBef>
                <a:spcPts val="0"/>
              </a:spcBef>
              <a:buNone/>
              <a:defRPr sz="3199">
                <a:gradFill>
                  <a:gsLst>
                    <a:gs pos="1307">
                      <a:srgbClr val="353535"/>
                    </a:gs>
                    <a:gs pos="30000">
                      <a:srgbClr val="353535"/>
                    </a:gs>
                  </a:gsLst>
                  <a:lin ang="5400000" scaled="0"/>
                </a:gradFill>
                <a:latin typeface="+mn-lt"/>
              </a:defRPr>
            </a:lvl1pPr>
          </a:lstStyle>
          <a:p>
            <a:pPr lvl="0"/>
            <a:r>
              <a:rPr lang="en-US" dirty="0"/>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294417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39892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100585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40364" y="1"/>
            <a:ext cx="6994345" cy="6994524"/>
          </a:xfrm>
          <a:prstGeom prst="rect">
            <a:avLst/>
          </a:prstGeom>
        </p:spPr>
      </p:pic>
    </p:spTree>
    <p:extLst>
      <p:ext uri="{BB962C8B-B14F-4D97-AF65-F5344CB8AC3E}">
        <p14:creationId xmlns:p14="http://schemas.microsoft.com/office/powerpoint/2010/main" val="148429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94835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78208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98054351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60575354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13381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826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43499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11735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3818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3607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4"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35095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08428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697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25632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484854"/>
            <a:ext cx="1452989" cy="310896"/>
          </a:xfrm>
          <a:prstGeom prst="rect">
            <a:avLst/>
          </a:prstGeom>
        </p:spPr>
      </p:pic>
    </p:spTree>
    <p:extLst>
      <p:ext uri="{BB962C8B-B14F-4D97-AF65-F5344CB8AC3E}">
        <p14:creationId xmlns:p14="http://schemas.microsoft.com/office/powerpoint/2010/main" val="1555499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7131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6758133"/>
      </p:ext>
    </p:extLst>
  </p:cSld>
  <p:clrMapOvr>
    <a:masterClrMapping/>
  </p:clrMapOvr>
  <p:transition spd="slow">
    <p:cove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343" y="2"/>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4" y="6149340"/>
            <a:ext cx="1706819" cy="376026"/>
          </a:xfrm>
          <a:prstGeom prst="rect">
            <a:avLst/>
          </a:prstGeom>
        </p:spPr>
      </p:pic>
      <p:sp>
        <p:nvSpPr>
          <p:cNvPr id="8" name="Title 1"/>
          <p:cNvSpPr>
            <a:spLocks noGrp="1"/>
          </p:cNvSpPr>
          <p:nvPr>
            <p:ph type="title" hasCustomPrompt="1"/>
          </p:nvPr>
        </p:nvSpPr>
        <p:spPr bwMode="auto">
          <a:xfrm>
            <a:off x="274704" y="2125664"/>
            <a:ext cx="6400736"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70787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p:txBody>
      </p:sp>
    </p:spTree>
    <p:extLst>
      <p:ext uri="{BB962C8B-B14F-4D97-AF65-F5344CB8AC3E}">
        <p14:creationId xmlns:p14="http://schemas.microsoft.com/office/powerpoint/2010/main" val="24759448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image" Target="../media/image80.png"/><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34" Type="http://schemas.openxmlformats.org/officeDocument/2006/relationships/theme" Target="../theme/theme11.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image" Target="../media/image91.png"/><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image" Target="../media/image90.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theme" Target="../theme/theme12.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1.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1.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image" Target="../media/image1.png"/><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theme" Target="../theme/theme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image" Target="../media/image60.emf"/><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theme" Target="../theme/theme5.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theme" Target="../theme/theme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image" Target="../media/image69.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image" Target="../media/image6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theme" Target="../theme/theme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image" Target="../media/image76.png"/><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image" Target="../media/image7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image" Target="../media/image80.png"/><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60.emf"/><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theme" Target="../theme/theme9.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36724771"/>
      </p:ext>
    </p:extLst>
  </p:cSld>
  <p:clrMap bg1="dk1" tx1="lt1" bg2="dk2" tx2="lt2" accent1="accent1" accent2="accent2" accent3="accent3" accent4="accent4" accent5="accent5" accent6="accent6" hlink="hlink" folHlink="folHlink"/>
  <p:sldLayoutIdLst>
    <p:sldLayoutId id="2147484307" r:id="rId1"/>
    <p:sldLayoutId id="2147484310" r:id="rId2"/>
    <p:sldLayoutId id="2147484311" r:id="rId3"/>
    <p:sldLayoutId id="2147484319" r:id="rId4"/>
    <p:sldLayoutId id="2147484321" r:id="rId5"/>
    <p:sldLayoutId id="2147484323" r:id="rId6"/>
    <p:sldLayoutId id="2147484402" r:id="rId7"/>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85838479"/>
      </p:ext>
    </p:extLst>
  </p:cSld>
  <p:clrMap bg1="dk1" tx1="lt1" bg2="dk2" tx2="lt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 id="2147484719" r:id="rId12"/>
    <p:sldLayoutId id="2147484720" r:id="rId13"/>
    <p:sldLayoutId id="2147484721" r:id="rId14"/>
    <p:sldLayoutId id="2147484722" r:id="rId15"/>
    <p:sldLayoutId id="2147484723" r:id="rId16"/>
    <p:sldLayoutId id="2147484724" r:id="rId17"/>
    <p:sldLayoutId id="2147484725" r:id="rId18"/>
    <p:sldLayoutId id="2147484726" r:id="rId19"/>
    <p:sldLayoutId id="2147484727" r:id="rId20"/>
    <p:sldLayoutId id="2147484728" r:id="rId21"/>
    <p:sldLayoutId id="2147484729" r:id="rId22"/>
    <p:sldLayoutId id="2147484730" r:id="rId23"/>
    <p:sldLayoutId id="2147484731" r:id="rId24"/>
    <p:sldLayoutId id="2147484732" r:id="rId25"/>
    <p:sldLayoutId id="2147484734" r:id="rId26"/>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5"/>
          <a:stretch>
            <a:fillRect/>
          </a:stretch>
        </p:blipFill>
        <p:spPr>
          <a:xfrm rot="5400000">
            <a:off x="9393899" y="3050514"/>
            <a:ext cx="6995160" cy="894134"/>
          </a:xfrm>
          <a:prstGeom prst="rect">
            <a:avLst/>
          </a:prstGeom>
        </p:spPr>
      </p:pic>
      <p:sp>
        <p:nvSpPr>
          <p:cNvPr id="5" name="Rectangle 4"/>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6" name="Freeform 12"/>
          <p:cNvSpPr>
            <a:spLocks/>
          </p:cNvSpPr>
          <p:nvPr userDrawn="1"/>
        </p:nvSpPr>
        <p:spPr bwMode="auto">
          <a:xfrm>
            <a:off x="9525833" y="6803877"/>
            <a:ext cx="272508" cy="37483"/>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8" name="Freeform 13"/>
          <p:cNvSpPr>
            <a:spLocks/>
          </p:cNvSpPr>
          <p:nvPr userDrawn="1"/>
        </p:nvSpPr>
        <p:spPr bwMode="auto">
          <a:xfrm>
            <a:off x="9760854" y="6762790"/>
            <a:ext cx="321532" cy="181544"/>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 name="Freeform 14"/>
          <p:cNvSpPr>
            <a:spLocks/>
          </p:cNvSpPr>
          <p:nvPr userDrawn="1"/>
        </p:nvSpPr>
        <p:spPr bwMode="auto">
          <a:xfrm>
            <a:off x="10854285" y="6611418"/>
            <a:ext cx="532761" cy="14632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0" name="Freeform 15"/>
          <p:cNvSpPr>
            <a:spLocks noEditPoints="1"/>
          </p:cNvSpPr>
          <p:nvPr userDrawn="1"/>
        </p:nvSpPr>
        <p:spPr bwMode="auto">
          <a:xfrm>
            <a:off x="10953051" y="68658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1" name="Freeform 18"/>
          <p:cNvSpPr>
            <a:spLocks/>
          </p:cNvSpPr>
          <p:nvPr userDrawn="1"/>
        </p:nvSpPr>
        <p:spPr bwMode="auto">
          <a:xfrm>
            <a:off x="10996306" y="67253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2" name="Freeform 19"/>
          <p:cNvSpPr>
            <a:spLocks noEditPoints="1"/>
          </p:cNvSpPr>
          <p:nvPr userDrawn="1"/>
        </p:nvSpPr>
        <p:spPr bwMode="auto">
          <a:xfrm>
            <a:off x="9874108" y="6908839"/>
            <a:ext cx="98895" cy="98240"/>
          </a:xfrm>
          <a:prstGeom prst="donut">
            <a:avLst>
              <a:gd name="adj" fmla="val 32081"/>
            </a:avLst>
          </a:pr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20"/>
          <p:cNvSpPr>
            <a:spLocks noEditPoints="1"/>
          </p:cNvSpPr>
          <p:nvPr userDrawn="1"/>
        </p:nvSpPr>
        <p:spPr bwMode="auto">
          <a:xfrm>
            <a:off x="11165724" y="6478788"/>
            <a:ext cx="111021" cy="111006"/>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5"/>
          <p:cNvSpPr>
            <a:spLocks/>
          </p:cNvSpPr>
          <p:nvPr userDrawn="1"/>
        </p:nvSpPr>
        <p:spPr bwMode="auto">
          <a:xfrm>
            <a:off x="10209011" y="6677734"/>
            <a:ext cx="498878" cy="232824"/>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6"/>
          <p:cNvSpPr>
            <a:spLocks noEditPoints="1"/>
          </p:cNvSpPr>
          <p:nvPr userDrawn="1"/>
        </p:nvSpPr>
        <p:spPr bwMode="auto">
          <a:xfrm>
            <a:off x="10277498" y="6534290"/>
            <a:ext cx="109580" cy="109565"/>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7"/>
          <p:cNvSpPr>
            <a:spLocks noEditPoints="1"/>
          </p:cNvSpPr>
          <p:nvPr userDrawn="1"/>
        </p:nvSpPr>
        <p:spPr bwMode="auto">
          <a:xfrm>
            <a:off x="10423125" y="6575378"/>
            <a:ext cx="109580" cy="110286"/>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7" name="Freeform 8"/>
          <p:cNvSpPr>
            <a:spLocks noEditPoints="1"/>
          </p:cNvSpPr>
          <p:nvPr userDrawn="1"/>
        </p:nvSpPr>
        <p:spPr bwMode="auto">
          <a:xfrm>
            <a:off x="10568031" y="6489600"/>
            <a:ext cx="110301" cy="110286"/>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8" name="Freeform 9"/>
          <p:cNvSpPr>
            <a:spLocks/>
          </p:cNvSpPr>
          <p:nvPr userDrawn="1"/>
        </p:nvSpPr>
        <p:spPr bwMode="auto">
          <a:xfrm>
            <a:off x="10347428" y="6582585"/>
            <a:ext cx="113185" cy="61270"/>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10"/>
          <p:cNvSpPr>
            <a:spLocks/>
          </p:cNvSpPr>
          <p:nvPr userDrawn="1"/>
        </p:nvSpPr>
        <p:spPr bwMode="auto">
          <a:xfrm>
            <a:off x="10495217" y="6550870"/>
            <a:ext cx="120395" cy="92986"/>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11"/>
          <p:cNvSpPr>
            <a:spLocks/>
          </p:cNvSpPr>
          <p:nvPr userDrawn="1"/>
        </p:nvSpPr>
        <p:spPr bwMode="auto">
          <a:xfrm>
            <a:off x="10200360" y="6594839"/>
            <a:ext cx="123999" cy="107402"/>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21" name="Group 20"/>
          <p:cNvGrpSpPr/>
          <p:nvPr userDrawn="1"/>
        </p:nvGrpSpPr>
        <p:grpSpPr>
          <a:xfrm rot="16200000">
            <a:off x="2661364" y="3938744"/>
            <a:ext cx="344226" cy="5666952"/>
            <a:chOff x="9312007" y="34787"/>
            <a:chExt cx="1212906" cy="3143923"/>
          </a:xfrm>
        </p:grpSpPr>
        <p:sp>
          <p:nvSpPr>
            <p:cNvPr id="22" name="Bent Arrow 21"/>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3" name="Bent Arrow 22"/>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4" name="Bent Arrow 23"/>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5" name="Bent Arrow 24"/>
          <p:cNvSpPr/>
          <p:nvPr userDrawn="1"/>
        </p:nvSpPr>
        <p:spPr bwMode="auto">
          <a:xfrm rot="10800000" flipH="1">
            <a:off x="2090781" y="6497131"/>
            <a:ext cx="8001150" cy="100004"/>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6" name="Bent Arrow 25"/>
          <p:cNvSpPr/>
          <p:nvPr userDrawn="1"/>
        </p:nvSpPr>
        <p:spPr bwMode="auto">
          <a:xfrm rot="10800000">
            <a:off x="11449449" y="6478787"/>
            <a:ext cx="723540" cy="22067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7" name="Bent Arrow 44"/>
          <p:cNvSpPr/>
          <p:nvPr userDrawn="1"/>
        </p:nvSpPr>
        <p:spPr bwMode="auto">
          <a:xfrm rot="16200000">
            <a:off x="11653912" y="6855975"/>
            <a:ext cx="289147"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9"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pic>
        <p:nvPicPr>
          <p:cNvPr id="30" name="Picture 29"/>
          <p:cNvPicPr>
            <a:picLocks noChangeAspect="1"/>
          </p:cNvPicPr>
          <p:nvPr userDrawn="1"/>
        </p:nvPicPr>
        <p:blipFill>
          <a:blip r:embed="rId36">
            <a:biLevel thresh="25000"/>
          </a:blip>
          <a:stretch>
            <a:fillRect/>
          </a:stretch>
        </p:blipFill>
        <p:spPr>
          <a:xfrm>
            <a:off x="174950" y="6620265"/>
            <a:ext cx="955390" cy="210480"/>
          </a:xfrm>
          <a:prstGeom prst="rect">
            <a:avLst/>
          </a:prstGeom>
        </p:spPr>
      </p:pic>
      <p:sp>
        <p:nvSpPr>
          <p:cNvPr id="31" name="Freeform 30"/>
          <p:cNvSpPr/>
          <p:nvPr userDrawn="1"/>
        </p:nvSpPr>
        <p:spPr bwMode="auto">
          <a:xfrm>
            <a:off x="10082385" y="6456983"/>
            <a:ext cx="789239" cy="535513"/>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68687106"/>
      </p:ext>
    </p:extLst>
  </p:cSld>
  <p:clrMap bg1="lt1" tx1="dk1" bg2="lt2" tx2="dk2" accent1="accent1" accent2="accent2" accent3="accent3" accent4="accent4" accent5="accent5" accent6="accent6" hlink="hlink" folHlink="folHlink"/>
  <p:sldLayoutIdLst>
    <p:sldLayoutId id="2147484736" r:id="rId1"/>
    <p:sldLayoutId id="2147484737" r:id="rId2"/>
    <p:sldLayoutId id="2147484738" r:id="rId3"/>
    <p:sldLayoutId id="2147484739" r:id="rId4"/>
    <p:sldLayoutId id="2147484740" r:id="rId5"/>
    <p:sldLayoutId id="2147484741" r:id="rId6"/>
    <p:sldLayoutId id="2147484742" r:id="rId7"/>
    <p:sldLayoutId id="2147484743"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 id="2147484754" r:id="rId19"/>
    <p:sldLayoutId id="2147484755" r:id="rId20"/>
    <p:sldLayoutId id="2147484756" r:id="rId21"/>
    <p:sldLayoutId id="2147484757" r:id="rId22"/>
    <p:sldLayoutId id="2147484758" r:id="rId23"/>
    <p:sldLayoutId id="2147484759" r:id="rId24"/>
    <p:sldLayoutId id="2147484760" r:id="rId25"/>
    <p:sldLayoutId id="2147484761" r:id="rId26"/>
    <p:sldLayoutId id="2147484762" r:id="rId27"/>
    <p:sldLayoutId id="2147484763" r:id="rId28"/>
    <p:sldLayoutId id="2147484764" r:id="rId29"/>
    <p:sldLayoutId id="2147484765" r:id="rId30"/>
    <p:sldLayoutId id="2147484766" r:id="rId31"/>
    <p:sldLayoutId id="2147484767" r:id="rId32"/>
    <p:sldLayoutId id="2147484768" r:id="rId33"/>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38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886354741"/>
      </p:ext>
    </p:extLst>
  </p:cSld>
  <p:clrMap bg1="lt1" tx1="dk1" bg2="lt2" tx2="dk2" accent1="accent1" accent2="accent2" accent3="accent3" accent4="accent4" accent5="accent5" accent6="accent6" hlink="hlink" folHlink="folHlink"/>
  <p:sldLayoutIdLst>
    <p:sldLayoutId id="2147484770" r:id="rId1"/>
    <p:sldLayoutId id="2147484771" r:id="rId2"/>
    <p:sldLayoutId id="2147484772" r:id="rId3"/>
    <p:sldLayoutId id="2147484773" r:id="rId4"/>
    <p:sldLayoutId id="2147484774" r:id="rId5"/>
    <p:sldLayoutId id="2147484775" r:id="rId6"/>
    <p:sldLayoutId id="2147484776" r:id="rId7"/>
    <p:sldLayoutId id="2147484777" r:id="rId8"/>
    <p:sldLayoutId id="2147484778" r:id="rId9"/>
    <p:sldLayoutId id="2147484779" r:id="rId10"/>
    <p:sldLayoutId id="2147484780" r:id="rId11"/>
    <p:sldLayoutId id="2147484781" r:id="rId12"/>
    <p:sldLayoutId id="2147484782" r:id="rId13"/>
    <p:sldLayoutId id="2147484783" r:id="rId14"/>
    <p:sldLayoutId id="2147484784" r:id="rId15"/>
    <p:sldLayoutId id="2147484785" r:id="rId16"/>
    <p:sldLayoutId id="2147484786" r:id="rId17"/>
    <p:sldLayoutId id="2147484787" r:id="rId18"/>
    <p:sldLayoutId id="2147484788" r:id="rId19"/>
    <p:sldLayoutId id="2147484789" r:id="rId20"/>
    <p:sldLayoutId id="2147484790" r:id="rId21"/>
    <p:sldLayoutId id="2147484791" r:id="rId22"/>
    <p:sldLayoutId id="2147484792" r:id="rId23"/>
    <p:sldLayoutId id="2147484793" r:id="rId24"/>
    <p:sldLayoutId id="2147484794" r:id="rId25"/>
    <p:sldLayoutId id="2147484795" r:id="rId26"/>
    <p:sldLayoutId id="2147484796" r:id="rId27"/>
    <p:sldLayoutId id="2147484797" r:id="rId28"/>
  </p:sldLayoutIdLst>
  <p:transition>
    <p:fade/>
  </p:transition>
  <p:hf sldNum="0" hdr="0" dt="0"/>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9" orient="horz" pos="4219">
          <p15:clr>
            <a:srgbClr val="5ACBF0"/>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56786694"/>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20" r:id="rId15"/>
    <p:sldLayoutId id="2147484421" r:id="rId16"/>
    <p:sldLayoutId id="2147484422" r:id="rId17"/>
    <p:sldLayoutId id="2147484423" r:id="rId18"/>
    <p:sldLayoutId id="2147484424" r:id="rId19"/>
    <p:sldLayoutId id="2147484425" r:id="rId20"/>
    <p:sldLayoutId id="2147484426" r:id="rId21"/>
    <p:sldLayoutId id="2147484428" r:id="rId22"/>
    <p:sldLayoutId id="2147484524"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12225639"/>
      </p:ext>
    </p:extLst>
  </p:cSld>
  <p:clrMap bg1="dk1" tx1="lt1" bg2="dk2" tx2="lt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 id="2147484480" r:id="rId15"/>
    <p:sldLayoutId id="2147484481" r:id="rId16"/>
    <p:sldLayoutId id="2147484484" r:id="rId17"/>
    <p:sldLayoutId id="2147484485" r:id="rId18"/>
    <p:sldLayoutId id="2147484486" r:id="rId19"/>
    <p:sldLayoutId id="2147484487" r:id="rId20"/>
    <p:sldLayoutId id="2147484488" r:id="rId21"/>
    <p:sldLayoutId id="2147484489" r:id="rId22"/>
    <p:sldLayoutId id="2147484491"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19956767"/>
      </p:ext>
    </p:extLst>
  </p:cSld>
  <p:clrMap bg1="dk1" tx1="lt1" bg2="dk2" tx2="lt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5" r:id="rId17"/>
    <p:sldLayoutId id="2147484516" r:id="rId18"/>
    <p:sldLayoutId id="2147484517" r:id="rId19"/>
    <p:sldLayoutId id="2147484518" r:id="rId20"/>
    <p:sldLayoutId id="2147484519" r:id="rId21"/>
    <p:sldLayoutId id="2147484520" r:id="rId22"/>
    <p:sldLayoutId id="2147484521"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900415391"/>
      </p:ext>
    </p:extLst>
  </p:cSld>
  <p:clrMap bg1="lt1" tx1="dk1" bg2="lt2" tx2="dk2" accent1="accent1" accent2="accent2" accent3="accent3" accent4="accent4" accent5="accent5" accent6="accent6" hlink="hlink" folHlink="folHlink"/>
  <p:sldLayoutIdLst>
    <p:sldLayoutId id="2147484560" r:id="rId1"/>
    <p:sldLayoutId id="2147484561" r:id="rId2"/>
    <p:sldLayoutId id="2147484562" r:id="rId3"/>
    <p:sldLayoutId id="2147484563" r:id="rId4"/>
    <p:sldLayoutId id="2147484564" r:id="rId5"/>
    <p:sldLayoutId id="2147484565" r:id="rId6"/>
    <p:sldLayoutId id="2147484566" r:id="rId7"/>
    <p:sldLayoutId id="2147484567" r:id="rId8"/>
    <p:sldLayoutId id="2147484568" r:id="rId9"/>
    <p:sldLayoutId id="2147484569" r:id="rId10"/>
    <p:sldLayoutId id="2147484570" r:id="rId11"/>
    <p:sldLayoutId id="2147484571" r:id="rId12"/>
    <p:sldLayoutId id="2147484572" r:id="rId13"/>
    <p:sldLayoutId id="2147484573" r:id="rId14"/>
    <p:sldLayoutId id="2147484574" r:id="rId15"/>
    <p:sldLayoutId id="2147484575" r:id="rId16"/>
    <p:sldLayoutId id="2147484576" r:id="rId17"/>
    <p:sldLayoutId id="2147484577" r:id="rId18"/>
    <p:sldLayoutId id="2147484578" r:id="rId19"/>
    <p:sldLayoutId id="2147484579" r:id="rId20"/>
    <p:sldLayoutId id="2147484580" r:id="rId21"/>
    <p:sldLayoutId id="2147484581" r:id="rId22"/>
    <p:sldLayoutId id="2147484582" r:id="rId23"/>
    <p:sldLayoutId id="2147484583" r:id="rId24"/>
    <p:sldLayoutId id="2147484584" r:id="rId25"/>
    <p:sldLayoutId id="2147484585" r:id="rId26"/>
    <p:sldLayoutId id="2147484586"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3"/>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
        <p:nvSpPr>
          <p:cNvPr id="5" name="Rectangle 4"/>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6" name="Freeform 12"/>
          <p:cNvSpPr>
            <a:spLocks/>
          </p:cNvSpPr>
          <p:nvPr userDrawn="1"/>
        </p:nvSpPr>
        <p:spPr bwMode="auto">
          <a:xfrm>
            <a:off x="9525833" y="6803878"/>
            <a:ext cx="272508" cy="37483"/>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8" name="Freeform 13"/>
          <p:cNvSpPr>
            <a:spLocks/>
          </p:cNvSpPr>
          <p:nvPr userDrawn="1"/>
        </p:nvSpPr>
        <p:spPr bwMode="auto">
          <a:xfrm>
            <a:off x="9760854" y="6762790"/>
            <a:ext cx="321532" cy="181544"/>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 name="Freeform 14"/>
          <p:cNvSpPr>
            <a:spLocks/>
          </p:cNvSpPr>
          <p:nvPr userDrawn="1"/>
        </p:nvSpPr>
        <p:spPr bwMode="auto">
          <a:xfrm>
            <a:off x="10854285" y="6611418"/>
            <a:ext cx="532761" cy="14632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0" name="Freeform 15"/>
          <p:cNvSpPr>
            <a:spLocks noEditPoints="1"/>
          </p:cNvSpPr>
          <p:nvPr userDrawn="1"/>
        </p:nvSpPr>
        <p:spPr bwMode="auto">
          <a:xfrm>
            <a:off x="10953052" y="68658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1" name="Freeform 18"/>
          <p:cNvSpPr>
            <a:spLocks/>
          </p:cNvSpPr>
          <p:nvPr userDrawn="1"/>
        </p:nvSpPr>
        <p:spPr bwMode="auto">
          <a:xfrm>
            <a:off x="10996306" y="67253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2" name="Freeform 19"/>
          <p:cNvSpPr>
            <a:spLocks noEditPoints="1"/>
          </p:cNvSpPr>
          <p:nvPr userDrawn="1"/>
        </p:nvSpPr>
        <p:spPr bwMode="auto">
          <a:xfrm>
            <a:off x="9874109" y="6908839"/>
            <a:ext cx="98895" cy="98240"/>
          </a:xfrm>
          <a:prstGeom prst="donut">
            <a:avLst>
              <a:gd name="adj" fmla="val 32081"/>
            </a:avLst>
          </a:pr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20"/>
          <p:cNvSpPr>
            <a:spLocks noEditPoints="1"/>
          </p:cNvSpPr>
          <p:nvPr userDrawn="1"/>
        </p:nvSpPr>
        <p:spPr bwMode="auto">
          <a:xfrm>
            <a:off x="11165725" y="6478789"/>
            <a:ext cx="111021" cy="111006"/>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5"/>
          <p:cNvSpPr>
            <a:spLocks/>
          </p:cNvSpPr>
          <p:nvPr userDrawn="1"/>
        </p:nvSpPr>
        <p:spPr bwMode="auto">
          <a:xfrm>
            <a:off x="10209011" y="6677734"/>
            <a:ext cx="498878" cy="232824"/>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6"/>
          <p:cNvSpPr>
            <a:spLocks noEditPoints="1"/>
          </p:cNvSpPr>
          <p:nvPr userDrawn="1"/>
        </p:nvSpPr>
        <p:spPr bwMode="auto">
          <a:xfrm>
            <a:off x="10277498" y="6534291"/>
            <a:ext cx="109580" cy="109565"/>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7"/>
          <p:cNvSpPr>
            <a:spLocks noEditPoints="1"/>
          </p:cNvSpPr>
          <p:nvPr userDrawn="1"/>
        </p:nvSpPr>
        <p:spPr bwMode="auto">
          <a:xfrm>
            <a:off x="10423125" y="6575378"/>
            <a:ext cx="109580" cy="110286"/>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7" name="Freeform 8"/>
          <p:cNvSpPr>
            <a:spLocks noEditPoints="1"/>
          </p:cNvSpPr>
          <p:nvPr userDrawn="1"/>
        </p:nvSpPr>
        <p:spPr bwMode="auto">
          <a:xfrm>
            <a:off x="10568032" y="6489601"/>
            <a:ext cx="110301" cy="110286"/>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8" name="Freeform 9"/>
          <p:cNvSpPr>
            <a:spLocks/>
          </p:cNvSpPr>
          <p:nvPr userDrawn="1"/>
        </p:nvSpPr>
        <p:spPr bwMode="auto">
          <a:xfrm>
            <a:off x="10347429" y="6582585"/>
            <a:ext cx="113185" cy="61270"/>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10"/>
          <p:cNvSpPr>
            <a:spLocks/>
          </p:cNvSpPr>
          <p:nvPr userDrawn="1"/>
        </p:nvSpPr>
        <p:spPr bwMode="auto">
          <a:xfrm>
            <a:off x="10495218" y="6550871"/>
            <a:ext cx="120395" cy="92986"/>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11"/>
          <p:cNvSpPr>
            <a:spLocks/>
          </p:cNvSpPr>
          <p:nvPr userDrawn="1"/>
        </p:nvSpPr>
        <p:spPr bwMode="auto">
          <a:xfrm>
            <a:off x="10200361" y="6594839"/>
            <a:ext cx="123999" cy="107402"/>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21" name="Group 20"/>
          <p:cNvGrpSpPr/>
          <p:nvPr userDrawn="1"/>
        </p:nvGrpSpPr>
        <p:grpSpPr>
          <a:xfrm rot="16200000">
            <a:off x="2661364" y="3938744"/>
            <a:ext cx="344226" cy="5666952"/>
            <a:chOff x="9312007" y="34787"/>
            <a:chExt cx="1212906" cy="3143923"/>
          </a:xfrm>
        </p:grpSpPr>
        <p:sp>
          <p:nvSpPr>
            <p:cNvPr id="22" name="Bent Arrow 21"/>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3" name="Bent Arrow 22"/>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4" name="Bent Arrow 23"/>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5" name="Bent Arrow 24"/>
          <p:cNvSpPr/>
          <p:nvPr userDrawn="1"/>
        </p:nvSpPr>
        <p:spPr bwMode="auto">
          <a:xfrm rot="10800000" flipH="1">
            <a:off x="2090781" y="6497131"/>
            <a:ext cx="8001150" cy="100004"/>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6" name="Bent Arrow 25"/>
          <p:cNvSpPr/>
          <p:nvPr userDrawn="1"/>
        </p:nvSpPr>
        <p:spPr bwMode="auto">
          <a:xfrm rot="10800000">
            <a:off x="11449450" y="6478788"/>
            <a:ext cx="723540" cy="22067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7" name="Bent Arrow 44"/>
          <p:cNvSpPr/>
          <p:nvPr userDrawn="1"/>
        </p:nvSpPr>
        <p:spPr bwMode="auto">
          <a:xfrm rot="16200000">
            <a:off x="11653913" y="6855975"/>
            <a:ext cx="289147"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15"/>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9" name="Freeform 18"/>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pic>
        <p:nvPicPr>
          <p:cNvPr id="30" name="Picture 29"/>
          <p:cNvPicPr>
            <a:picLocks noChangeAspect="1"/>
          </p:cNvPicPr>
          <p:nvPr userDrawn="1"/>
        </p:nvPicPr>
        <p:blipFill>
          <a:blip r:embed="rId36"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
        <p:nvSpPr>
          <p:cNvPr id="31" name="Freeform 30"/>
          <p:cNvSpPr/>
          <p:nvPr userDrawn="1"/>
        </p:nvSpPr>
        <p:spPr bwMode="auto">
          <a:xfrm>
            <a:off x="10082385" y="6456984"/>
            <a:ext cx="789239" cy="535513"/>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14054517"/>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Lst>
  <p:transition>
    <p:fade/>
  </p:transition>
  <p:txStyles>
    <p:titleStyle>
      <a:lvl1pPr algn="l" defTabSz="932384"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3"/>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
        <p:nvSpPr>
          <p:cNvPr id="5" name="Rectangle 4"/>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6" name="Freeform 12"/>
          <p:cNvSpPr>
            <a:spLocks/>
          </p:cNvSpPr>
          <p:nvPr userDrawn="1"/>
        </p:nvSpPr>
        <p:spPr bwMode="auto">
          <a:xfrm>
            <a:off x="9525833" y="6803878"/>
            <a:ext cx="272508" cy="37483"/>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8" name="Freeform 13"/>
          <p:cNvSpPr>
            <a:spLocks/>
          </p:cNvSpPr>
          <p:nvPr userDrawn="1"/>
        </p:nvSpPr>
        <p:spPr bwMode="auto">
          <a:xfrm>
            <a:off x="9760854" y="6762790"/>
            <a:ext cx="321532" cy="181544"/>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 name="Freeform 14"/>
          <p:cNvSpPr>
            <a:spLocks/>
          </p:cNvSpPr>
          <p:nvPr userDrawn="1"/>
        </p:nvSpPr>
        <p:spPr bwMode="auto">
          <a:xfrm>
            <a:off x="10854285" y="6611418"/>
            <a:ext cx="532761" cy="14632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0" name="Freeform 15"/>
          <p:cNvSpPr>
            <a:spLocks noEditPoints="1"/>
          </p:cNvSpPr>
          <p:nvPr userDrawn="1"/>
        </p:nvSpPr>
        <p:spPr bwMode="auto">
          <a:xfrm>
            <a:off x="10953052" y="68658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1" name="Freeform 18"/>
          <p:cNvSpPr>
            <a:spLocks/>
          </p:cNvSpPr>
          <p:nvPr userDrawn="1"/>
        </p:nvSpPr>
        <p:spPr bwMode="auto">
          <a:xfrm>
            <a:off x="10996306" y="67253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2" name="Freeform 19"/>
          <p:cNvSpPr>
            <a:spLocks noEditPoints="1"/>
          </p:cNvSpPr>
          <p:nvPr userDrawn="1"/>
        </p:nvSpPr>
        <p:spPr bwMode="auto">
          <a:xfrm>
            <a:off x="9874109" y="6908839"/>
            <a:ext cx="98895" cy="98240"/>
          </a:xfrm>
          <a:prstGeom prst="donut">
            <a:avLst>
              <a:gd name="adj" fmla="val 32081"/>
            </a:avLst>
          </a:pr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20"/>
          <p:cNvSpPr>
            <a:spLocks noEditPoints="1"/>
          </p:cNvSpPr>
          <p:nvPr userDrawn="1"/>
        </p:nvSpPr>
        <p:spPr bwMode="auto">
          <a:xfrm>
            <a:off x="11165725" y="6478789"/>
            <a:ext cx="111021" cy="111006"/>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5"/>
          <p:cNvSpPr>
            <a:spLocks/>
          </p:cNvSpPr>
          <p:nvPr userDrawn="1"/>
        </p:nvSpPr>
        <p:spPr bwMode="auto">
          <a:xfrm>
            <a:off x="10209011" y="6677734"/>
            <a:ext cx="498878" cy="232824"/>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6"/>
          <p:cNvSpPr>
            <a:spLocks noEditPoints="1"/>
          </p:cNvSpPr>
          <p:nvPr userDrawn="1"/>
        </p:nvSpPr>
        <p:spPr bwMode="auto">
          <a:xfrm>
            <a:off x="10277498" y="6534291"/>
            <a:ext cx="109580" cy="109565"/>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7"/>
          <p:cNvSpPr>
            <a:spLocks noEditPoints="1"/>
          </p:cNvSpPr>
          <p:nvPr userDrawn="1"/>
        </p:nvSpPr>
        <p:spPr bwMode="auto">
          <a:xfrm>
            <a:off x="10423125" y="6575378"/>
            <a:ext cx="109580" cy="110286"/>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7" name="Freeform 8"/>
          <p:cNvSpPr>
            <a:spLocks noEditPoints="1"/>
          </p:cNvSpPr>
          <p:nvPr userDrawn="1"/>
        </p:nvSpPr>
        <p:spPr bwMode="auto">
          <a:xfrm>
            <a:off x="10568032" y="6489601"/>
            <a:ext cx="110301" cy="110286"/>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8" name="Freeform 9"/>
          <p:cNvSpPr>
            <a:spLocks/>
          </p:cNvSpPr>
          <p:nvPr userDrawn="1"/>
        </p:nvSpPr>
        <p:spPr bwMode="auto">
          <a:xfrm>
            <a:off x="10347429" y="6582585"/>
            <a:ext cx="113185" cy="61270"/>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10"/>
          <p:cNvSpPr>
            <a:spLocks/>
          </p:cNvSpPr>
          <p:nvPr userDrawn="1"/>
        </p:nvSpPr>
        <p:spPr bwMode="auto">
          <a:xfrm>
            <a:off x="10495218" y="6550871"/>
            <a:ext cx="120395" cy="92986"/>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11"/>
          <p:cNvSpPr>
            <a:spLocks/>
          </p:cNvSpPr>
          <p:nvPr userDrawn="1"/>
        </p:nvSpPr>
        <p:spPr bwMode="auto">
          <a:xfrm>
            <a:off x="10200361" y="6594839"/>
            <a:ext cx="123999" cy="107402"/>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21" name="Group 20"/>
          <p:cNvGrpSpPr/>
          <p:nvPr userDrawn="1"/>
        </p:nvGrpSpPr>
        <p:grpSpPr>
          <a:xfrm rot="16200000">
            <a:off x="2661364" y="3938744"/>
            <a:ext cx="344226" cy="5666952"/>
            <a:chOff x="9312007" y="34787"/>
            <a:chExt cx="1212906" cy="3143923"/>
          </a:xfrm>
        </p:grpSpPr>
        <p:sp>
          <p:nvSpPr>
            <p:cNvPr id="22" name="Bent Arrow 21"/>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3" name="Bent Arrow 22"/>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4" name="Bent Arrow 23"/>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5" name="Bent Arrow 24"/>
          <p:cNvSpPr/>
          <p:nvPr userDrawn="1"/>
        </p:nvSpPr>
        <p:spPr bwMode="auto">
          <a:xfrm rot="10800000" flipH="1">
            <a:off x="2090781" y="6497131"/>
            <a:ext cx="8001150" cy="100004"/>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6" name="Bent Arrow 25"/>
          <p:cNvSpPr/>
          <p:nvPr userDrawn="1"/>
        </p:nvSpPr>
        <p:spPr bwMode="auto">
          <a:xfrm rot="10800000">
            <a:off x="11449450" y="6478788"/>
            <a:ext cx="723540" cy="22067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7" name="Bent Arrow 44"/>
          <p:cNvSpPr/>
          <p:nvPr userDrawn="1"/>
        </p:nvSpPr>
        <p:spPr bwMode="auto">
          <a:xfrm rot="16200000">
            <a:off x="11653913" y="6855975"/>
            <a:ext cx="289147"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15"/>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9" name="Freeform 18"/>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pic>
        <p:nvPicPr>
          <p:cNvPr id="30" name="Picture 29"/>
          <p:cNvPicPr>
            <a:picLocks noChangeAspect="1"/>
          </p:cNvPicPr>
          <p:nvPr userDrawn="1"/>
        </p:nvPicPr>
        <p:blipFill>
          <a:blip r:embed="rId36"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
        <p:nvSpPr>
          <p:cNvPr id="31" name="Freeform 30"/>
          <p:cNvSpPr/>
          <p:nvPr userDrawn="1"/>
        </p:nvSpPr>
        <p:spPr bwMode="auto">
          <a:xfrm>
            <a:off x="10082385" y="6456984"/>
            <a:ext cx="789239" cy="535513"/>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91391453"/>
      </p:ext>
    </p:extLst>
  </p:cSld>
  <p:clrMap bg1="lt1" tx1="dk1" bg2="lt2" tx2="dk2" accent1="accent1" accent2="accent2" accent3="accent3" accent4="accent4" accent5="accent5" accent6="accent6" hlink="hlink" folHlink="folHlink"/>
  <p:sldLayoutIdLst>
    <p:sldLayoutId id="2147484622" r:id="rId1"/>
    <p:sldLayoutId id="2147484623" r:id="rId2"/>
    <p:sldLayoutId id="2147484624" r:id="rId3"/>
    <p:sldLayoutId id="2147484625" r:id="rId4"/>
    <p:sldLayoutId id="2147484626" r:id="rId5"/>
    <p:sldLayoutId id="2147484627" r:id="rId6"/>
    <p:sldLayoutId id="2147484628" r:id="rId7"/>
    <p:sldLayoutId id="2147484629" r:id="rId8"/>
    <p:sldLayoutId id="2147484630" r:id="rId9"/>
    <p:sldLayoutId id="2147484631" r:id="rId10"/>
    <p:sldLayoutId id="2147484632" r:id="rId11"/>
    <p:sldLayoutId id="2147484633" r:id="rId12"/>
    <p:sldLayoutId id="2147484634" r:id="rId13"/>
    <p:sldLayoutId id="2147484635"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4" r:id="rId23"/>
    <p:sldLayoutId id="2147484645" r:id="rId24"/>
    <p:sldLayoutId id="2147484646" r:id="rId25"/>
    <p:sldLayoutId id="2147484647" r:id="rId26"/>
    <p:sldLayoutId id="2147484648" r:id="rId27"/>
    <p:sldLayoutId id="2147484649" r:id="rId28"/>
    <p:sldLayoutId id="2147484650" r:id="rId29"/>
    <p:sldLayoutId id="2147484651" r:id="rId30"/>
    <p:sldLayoutId id="2147484652" r:id="rId31"/>
    <p:sldLayoutId id="2147484653" r:id="rId32"/>
    <p:sldLayoutId id="2147484654" r:id="rId33"/>
  </p:sldLayoutIdLst>
  <p:transition>
    <p:fade/>
  </p:transition>
  <p:txStyles>
    <p:titleStyle>
      <a:lvl1pPr algn="l" defTabSz="932384"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70770698"/>
      </p:ext>
    </p:extLst>
  </p:cSld>
  <p:clrMap bg1="dk1" tx1="lt1" bg2="dk2" tx2="lt2" accent1="accent1" accent2="accent2" accent3="accent3" accent4="accent4" accent5="accent5" accent6="accent6" hlink="hlink" folHlink="folHlink"/>
  <p:sldLayoutIdLst>
    <p:sldLayoutId id="2147484656" r:id="rId1"/>
    <p:sldLayoutId id="2147484657" r:id="rId2"/>
    <p:sldLayoutId id="2147484658" r:id="rId3"/>
    <p:sldLayoutId id="2147484659" r:id="rId4"/>
    <p:sldLayoutId id="2147484660" r:id="rId5"/>
    <p:sldLayoutId id="2147484661" r:id="rId6"/>
    <p:sldLayoutId id="2147484662" r:id="rId7"/>
    <p:sldLayoutId id="2147484663" r:id="rId8"/>
    <p:sldLayoutId id="2147484664" r:id="rId9"/>
    <p:sldLayoutId id="2147484665" r:id="rId10"/>
    <p:sldLayoutId id="2147484666" r:id="rId11"/>
    <p:sldLayoutId id="2147484667" r:id="rId12"/>
    <p:sldLayoutId id="2147484668" r:id="rId13"/>
    <p:sldLayoutId id="2147484669" r:id="rId14"/>
    <p:sldLayoutId id="2147484670" r:id="rId15"/>
    <p:sldLayoutId id="2147484671" r:id="rId16"/>
    <p:sldLayoutId id="2147484672" r:id="rId17"/>
    <p:sldLayoutId id="2147484673" r:id="rId18"/>
    <p:sldLayoutId id="2147484674" r:id="rId19"/>
    <p:sldLayoutId id="2147484675" r:id="rId20"/>
    <p:sldLayoutId id="2147484676" r:id="rId21"/>
    <p:sldLayoutId id="2147484677" r:id="rId22"/>
    <p:sldLayoutId id="2147484678" r:id="rId23"/>
    <p:sldLayoutId id="2147484679" r:id="rId24"/>
    <p:sldLayoutId id="2147484680" r:id="rId25"/>
    <p:sldLayoutId id="2147484682" r:id="rId26"/>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865287931"/>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 id="2147484705" r:id="rId22"/>
    <p:sldLayoutId id="2147484706"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slideLayout" Target="../slideLayouts/slideLayout113.xml"/><Relationship Id="rId7" Type="http://schemas.openxmlformats.org/officeDocument/2006/relationships/image" Target="../media/image19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99.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6.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4.xml"/><Relationship Id="rId7" Type="http://schemas.openxmlformats.org/officeDocument/2006/relationships/slideLayout" Target="../slideLayouts/slideLayout146.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202.png"/><Relationship Id="rId4" Type="http://schemas.openxmlformats.org/officeDocument/2006/relationships/tags" Target="../tags/tag5.xml"/><Relationship Id="rId9" Type="http://schemas.openxmlformats.org/officeDocument/2006/relationships/image" Target="../media/image201.png"/></Relationships>
</file>

<file path=ppt/slides/_rels/slide1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xml"/><Relationship Id="rId1" Type="http://schemas.openxmlformats.org/officeDocument/2006/relationships/slideLayout" Target="../slideLayouts/slideLayout146.xml"/><Relationship Id="rId6" Type="http://schemas.openxmlformats.org/officeDocument/2006/relationships/hyperlink" Target="https://www.youtube.com/watch?v=B3CZXp-RK0g" TargetMode="External"/><Relationship Id="rId5" Type="http://schemas.openxmlformats.org/officeDocument/2006/relationships/image" Target="../media/image205.png"/><Relationship Id="rId4" Type="http://schemas.openxmlformats.org/officeDocument/2006/relationships/image" Target="../media/image204.JPG"/></Relationships>
</file>

<file path=ppt/slides/_rels/slide14.xml.rels><?xml version="1.0" encoding="UTF-8" standalone="yes"?>
<Relationships xmlns="http://schemas.openxmlformats.org/package/2006/relationships"><Relationship Id="rId8" Type="http://schemas.openxmlformats.org/officeDocument/2006/relationships/image" Target="../media/image198.emf"/><Relationship Id="rId3" Type="http://schemas.openxmlformats.org/officeDocument/2006/relationships/slideLayout" Target="../slideLayouts/slideLayout113.xml"/><Relationship Id="rId7" Type="http://schemas.openxmlformats.org/officeDocument/2006/relationships/oleObject" Target="../embeddings/oleObject2.bin"/><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image" Target="../media/image207.png"/><Relationship Id="rId5" Type="http://schemas.openxmlformats.org/officeDocument/2006/relationships/image" Target="../media/image206.jpg"/><Relationship Id="rId4" Type="http://schemas.openxmlformats.org/officeDocument/2006/relationships/notesSlide" Target="../notesSlides/notesSlide14.xml"/><Relationship Id="rId9" Type="http://schemas.openxmlformats.org/officeDocument/2006/relationships/image" Target="../media/image208.png"/></Relationships>
</file>

<file path=ppt/slides/_rels/slide1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5.xml"/><Relationship Id="rId1" Type="http://schemas.openxmlformats.org/officeDocument/2006/relationships/slideLayout" Target="../slideLayouts/slideLayout122.xml"/></Relationships>
</file>

<file path=ppt/slides/_rels/slide16.xml.rels><?xml version="1.0" encoding="UTF-8" standalone="yes"?>
<Relationships xmlns="http://schemas.openxmlformats.org/package/2006/relationships"><Relationship Id="rId8" Type="http://schemas.openxmlformats.org/officeDocument/2006/relationships/image" Target="../media/image214.png"/><Relationship Id="rId13" Type="http://schemas.microsoft.com/office/2007/relationships/hdphoto" Target="../media/hdphoto1.wdp"/><Relationship Id="rId3" Type="http://schemas.openxmlformats.org/officeDocument/2006/relationships/notesSlide" Target="../notesSlides/notesSlide16.xml"/><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1.png"/><Relationship Id="rId2" Type="http://schemas.openxmlformats.org/officeDocument/2006/relationships/slideLayout" Target="../slideLayouts/slideLayout113.xml"/><Relationship Id="rId16" Type="http://schemas.openxmlformats.org/officeDocument/2006/relationships/image" Target="../media/image220.png"/><Relationship Id="rId1" Type="http://schemas.openxmlformats.org/officeDocument/2006/relationships/themeOverride" Target="../theme/themeOverride1.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microsoft.com/office/2007/relationships/hdphoto" Target="../media/hdphoto2.wdp"/><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hyperlink" Target="https://microsoft.sharepoint.com/teams/CASBOM/Source%20%20Reference/Bot%20Framework%20and%20AI%20-%20Litware%20Insurance/MTC_Zero_Presentation_Recording_720p%20(1).mp4" TargetMode="External"/><Relationship Id="rId2" Type="http://schemas.openxmlformats.org/officeDocument/2006/relationships/notesSlide" Target="../notesSlides/notesSlide17.xml"/><Relationship Id="rId1" Type="http://schemas.openxmlformats.org/officeDocument/2006/relationships/slideLayout" Target="../slideLayouts/slideLayout113.xml"/><Relationship Id="rId6" Type="http://schemas.microsoft.com/office/2007/relationships/hdphoto" Target="../media/hdphoto3.wdp"/><Relationship Id="rId5" Type="http://schemas.openxmlformats.org/officeDocument/2006/relationships/image" Target="../media/image223.png"/><Relationship Id="rId4" Type="http://schemas.openxmlformats.org/officeDocument/2006/relationships/hyperlink" Target="https://www.youtube.com/watch?v=weoVpZtp5EA&amp;feature=youtu.b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2.xml"/></Relationships>
</file>

<file path=ppt/slides/_rels/slide2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xml"/><Relationship Id="rId1" Type="http://schemas.openxmlformats.org/officeDocument/2006/relationships/slideLayout" Target="../slideLayouts/slideLayout53.xml"/><Relationship Id="rId5" Type="http://schemas.openxmlformats.org/officeDocument/2006/relationships/image" Target="../media/image226.png"/><Relationship Id="rId4" Type="http://schemas.openxmlformats.org/officeDocument/2006/relationships/image" Target="../media/image225.png"/></Relationships>
</file>

<file path=ppt/slides/_rels/slide2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1.xml"/><Relationship Id="rId1" Type="http://schemas.openxmlformats.org/officeDocument/2006/relationships/slideLayout" Target="../slideLayouts/slideLayout53.xml"/><Relationship Id="rId5" Type="http://schemas.openxmlformats.org/officeDocument/2006/relationships/image" Target="../media/image226.png"/><Relationship Id="rId4" Type="http://schemas.openxmlformats.org/officeDocument/2006/relationships/image" Target="../media/image2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3.xml"/><Relationship Id="rId1" Type="http://schemas.openxmlformats.org/officeDocument/2006/relationships/slideLayout" Target="../slideLayouts/slideLayout53.xml"/><Relationship Id="rId4" Type="http://schemas.openxmlformats.org/officeDocument/2006/relationships/image" Target="../media/image228.png"/></Relationships>
</file>

<file path=ppt/slides/_rels/slide2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4.xml"/><Relationship Id="rId1" Type="http://schemas.openxmlformats.org/officeDocument/2006/relationships/slideLayout" Target="../slideLayouts/slideLayout53.xml"/><Relationship Id="rId5" Type="http://schemas.openxmlformats.org/officeDocument/2006/relationships/image" Target="../media/image231.png"/><Relationship Id="rId4"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5.xml"/><Relationship Id="rId1" Type="http://schemas.openxmlformats.org/officeDocument/2006/relationships/slideLayout" Target="../slideLayouts/slideLayout53.xml"/><Relationship Id="rId5" Type="http://schemas.openxmlformats.org/officeDocument/2006/relationships/image" Target="../media/image226.png"/><Relationship Id="rId4" Type="http://schemas.openxmlformats.org/officeDocument/2006/relationships/image" Target="../media/image225.png"/></Relationships>
</file>

<file path=ppt/slides/_rels/slide26.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202.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01.png"/><Relationship Id="rId5" Type="http://schemas.openxmlformats.org/officeDocument/2006/relationships/tags" Target="../tags/tag13.xml"/><Relationship Id="rId10" Type="http://schemas.openxmlformats.org/officeDocument/2006/relationships/notesSlide" Target="../notesSlides/notesSlide26.xml"/><Relationship Id="rId4" Type="http://schemas.openxmlformats.org/officeDocument/2006/relationships/tags" Target="../tags/tag12.xml"/><Relationship Id="rId9"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233.emf"/><Relationship Id="rId7" Type="http://schemas.openxmlformats.org/officeDocument/2006/relationships/image" Target="../media/image237.emf"/><Relationship Id="rId2" Type="http://schemas.openxmlformats.org/officeDocument/2006/relationships/notesSlide" Target="../notesSlides/notesSlide28.xml"/><Relationship Id="rId1" Type="http://schemas.openxmlformats.org/officeDocument/2006/relationships/slideLayout" Target="../slideLayouts/slideLayout53.xml"/><Relationship Id="rId6" Type="http://schemas.openxmlformats.org/officeDocument/2006/relationships/image" Target="../media/image236.emf"/><Relationship Id="rId5" Type="http://schemas.openxmlformats.org/officeDocument/2006/relationships/image" Target="../media/image235.emf"/><Relationship Id="rId4" Type="http://schemas.openxmlformats.org/officeDocument/2006/relationships/image" Target="../media/image234.png"/></Relationships>
</file>

<file path=ppt/slides/_rels/slide2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9.xml"/><Relationship Id="rId1" Type="http://schemas.openxmlformats.org/officeDocument/2006/relationships/slideLayout" Target="../slideLayouts/slideLayout53.xml"/><Relationship Id="rId5" Type="http://schemas.openxmlformats.org/officeDocument/2006/relationships/image" Target="../media/image226.png"/><Relationship Id="rId4" Type="http://schemas.openxmlformats.org/officeDocument/2006/relationships/image" Target="../media/image225.png"/></Relationships>
</file>

<file path=ppt/slides/_rels/slide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123.xml"/></Relationships>
</file>

<file path=ppt/slides/_rels/slide3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0.xml"/><Relationship Id="rId1" Type="http://schemas.openxmlformats.org/officeDocument/2006/relationships/slideLayout" Target="../slideLayouts/slideLayout53.xml"/><Relationship Id="rId4" Type="http://schemas.openxmlformats.org/officeDocument/2006/relationships/image" Target="../media/image23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53.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5.xml"/><Relationship Id="rId1" Type="http://schemas.openxmlformats.org/officeDocument/2006/relationships/slideLayout" Target="../slideLayouts/slideLayout53.xml"/><Relationship Id="rId5" Type="http://schemas.openxmlformats.org/officeDocument/2006/relationships/image" Target="../media/image226.png"/><Relationship Id="rId4" Type="http://schemas.openxmlformats.org/officeDocument/2006/relationships/image" Target="../media/image225.png"/></Relationships>
</file>

<file path=ppt/slides/_rels/slide3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53.xml"/><Relationship Id="rId4" Type="http://schemas.openxmlformats.org/officeDocument/2006/relationships/image" Target="../media/image242.png"/></Relationships>
</file>

<file path=ppt/slides/_rels/slide37.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png"/><Relationship Id="rId3" Type="http://schemas.openxmlformats.org/officeDocument/2006/relationships/image" Target="../media/image243.png"/><Relationship Id="rId7" Type="http://schemas.openxmlformats.org/officeDocument/2006/relationships/image" Target="../media/image247.png"/><Relationship Id="rId12" Type="http://schemas.openxmlformats.org/officeDocument/2006/relationships/image" Target="../media/image252.png"/><Relationship Id="rId2" Type="http://schemas.openxmlformats.org/officeDocument/2006/relationships/notesSlide" Target="../notesSlides/notesSlide37.xml"/><Relationship Id="rId1" Type="http://schemas.openxmlformats.org/officeDocument/2006/relationships/slideLayout" Target="../slideLayouts/slideLayout53.xml"/><Relationship Id="rId6" Type="http://schemas.openxmlformats.org/officeDocument/2006/relationships/image" Target="../media/image246.png"/><Relationship Id="rId11" Type="http://schemas.openxmlformats.org/officeDocument/2006/relationships/image" Target="../media/image251.png"/><Relationship Id="rId5" Type="http://schemas.openxmlformats.org/officeDocument/2006/relationships/image" Target="../media/image245.png"/><Relationship Id="rId10" Type="http://schemas.openxmlformats.org/officeDocument/2006/relationships/image" Target="../media/image250.png"/><Relationship Id="rId4" Type="http://schemas.openxmlformats.org/officeDocument/2006/relationships/image" Target="../media/image244.png"/><Relationship Id="rId9" Type="http://schemas.openxmlformats.org/officeDocument/2006/relationships/image" Target="../media/image249.png"/></Relationships>
</file>

<file path=ppt/slides/_rels/slide3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8.xml"/><Relationship Id="rId1" Type="http://schemas.openxmlformats.org/officeDocument/2006/relationships/slideLayout" Target="../slideLayouts/slideLayout53.xml"/><Relationship Id="rId4" Type="http://schemas.microsoft.com/office/2007/relationships/hdphoto" Target="../media/hdphoto4.wdp"/></Relationships>
</file>

<file path=ppt/slides/_rels/slide39.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4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0.xml"/><Relationship Id="rId1" Type="http://schemas.openxmlformats.org/officeDocument/2006/relationships/slideLayout" Target="../slideLayouts/slideLayout53.xml"/><Relationship Id="rId5" Type="http://schemas.openxmlformats.org/officeDocument/2006/relationships/image" Target="../media/image226.png"/><Relationship Id="rId4" Type="http://schemas.openxmlformats.org/officeDocument/2006/relationships/image" Target="../media/image225.png"/></Relationships>
</file>

<file path=ppt/slides/_rels/slide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6" Type="http://schemas.openxmlformats.org/officeDocument/2006/relationships/image" Target="../media/image123.png"/><Relationship Id="rId117" Type="http://schemas.openxmlformats.org/officeDocument/2006/relationships/image" Target="../media/image190.jpeg"/><Relationship Id="rId21" Type="http://schemas.openxmlformats.org/officeDocument/2006/relationships/image" Target="../media/image119.jpeg"/><Relationship Id="rId42" Type="http://schemas.openxmlformats.org/officeDocument/2006/relationships/image" Target="../media/image133.jpeg"/><Relationship Id="rId47" Type="http://schemas.openxmlformats.org/officeDocument/2006/relationships/image" Target="../media/image138.png"/><Relationship Id="rId63" Type="http://schemas.openxmlformats.org/officeDocument/2006/relationships/image" Target="../media/image150.png"/><Relationship Id="rId68" Type="http://schemas.openxmlformats.org/officeDocument/2006/relationships/hyperlink" Target="https://customers.microsoft.com/Pages/CustomerStory.aspx?recid=23153" TargetMode="External"/><Relationship Id="rId84" Type="http://schemas.openxmlformats.org/officeDocument/2006/relationships/image" Target="../media/image163.png"/><Relationship Id="rId89" Type="http://schemas.openxmlformats.org/officeDocument/2006/relationships/image" Target="../media/image168.png"/><Relationship Id="rId112" Type="http://schemas.openxmlformats.org/officeDocument/2006/relationships/image" Target="../media/image186.png"/><Relationship Id="rId16" Type="http://schemas.openxmlformats.org/officeDocument/2006/relationships/image" Target="../media/image114.jpeg"/><Relationship Id="rId107" Type="http://schemas.openxmlformats.org/officeDocument/2006/relationships/image" Target="../media/image182.jpeg"/><Relationship Id="rId11" Type="http://schemas.openxmlformats.org/officeDocument/2006/relationships/hyperlink" Target="https://customers.microsoft.com/Pages/CustomerStory.aspx?recid=26779" TargetMode="External"/><Relationship Id="rId32" Type="http://schemas.openxmlformats.org/officeDocument/2006/relationships/image" Target="../media/image126.png"/><Relationship Id="rId37" Type="http://schemas.openxmlformats.org/officeDocument/2006/relationships/hyperlink" Target="https://customers.microsoft.com/Pages/CustomerStory.aspx?recid=26527" TargetMode="External"/><Relationship Id="rId53" Type="http://schemas.openxmlformats.org/officeDocument/2006/relationships/image" Target="../media/image143.png"/><Relationship Id="rId58" Type="http://schemas.openxmlformats.org/officeDocument/2006/relationships/hyperlink" Target="https://customers.microsoft.com/Pages/CustomerStory.aspx?recid=20703" TargetMode="External"/><Relationship Id="rId74" Type="http://schemas.openxmlformats.org/officeDocument/2006/relationships/hyperlink" Target="https://customers.microsoft.com/Pages/CustomerStory.aspx?recid=20542" TargetMode="External"/><Relationship Id="rId79" Type="http://schemas.openxmlformats.org/officeDocument/2006/relationships/image" Target="../media/image159.png"/><Relationship Id="rId102" Type="http://schemas.openxmlformats.org/officeDocument/2006/relationships/image" Target="../media/image177.png"/><Relationship Id="rId123" Type="http://schemas.openxmlformats.org/officeDocument/2006/relationships/image" Target="../media/image196.png"/><Relationship Id="rId5" Type="http://schemas.openxmlformats.org/officeDocument/2006/relationships/hyperlink" Target="https://customers.microsoft.com/Pages/CustomerStory.aspx?recid=19460" TargetMode="External"/><Relationship Id="rId61" Type="http://schemas.openxmlformats.org/officeDocument/2006/relationships/image" Target="../media/image148.png"/><Relationship Id="rId82" Type="http://schemas.openxmlformats.org/officeDocument/2006/relationships/image" Target="../media/image161.png"/><Relationship Id="rId90" Type="http://schemas.openxmlformats.org/officeDocument/2006/relationships/image" Target="../media/image169.png"/><Relationship Id="rId95" Type="http://schemas.openxmlformats.org/officeDocument/2006/relationships/image" Target="../media/image172.png"/><Relationship Id="rId19" Type="http://schemas.openxmlformats.org/officeDocument/2006/relationships/image" Target="../media/image117.jpeg"/><Relationship Id="rId14" Type="http://schemas.openxmlformats.org/officeDocument/2006/relationships/image" Target="../media/image112.jpeg"/><Relationship Id="rId22" Type="http://schemas.openxmlformats.org/officeDocument/2006/relationships/image" Target="../media/image120.png"/><Relationship Id="rId27" Type="http://schemas.openxmlformats.org/officeDocument/2006/relationships/hyperlink" Target="https://customers.microsoft.com/Pages/CustomerStory.aspx?recid=18945" TargetMode="External"/><Relationship Id="rId30" Type="http://schemas.openxmlformats.org/officeDocument/2006/relationships/image" Target="../media/image125.png"/><Relationship Id="rId35" Type="http://schemas.openxmlformats.org/officeDocument/2006/relationships/hyperlink" Target="https://customers.microsoft.com/Pages/CustomerStory.aspx?recid=27054" TargetMode="External"/><Relationship Id="rId43" Type="http://schemas.openxmlformats.org/officeDocument/2006/relationships/image" Target="../media/image134.jpeg"/><Relationship Id="rId48" Type="http://schemas.openxmlformats.org/officeDocument/2006/relationships/image" Target="../media/image139.jpeg"/><Relationship Id="rId56" Type="http://schemas.openxmlformats.org/officeDocument/2006/relationships/hyperlink" Target="https://customers.microsoft.com/Pages/CustomerStory.aspx?recid=8576" TargetMode="External"/><Relationship Id="rId64" Type="http://schemas.openxmlformats.org/officeDocument/2006/relationships/image" Target="../media/image151.jpeg"/><Relationship Id="rId69" Type="http://schemas.openxmlformats.org/officeDocument/2006/relationships/image" Target="../media/image154.png"/><Relationship Id="rId77" Type="http://schemas.openxmlformats.org/officeDocument/2006/relationships/image" Target="../media/image158.png"/><Relationship Id="rId100" Type="http://schemas.openxmlformats.org/officeDocument/2006/relationships/image" Target="../media/image175.png"/><Relationship Id="rId105" Type="http://schemas.openxmlformats.org/officeDocument/2006/relationships/image" Target="../media/image180.png"/><Relationship Id="rId113" Type="http://schemas.openxmlformats.org/officeDocument/2006/relationships/hyperlink" Target="https://customers.microsoft.com/Pages/CustomerStory.aspx?recid=12216" TargetMode="External"/><Relationship Id="rId118" Type="http://schemas.openxmlformats.org/officeDocument/2006/relationships/image" Target="../media/image191.png"/><Relationship Id="rId8" Type="http://schemas.openxmlformats.org/officeDocument/2006/relationships/image" Target="../media/image109.png"/><Relationship Id="rId51" Type="http://schemas.openxmlformats.org/officeDocument/2006/relationships/image" Target="../media/image142.png"/><Relationship Id="rId72" Type="http://schemas.openxmlformats.org/officeDocument/2006/relationships/hyperlink" Target="https://customers.microsoft.com/Pages/CustomerStory.aspx?recid=26340" TargetMode="External"/><Relationship Id="rId80" Type="http://schemas.openxmlformats.org/officeDocument/2006/relationships/hyperlink" Target="https://customers.microsoft.com/Pages/CustomerStory.aspx?recid=22123" TargetMode="External"/><Relationship Id="rId85" Type="http://schemas.openxmlformats.org/officeDocument/2006/relationships/image" Target="../media/image164.jpeg"/><Relationship Id="rId93" Type="http://schemas.openxmlformats.org/officeDocument/2006/relationships/image" Target="../media/image171.jpeg"/><Relationship Id="rId98" Type="http://schemas.openxmlformats.org/officeDocument/2006/relationships/hyperlink" Target="https://customers.microsoft.com/Pages/CustomerStory.aspx?recid=15476" TargetMode="External"/><Relationship Id="rId121" Type="http://schemas.openxmlformats.org/officeDocument/2006/relationships/image" Target="../media/image194.jpeg"/><Relationship Id="rId3" Type="http://schemas.openxmlformats.org/officeDocument/2006/relationships/hyperlink" Target="https://customers.microsoft.com/Pages/CustomerStory.aspx?recid=26082" TargetMode="External"/><Relationship Id="rId12" Type="http://schemas.openxmlformats.org/officeDocument/2006/relationships/image" Target="../media/image111.png"/><Relationship Id="rId17" Type="http://schemas.openxmlformats.org/officeDocument/2006/relationships/image" Target="../media/image115.png"/><Relationship Id="rId25" Type="http://schemas.openxmlformats.org/officeDocument/2006/relationships/hyperlink" Target="https://customers.microsoft.com/Pages/CustomerStory.aspx?recid=12766" TargetMode="External"/><Relationship Id="rId33" Type="http://schemas.openxmlformats.org/officeDocument/2006/relationships/hyperlink" Target="https://customers.microsoft.com/Pages/CustomerStory.aspx?recid=25205" TargetMode="External"/><Relationship Id="rId38" Type="http://schemas.openxmlformats.org/officeDocument/2006/relationships/image" Target="../media/image129.png"/><Relationship Id="rId46" Type="http://schemas.openxmlformats.org/officeDocument/2006/relationships/image" Target="../media/image137.jpeg"/><Relationship Id="rId59" Type="http://schemas.openxmlformats.org/officeDocument/2006/relationships/image" Target="../media/image146.png"/><Relationship Id="rId67" Type="http://schemas.openxmlformats.org/officeDocument/2006/relationships/image" Target="../media/image153.png"/><Relationship Id="rId103" Type="http://schemas.openxmlformats.org/officeDocument/2006/relationships/image" Target="../media/image178.png"/><Relationship Id="rId108" Type="http://schemas.openxmlformats.org/officeDocument/2006/relationships/image" Target="../media/image183.png"/><Relationship Id="rId116" Type="http://schemas.openxmlformats.org/officeDocument/2006/relationships/image" Target="../media/image189.png"/><Relationship Id="rId124" Type="http://schemas.openxmlformats.org/officeDocument/2006/relationships/image" Target="../media/image197.png"/><Relationship Id="rId20" Type="http://schemas.openxmlformats.org/officeDocument/2006/relationships/image" Target="../media/image118.jpeg"/><Relationship Id="rId41" Type="http://schemas.openxmlformats.org/officeDocument/2006/relationships/image" Target="../media/image132.jpeg"/><Relationship Id="rId54" Type="http://schemas.openxmlformats.org/officeDocument/2006/relationships/hyperlink" Target="https://customers.microsoft.com/Pages/CustomerStory.aspx?recid=23915" TargetMode="External"/><Relationship Id="rId62" Type="http://schemas.openxmlformats.org/officeDocument/2006/relationships/image" Target="../media/image149.png"/><Relationship Id="rId70" Type="http://schemas.openxmlformats.org/officeDocument/2006/relationships/hyperlink" Target="https://customers.microsoft.com/Pages/CustomerStory.aspx?recid=11768" TargetMode="External"/><Relationship Id="rId75" Type="http://schemas.openxmlformats.org/officeDocument/2006/relationships/image" Target="../media/image157.png"/><Relationship Id="rId83" Type="http://schemas.openxmlformats.org/officeDocument/2006/relationships/image" Target="../media/image162.jpeg"/><Relationship Id="rId88" Type="http://schemas.openxmlformats.org/officeDocument/2006/relationships/image" Target="../media/image167.jpeg"/><Relationship Id="rId91" Type="http://schemas.openxmlformats.org/officeDocument/2006/relationships/hyperlink" Target="https://customers.microsoft.com/Pages/CustomerStory.aspx?recid=18662" TargetMode="External"/><Relationship Id="rId96" Type="http://schemas.openxmlformats.org/officeDocument/2006/relationships/hyperlink" Target="https://customers.microsoft.com/Pages/CustomerStory.aspx?recid=21394" TargetMode="External"/><Relationship Id="rId111" Type="http://schemas.openxmlformats.org/officeDocument/2006/relationships/hyperlink" Target="https://customers.microsoft.com/Pages/CustomerStory.aspx?recid=23569" TargetMode="External"/><Relationship Id="rId1" Type="http://schemas.openxmlformats.org/officeDocument/2006/relationships/slideLayout" Target="../slideLayouts/slideLayout113.xml"/><Relationship Id="rId6" Type="http://schemas.openxmlformats.org/officeDocument/2006/relationships/image" Target="../media/image108.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24.png"/><Relationship Id="rId36" Type="http://schemas.openxmlformats.org/officeDocument/2006/relationships/image" Target="../media/image128.png"/><Relationship Id="rId49" Type="http://schemas.openxmlformats.org/officeDocument/2006/relationships/image" Target="../media/image140.jpeg"/><Relationship Id="rId57" Type="http://schemas.openxmlformats.org/officeDocument/2006/relationships/image" Target="../media/image145.png"/><Relationship Id="rId106" Type="http://schemas.openxmlformats.org/officeDocument/2006/relationships/image" Target="../media/image181.jpeg"/><Relationship Id="rId114" Type="http://schemas.openxmlformats.org/officeDocument/2006/relationships/image" Target="../media/image187.jpeg"/><Relationship Id="rId119" Type="http://schemas.openxmlformats.org/officeDocument/2006/relationships/image" Target="../media/image192.jpeg"/><Relationship Id="rId10" Type="http://schemas.openxmlformats.org/officeDocument/2006/relationships/image" Target="../media/image110.png"/><Relationship Id="rId31" Type="http://schemas.openxmlformats.org/officeDocument/2006/relationships/hyperlink" Target="https://customers.microsoft.com/Pages/CustomerStory.aspx?recid=20391" TargetMode="External"/><Relationship Id="rId44" Type="http://schemas.openxmlformats.org/officeDocument/2006/relationships/image" Target="../media/image135.jpeg"/><Relationship Id="rId52" Type="http://schemas.openxmlformats.org/officeDocument/2006/relationships/hyperlink" Target="https://customers.microsoft.com/Pages/CustomerStory.aspx?recid=18356" TargetMode="External"/><Relationship Id="rId60" Type="http://schemas.openxmlformats.org/officeDocument/2006/relationships/image" Target="../media/image147.png"/><Relationship Id="rId65" Type="http://schemas.openxmlformats.org/officeDocument/2006/relationships/image" Target="../media/image152.jpeg"/><Relationship Id="rId73" Type="http://schemas.openxmlformats.org/officeDocument/2006/relationships/image" Target="../media/image156.png"/><Relationship Id="rId78" Type="http://schemas.openxmlformats.org/officeDocument/2006/relationships/hyperlink" Target="https://customers.microsoft.com/Pages/CustomerStory.aspx?recid=19112" TargetMode="External"/><Relationship Id="rId81" Type="http://schemas.openxmlformats.org/officeDocument/2006/relationships/image" Target="../media/image160.png"/><Relationship Id="rId86" Type="http://schemas.openxmlformats.org/officeDocument/2006/relationships/image" Target="../media/image165.jpeg"/><Relationship Id="rId94" Type="http://schemas.openxmlformats.org/officeDocument/2006/relationships/hyperlink" Target="https://customers.microsoft.com/Pages/CustomerStory.aspx?recid=14594" TargetMode="External"/><Relationship Id="rId99" Type="http://schemas.openxmlformats.org/officeDocument/2006/relationships/image" Target="../media/image174.png"/><Relationship Id="rId101" Type="http://schemas.openxmlformats.org/officeDocument/2006/relationships/image" Target="../media/image176.png"/><Relationship Id="rId122" Type="http://schemas.openxmlformats.org/officeDocument/2006/relationships/image" Target="../media/image195.png"/><Relationship Id="rId4" Type="http://schemas.openxmlformats.org/officeDocument/2006/relationships/image" Target="../media/image107.png"/><Relationship Id="rId9" Type="http://schemas.openxmlformats.org/officeDocument/2006/relationships/hyperlink" Target="https://customers.microsoft.com/Pages/CustomerStory.aspx?recid=22768" TargetMode="External"/><Relationship Id="rId13" Type="http://schemas.openxmlformats.org/officeDocument/2006/relationships/hyperlink" Target="https://customers.microsoft.com/Pages/CustomerStory.aspx?recid=18294" TargetMode="External"/><Relationship Id="rId18" Type="http://schemas.openxmlformats.org/officeDocument/2006/relationships/image" Target="../media/image116.jpeg"/><Relationship Id="rId39" Type="http://schemas.openxmlformats.org/officeDocument/2006/relationships/image" Target="../media/image130.png"/><Relationship Id="rId109" Type="http://schemas.openxmlformats.org/officeDocument/2006/relationships/image" Target="../media/image184.png"/><Relationship Id="rId34" Type="http://schemas.openxmlformats.org/officeDocument/2006/relationships/image" Target="../media/image127.png"/><Relationship Id="rId50" Type="http://schemas.openxmlformats.org/officeDocument/2006/relationships/image" Target="../media/image141.jpeg"/><Relationship Id="rId55" Type="http://schemas.openxmlformats.org/officeDocument/2006/relationships/image" Target="../media/image144.png"/><Relationship Id="rId76" Type="http://schemas.openxmlformats.org/officeDocument/2006/relationships/hyperlink" Target="https://customers.microsoft.com/Pages/CustomerStory.aspx?recid=21129" TargetMode="External"/><Relationship Id="rId97" Type="http://schemas.openxmlformats.org/officeDocument/2006/relationships/image" Target="../media/image173.png"/><Relationship Id="rId104" Type="http://schemas.openxmlformats.org/officeDocument/2006/relationships/image" Target="../media/image179.jpeg"/><Relationship Id="rId120" Type="http://schemas.openxmlformats.org/officeDocument/2006/relationships/image" Target="../media/image193.jpeg"/><Relationship Id="rId7" Type="http://schemas.openxmlformats.org/officeDocument/2006/relationships/hyperlink" Target="https://customers.microsoft.com/Pages/CustomerStory.aspx?recid=11257" TargetMode="External"/><Relationship Id="rId71" Type="http://schemas.openxmlformats.org/officeDocument/2006/relationships/image" Target="../media/image155.png"/><Relationship Id="rId92" Type="http://schemas.openxmlformats.org/officeDocument/2006/relationships/image" Target="../media/image170.png"/><Relationship Id="rId2" Type="http://schemas.openxmlformats.org/officeDocument/2006/relationships/notesSlide" Target="../notesSlides/notesSlide9.xml"/><Relationship Id="rId29" Type="http://schemas.openxmlformats.org/officeDocument/2006/relationships/hyperlink" Target="https://customers.microsoft.com/Pages/CustomerStory.aspx?recid=27206" TargetMode="External"/><Relationship Id="rId24" Type="http://schemas.openxmlformats.org/officeDocument/2006/relationships/image" Target="../media/image122.png"/><Relationship Id="rId40" Type="http://schemas.openxmlformats.org/officeDocument/2006/relationships/image" Target="../media/image131.jpeg"/><Relationship Id="rId45" Type="http://schemas.openxmlformats.org/officeDocument/2006/relationships/image" Target="../media/image136.png"/><Relationship Id="rId66" Type="http://schemas.openxmlformats.org/officeDocument/2006/relationships/hyperlink" Target="https://customers.microsoft.com/Pages/CustomerStory.aspx?recid=19726" TargetMode="External"/><Relationship Id="rId87" Type="http://schemas.openxmlformats.org/officeDocument/2006/relationships/image" Target="../media/image166.png"/><Relationship Id="rId110" Type="http://schemas.openxmlformats.org/officeDocument/2006/relationships/image" Target="../media/image185.png"/><Relationship Id="rId115" Type="http://schemas.openxmlformats.org/officeDocument/2006/relationships/image" Target="../media/image18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1" y="3433162"/>
            <a:ext cx="640313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8"/>
            <a:ext cx="5408815" cy="1828800"/>
          </a:xfrm>
        </p:spPr>
        <p:txBody>
          <a:bodyPr/>
          <a:lstStyle/>
          <a:p>
            <a:r>
              <a:rPr lang="en-US" dirty="0"/>
              <a:t>Cortana </a:t>
            </a:r>
            <a:br>
              <a:rPr lang="en-US" dirty="0"/>
            </a:br>
            <a:r>
              <a:rPr lang="en-US" dirty="0"/>
              <a:t>Intelligence</a:t>
            </a:r>
          </a:p>
        </p:txBody>
      </p:sp>
      <p:sp>
        <p:nvSpPr>
          <p:cNvPr id="7" name="Text Placeholder 6"/>
          <p:cNvSpPr>
            <a:spLocks noGrp="1"/>
          </p:cNvSpPr>
          <p:nvPr>
            <p:ph type="body" sz="quarter" idx="14"/>
          </p:nvPr>
        </p:nvSpPr>
        <p:spPr>
          <a:xfrm>
            <a:off x="340695" y="5395168"/>
            <a:ext cx="6063317" cy="1418143"/>
          </a:xfrm>
        </p:spPr>
        <p:txBody>
          <a:bodyPr/>
          <a:lstStyle/>
          <a:p>
            <a:r>
              <a:rPr lang="en-US" sz="2800" dirty="0"/>
              <a:t>Hyun (hyssh@microsoft.com)</a:t>
            </a:r>
          </a:p>
          <a:p>
            <a:r>
              <a:rPr lang="en-US" sz="1800" dirty="0"/>
              <a:t>MTC Seattle</a:t>
            </a:r>
          </a:p>
        </p:txBody>
      </p:sp>
    </p:spTree>
    <p:extLst>
      <p:ext uri="{BB962C8B-B14F-4D97-AF65-F5344CB8AC3E}">
        <p14:creationId xmlns:p14="http://schemas.microsoft.com/office/powerpoint/2010/main" val="209660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descr="https://d.ibtimes.co.uk/en/full/1391330/rolls-royce-aircraft-engine.jpg"/>
          <p:cNvPicPr>
            <a:picLocks noChangeAspect="1" noChangeArrowheads="1"/>
          </p:cNvPicPr>
          <p:nvPr/>
        </p:nvPicPr>
        <p:blipFill rotWithShape="1">
          <a:blip r:embed="rId5">
            <a:extLst>
              <a:ext uri="{28A0092B-C50C-407E-A947-70E740481C1C}">
                <a14:useLocalDpi xmlns:a14="http://schemas.microsoft.com/office/drawing/2010/main" val="0"/>
              </a:ext>
            </a:extLst>
          </a:blip>
          <a:srcRect l="1880" b="17264"/>
          <a:stretch/>
        </p:blipFill>
        <p:spPr bwMode="auto">
          <a:xfrm>
            <a:off x="1765" y="993"/>
            <a:ext cx="12432948" cy="699254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rot="5400000">
            <a:off x="531182" y="-529803"/>
            <a:ext cx="6992544" cy="8053145"/>
          </a:xfrm>
          <a:prstGeom prst="rect">
            <a:avLst/>
          </a:prstGeom>
          <a:gradFill>
            <a:gsLst>
              <a:gs pos="0">
                <a:srgbClr val="000000">
                  <a:alpha val="0"/>
                </a:srgbClr>
              </a:gs>
              <a:gs pos="95000">
                <a:srgbClr val="00000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66169" tIns="186468" rIns="466169" bIns="186468" rtlCol="0" anchor="b"/>
          <a:lstStyle/>
          <a:p>
            <a:pPr algn="r" defTabSz="932083">
              <a:lnSpc>
                <a:spcPts val="1224"/>
              </a:lnSpc>
              <a:defRPr/>
            </a:pPr>
            <a:br>
              <a:rPr lang="en-US" sz="2040" i="1" kern="0" dirty="0">
                <a:solidFill>
                  <a:prstClr val="white"/>
                </a:solidFill>
                <a:latin typeface="Segoe UI"/>
                <a:ea typeface="Segoe UI" pitchFamily="34" charset="0"/>
                <a:cs typeface="Segoe UI" pitchFamily="34" charset="0"/>
              </a:rPr>
            </a:br>
            <a:endParaRPr lang="da-DK" sz="1632" kern="0" dirty="0">
              <a:solidFill>
                <a:prstClr val="white"/>
              </a:solidFill>
              <a:latin typeface="Segoe UI"/>
              <a:ea typeface="Segoe UI" pitchFamily="34" charset="0"/>
              <a:cs typeface="Segoe UI" pitchFamily="34" charset="0"/>
            </a:endParaRPr>
          </a:p>
        </p:txBody>
      </p:sp>
      <p:graphicFrame>
        <p:nvGraphicFramePr>
          <p:cNvPr id="21" name="Object 20" hidden="1"/>
          <p:cNvGraphicFramePr>
            <a:graphicFrameLocks noChangeAspect="1"/>
          </p:cNvGraphicFramePr>
          <p:nvPr>
            <p:custDataLst>
              <p:tags r:id="rId2"/>
            </p:custDataLst>
            <p:extLst/>
          </p:nvPr>
        </p:nvGraphicFramePr>
        <p:xfrm>
          <a:off x="3352" y="258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6" imgW="378" imgH="377" progId="TCLayout.ActiveDocument.1">
                  <p:embed/>
                </p:oleObj>
              </mc:Choice>
              <mc:Fallback>
                <p:oleObj name="think-cell Slide" r:id="rId6" imgW="378" imgH="377" progId="TCLayout.ActiveDocument.1">
                  <p:embed/>
                  <p:pic>
                    <p:nvPicPr>
                      <p:cNvPr id="21" name="Object 20" hidden="1"/>
                      <p:cNvPicPr/>
                      <p:nvPr/>
                    </p:nvPicPr>
                    <p:blipFill>
                      <a:blip r:embed="rId7"/>
                      <a:stretch>
                        <a:fillRect/>
                      </a:stretch>
                    </p:blipFill>
                    <p:spPr>
                      <a:xfrm>
                        <a:off x="3352" y="2580"/>
                        <a:ext cx="1587" cy="1587"/>
                      </a:xfrm>
                      <a:prstGeom prst="rect">
                        <a:avLst/>
                      </a:prstGeom>
                    </p:spPr>
                  </p:pic>
                </p:oleObj>
              </mc:Fallback>
            </mc:AlternateContent>
          </a:graphicData>
        </a:graphic>
      </p:graphicFrame>
      <p:sp>
        <p:nvSpPr>
          <p:cNvPr id="13" name="Rectangle 12"/>
          <p:cNvSpPr/>
          <p:nvPr/>
        </p:nvSpPr>
        <p:spPr>
          <a:xfrm>
            <a:off x="276008" y="1115211"/>
            <a:ext cx="4160998" cy="376630"/>
          </a:xfrm>
          <a:prstGeom prst="rect">
            <a:avLst/>
          </a:prstGeom>
        </p:spPr>
        <p:txBody>
          <a:bodyPr wrap="square" lIns="182828">
            <a:spAutoFit/>
          </a:bodyPr>
          <a:lstStyle/>
          <a:p>
            <a:pPr defTabSz="932114" fontAlgn="base">
              <a:spcBef>
                <a:spcPts val="200"/>
              </a:spcBef>
              <a:spcAft>
                <a:spcPct val="0"/>
              </a:spcAft>
              <a:defRPr/>
            </a:pPr>
            <a:r>
              <a:rPr lang="en-US" kern="0" dirty="0">
                <a:solidFill>
                  <a:srgbClr val="FFFFFF"/>
                </a:solidFill>
                <a:latin typeface="Segoe Pro Semibold" panose="020B0702040504020203" pitchFamily="34" charset="0"/>
                <a:ea typeface="Segoe UI" pitchFamily="34" charset="0"/>
                <a:cs typeface="Segoe UI" pitchFamily="34" charset="0"/>
              </a:rPr>
              <a:t>Filtering the signal from the noise</a:t>
            </a:r>
          </a:p>
        </p:txBody>
      </p:sp>
      <p:sp>
        <p:nvSpPr>
          <p:cNvPr id="2" name="Title 1"/>
          <p:cNvSpPr>
            <a:spLocks noGrp="1"/>
          </p:cNvSpPr>
          <p:nvPr>
            <p:ph type="title"/>
          </p:nvPr>
        </p:nvSpPr>
        <p:spPr/>
        <p:txBody>
          <a:bodyPr/>
          <a:lstStyle/>
          <a:p>
            <a:r>
              <a:rPr lang="en-US" sz="4804" dirty="0">
                <a:solidFill>
                  <a:schemeClr val="bg1"/>
                </a:solidFill>
              </a:rPr>
              <a:t>Rolls-Royce</a:t>
            </a:r>
          </a:p>
        </p:txBody>
      </p:sp>
      <p:sp>
        <p:nvSpPr>
          <p:cNvPr id="15" name="Rectangle 14"/>
          <p:cNvSpPr/>
          <p:nvPr/>
        </p:nvSpPr>
        <p:spPr>
          <a:xfrm>
            <a:off x="4266" y="5284247"/>
            <a:ext cx="12430445" cy="170928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70" tIns="93234" rIns="2559593" bIns="93234" numCol="1" spcCol="0" rtlCol="0" fromWordArt="0" anchor="ctr" anchorCtr="0" forceAA="0" compatLnSpc="1">
            <a:prstTxWarp prst="textNoShape">
              <a:avLst/>
            </a:prstTxWarp>
            <a:noAutofit/>
          </a:bodyPr>
          <a:lstStyle/>
          <a:p>
            <a:pPr defTabSz="1108812">
              <a:spcBef>
                <a:spcPts val="612"/>
              </a:spcBef>
              <a:defRPr/>
            </a:pPr>
            <a:r>
              <a:rPr lang="en-US" sz="1599" kern="0" spc="-30" dirty="0">
                <a:solidFill>
                  <a:srgbClr val="505050"/>
                </a:solidFill>
                <a:latin typeface="Segoe UI Semibold" panose="020B0702040204020203" pitchFamily="34" charset="0"/>
                <a:ea typeface="Segoe UI" pitchFamily="34" charset="0"/>
                <a:cs typeface="Segoe UI Semibold" panose="020B0702040204020203" pitchFamily="34" charset="0"/>
              </a:rPr>
              <a:t>“Our goal is not data for the sake of data, but to embrace the cloud and analytical technologies </a:t>
            </a:r>
            <a:br>
              <a:rPr lang="en-US" sz="1599" kern="0" spc="-30" dirty="0">
                <a:solidFill>
                  <a:srgbClr val="505050"/>
                </a:solidFill>
                <a:latin typeface="Segoe UI Semibold" panose="020B0702040204020203" pitchFamily="34" charset="0"/>
                <a:ea typeface="Segoe UI" pitchFamily="34" charset="0"/>
                <a:cs typeface="Segoe UI Semibold" panose="020B0702040204020203" pitchFamily="34" charset="0"/>
              </a:rPr>
            </a:br>
            <a:r>
              <a:rPr lang="en-US" sz="1599" kern="0" spc="-30" dirty="0">
                <a:solidFill>
                  <a:srgbClr val="505050"/>
                </a:solidFill>
                <a:latin typeface="Segoe UI Semibold" panose="020B0702040204020203" pitchFamily="34" charset="0"/>
                <a:ea typeface="Segoe UI" pitchFamily="34" charset="0"/>
                <a:cs typeface="Segoe UI Semibold" panose="020B0702040204020203" pitchFamily="34" charset="0"/>
              </a:rPr>
              <a:t>to deliver more expert insights to the right stakeholders at the right time.“</a:t>
            </a:r>
            <a:endParaRPr lang="en-US" sz="1199" kern="0" dirty="0">
              <a:solidFill>
                <a:srgbClr val="505050"/>
              </a:solidFill>
              <a:latin typeface="Segoe UI Semibold" panose="020B0702040204020203" pitchFamily="34" charset="0"/>
              <a:ea typeface="Segoe UI" pitchFamily="34" charset="0"/>
              <a:cs typeface="Segoe UI Semibold" panose="020B0702040204020203" pitchFamily="34" charset="0"/>
            </a:endParaRPr>
          </a:p>
          <a:p>
            <a:pPr defTabSz="1108812">
              <a:spcBef>
                <a:spcPts val="612"/>
              </a:spcBef>
              <a:defRPr/>
            </a:pPr>
            <a:r>
              <a:rPr lang="en-US" sz="1199" kern="0" dirty="0">
                <a:solidFill>
                  <a:srgbClr val="505050"/>
                </a:solidFill>
                <a:latin typeface="Segoe UI Semibold" panose="020B0702040204020203" pitchFamily="34" charset="0"/>
                <a:ea typeface="Segoe UI" pitchFamily="34" charset="0"/>
                <a:cs typeface="Segoe UI Semibold" panose="020B0702040204020203" pitchFamily="34" charset="0"/>
              </a:rPr>
              <a:t>Nick Farrant</a:t>
            </a:r>
            <a:br>
              <a:rPr lang="en-US" sz="1098" kern="0" dirty="0">
                <a:solidFill>
                  <a:srgbClr val="505050"/>
                </a:solidFill>
                <a:latin typeface="Segoe UI Semibold" panose="020B0702040204020203" pitchFamily="34" charset="0"/>
                <a:ea typeface="Segoe UI" pitchFamily="34" charset="0"/>
                <a:cs typeface="Segoe UI Semibold" panose="020B0702040204020203" pitchFamily="34" charset="0"/>
              </a:rPr>
            </a:br>
            <a:r>
              <a:rPr lang="en-US" sz="1099" kern="0" dirty="0">
                <a:solidFill>
                  <a:srgbClr val="505050"/>
                </a:solidFill>
                <a:latin typeface="Segoe UI"/>
                <a:ea typeface="Segoe UI" pitchFamily="34" charset="0"/>
                <a:cs typeface="Segoe UI Semibold" panose="020B0702040204020203" pitchFamily="34" charset="0"/>
              </a:rPr>
              <a:t>Senior Vice President</a:t>
            </a:r>
          </a:p>
          <a:p>
            <a:pPr defTabSz="1108812">
              <a:spcBef>
                <a:spcPts val="200"/>
              </a:spcBef>
              <a:defRPr/>
            </a:pPr>
            <a:r>
              <a:rPr lang="en-US" sz="1099" kern="0" dirty="0">
                <a:solidFill>
                  <a:srgbClr val="505050"/>
                </a:solidFill>
                <a:latin typeface="Segoe UI"/>
                <a:ea typeface="Segoe UI" pitchFamily="34" charset="0"/>
                <a:cs typeface="Segoe UI Semibold" panose="020B0702040204020203" pitchFamily="34" charset="0"/>
              </a:rPr>
              <a:t>ROLLS-ROYCE</a:t>
            </a:r>
          </a:p>
        </p:txBody>
      </p:sp>
      <p:sp>
        <p:nvSpPr>
          <p:cNvPr id="17" name="Pentagon 16"/>
          <p:cNvSpPr/>
          <p:nvPr/>
        </p:nvSpPr>
        <p:spPr>
          <a:xfrm>
            <a:off x="276008" y="2220575"/>
            <a:ext cx="2785362" cy="2604455"/>
          </a:xfrm>
          <a:prstGeom prst="homePlate">
            <a:avLst>
              <a:gd name="adj" fmla="val 8333"/>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8" tIns="139851" rIns="139851" bIns="139851" rtlCol="0" anchor="t"/>
          <a:lstStyle/>
          <a:p>
            <a:pPr defTabSz="932239" fontAlgn="base">
              <a:spcBef>
                <a:spcPct val="0"/>
              </a:spcBef>
              <a:spcAft>
                <a:spcPts val="306"/>
              </a:spcAft>
              <a:buClr>
                <a:prstClr val="white"/>
              </a:buClr>
              <a:buSzPct val="100000"/>
              <a:defRPr/>
            </a:pPr>
            <a:r>
              <a:rPr lang="en-US" sz="2800" kern="0" dirty="0">
                <a:solidFill>
                  <a:srgbClr val="505050"/>
                </a:solidFill>
                <a:latin typeface="Segoe UI Light"/>
                <a:ea typeface="Segoe UI" pitchFamily="34" charset="0"/>
                <a:cs typeface="Segoe UI" pitchFamily="34" charset="0"/>
              </a:rPr>
              <a:t>Objectives</a:t>
            </a:r>
          </a:p>
          <a:p>
            <a:pPr defTabSz="932060" fontAlgn="base">
              <a:spcBef>
                <a:spcPct val="0"/>
              </a:spcBef>
              <a:spcAft>
                <a:spcPts val="306"/>
              </a:spcAft>
              <a:buClr>
                <a:prstClr val="white"/>
              </a:buClr>
              <a:buSzPct val="100000"/>
              <a:defRPr/>
            </a:pPr>
            <a:r>
              <a:rPr lang="en-US" sz="1396" dirty="0">
                <a:solidFill>
                  <a:srgbClr val="505050"/>
                </a:solidFill>
                <a:latin typeface="Segoe UI"/>
              </a:rPr>
              <a:t>Connect Rolls-Royce jet engine data to Microsoft's intelligent cloud for insights to improve aircraft performance, safety and maintenance.​ </a:t>
            </a:r>
          </a:p>
        </p:txBody>
      </p:sp>
      <p:sp>
        <p:nvSpPr>
          <p:cNvPr id="18" name="Chevron 17"/>
          <p:cNvSpPr/>
          <p:nvPr/>
        </p:nvSpPr>
        <p:spPr>
          <a:xfrm>
            <a:off x="2923059" y="2220575"/>
            <a:ext cx="2785362" cy="2604455"/>
          </a:xfrm>
          <a:prstGeom prst="chevron">
            <a:avLst>
              <a:gd name="adj" fmla="val 8450"/>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9851" tIns="139851" rIns="139851" bIns="139851" rtlCol="0" anchor="t"/>
          <a:lstStyle/>
          <a:p>
            <a:pPr defTabSz="932239" fontAlgn="base">
              <a:spcBef>
                <a:spcPct val="0"/>
              </a:spcBef>
              <a:spcAft>
                <a:spcPts val="306"/>
              </a:spcAft>
              <a:buClr>
                <a:prstClr val="white"/>
              </a:buClr>
              <a:buSzPct val="100000"/>
              <a:defRPr/>
            </a:pPr>
            <a:r>
              <a:rPr lang="en-US" sz="2800" kern="0" dirty="0">
                <a:solidFill>
                  <a:srgbClr val="505050"/>
                </a:solidFill>
                <a:latin typeface="Segoe UI Light"/>
                <a:ea typeface="Segoe UI" pitchFamily="34" charset="0"/>
                <a:cs typeface="Segoe UI" pitchFamily="34" charset="0"/>
              </a:rPr>
              <a:t>Tactics</a:t>
            </a:r>
            <a:endParaRPr lang="en-US" sz="1598" kern="0" dirty="0">
              <a:solidFill>
                <a:srgbClr val="505050"/>
              </a:solidFill>
              <a:latin typeface="Segoe UI"/>
              <a:ea typeface="Segoe UI" pitchFamily="34" charset="0"/>
              <a:cs typeface="Segoe UI" pitchFamily="34" charset="0"/>
            </a:endParaRPr>
          </a:p>
          <a:p>
            <a:pPr defTabSz="932060" fontAlgn="base">
              <a:spcBef>
                <a:spcPct val="0"/>
              </a:spcBef>
              <a:spcAft>
                <a:spcPts val="306"/>
              </a:spcAft>
              <a:buClr>
                <a:prstClr val="white"/>
              </a:buClr>
              <a:buSzPct val="100000"/>
              <a:defRPr/>
            </a:pPr>
            <a:r>
              <a:rPr lang="en-US" sz="1396" dirty="0">
                <a:solidFill>
                  <a:srgbClr val="505050"/>
                </a:solidFill>
                <a:latin typeface="Segoe UI"/>
              </a:rPr>
              <a:t>Use Cortana Intelligence to scale quickly and efficiently, aggregate data across customer fleets and process data in real time.</a:t>
            </a:r>
          </a:p>
        </p:txBody>
      </p:sp>
      <p:sp>
        <p:nvSpPr>
          <p:cNvPr id="20" name="Chevron 25"/>
          <p:cNvSpPr/>
          <p:nvPr/>
        </p:nvSpPr>
        <p:spPr>
          <a:xfrm>
            <a:off x="5563068" y="2220575"/>
            <a:ext cx="3418577" cy="2604455"/>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2935" tIns="139851" rIns="139851" bIns="139851" rtlCol="0" anchor="t"/>
          <a:lstStyle/>
          <a:p>
            <a:pPr defTabSz="932239" fontAlgn="base">
              <a:spcBef>
                <a:spcPct val="0"/>
              </a:spcBef>
              <a:spcAft>
                <a:spcPts val="306"/>
              </a:spcAft>
              <a:buClr>
                <a:prstClr val="white"/>
              </a:buClr>
              <a:buSzPct val="100000"/>
              <a:defRPr/>
            </a:pPr>
            <a:r>
              <a:rPr lang="en-US" sz="2800" kern="0" dirty="0">
                <a:solidFill>
                  <a:prstClr val="white"/>
                </a:solidFill>
                <a:latin typeface="Segoe UI Light"/>
                <a:ea typeface="Segoe UI" pitchFamily="34" charset="0"/>
                <a:cs typeface="Segoe UI" pitchFamily="34" charset="0"/>
              </a:rPr>
              <a:t>Results</a:t>
            </a:r>
          </a:p>
          <a:p>
            <a:pPr marL="285585" indent="-285585" defTabSz="1108788" fontAlgn="base">
              <a:spcBef>
                <a:spcPct val="0"/>
              </a:spcBef>
              <a:spcAft>
                <a:spcPts val="306"/>
              </a:spcAft>
              <a:buClr>
                <a:prstClr val="white"/>
              </a:buClr>
              <a:buSzPct val="100000"/>
              <a:buFont typeface="Arial" panose="020B0604020202020204" pitchFamily="34" charset="0"/>
              <a:buChar char="•"/>
              <a:defRPr/>
            </a:pPr>
            <a:r>
              <a:rPr lang="en-US" sz="1397" dirty="0">
                <a:solidFill>
                  <a:srgbClr val="FFFFFF"/>
                </a:solidFill>
                <a:latin typeface="Segoe UI"/>
              </a:rPr>
              <a:t>More efficient flight and maintenance plans</a:t>
            </a:r>
          </a:p>
          <a:p>
            <a:pPr marL="285585" indent="-285585" defTabSz="1108788" fontAlgn="base">
              <a:spcBef>
                <a:spcPct val="0"/>
              </a:spcBef>
              <a:spcAft>
                <a:spcPts val="306"/>
              </a:spcAft>
              <a:buClr>
                <a:prstClr val="white"/>
              </a:buClr>
              <a:buSzPct val="100000"/>
              <a:buFont typeface="Arial" panose="020B0604020202020204" pitchFamily="34" charset="0"/>
              <a:buChar char="•"/>
              <a:defRPr/>
            </a:pPr>
            <a:r>
              <a:rPr lang="en-US" sz="1397" dirty="0">
                <a:solidFill>
                  <a:srgbClr val="FFFFFF"/>
                </a:solidFill>
                <a:latin typeface="Segoe UI"/>
              </a:rPr>
              <a:t>Targeted and actionable fuel efficiency insights</a:t>
            </a:r>
          </a:p>
          <a:p>
            <a:pPr marL="285585" indent="-285585" defTabSz="1108788" fontAlgn="base">
              <a:spcBef>
                <a:spcPct val="0"/>
              </a:spcBef>
              <a:spcAft>
                <a:spcPts val="306"/>
              </a:spcAft>
              <a:buClr>
                <a:prstClr val="white"/>
              </a:buClr>
              <a:buSzPct val="100000"/>
              <a:buFont typeface="Arial" panose="020B0604020202020204" pitchFamily="34" charset="0"/>
              <a:buChar char="•"/>
              <a:defRPr/>
            </a:pPr>
            <a:r>
              <a:rPr lang="en-US" sz="1397" dirty="0">
                <a:solidFill>
                  <a:srgbClr val="FFFFFF"/>
                </a:solidFill>
                <a:latin typeface="Segoe UI"/>
              </a:rPr>
              <a:t>Quickly-generated reports and dashboards that tell compelling stories and deliver high-quality insights</a:t>
            </a:r>
          </a:p>
        </p:txBody>
      </p:sp>
      <p:pic>
        <p:nvPicPr>
          <p:cNvPr id="4" name="Picture 3"/>
          <p:cNvPicPr>
            <a:picLocks noChangeAspect="1"/>
          </p:cNvPicPr>
          <p:nvPr/>
        </p:nvPicPr>
        <p:blipFill>
          <a:blip r:embed="rId8"/>
          <a:stretch>
            <a:fillRect/>
          </a:stretch>
        </p:blipFill>
        <p:spPr>
          <a:xfrm>
            <a:off x="10334323" y="5917735"/>
            <a:ext cx="1827876" cy="429551"/>
          </a:xfrm>
          <a:prstGeom prst="rect">
            <a:avLst/>
          </a:prstGeom>
        </p:spPr>
      </p:pic>
    </p:spTree>
    <p:extLst>
      <p:ext uri="{BB962C8B-B14F-4D97-AF65-F5344CB8AC3E}">
        <p14:creationId xmlns:p14="http://schemas.microsoft.com/office/powerpoint/2010/main" val="37608487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1"/>
            <a:ext cx="11887878" cy="917444"/>
          </a:xfrm>
        </p:spPr>
        <p:txBody>
          <a:bodyPr/>
          <a:lstStyle/>
          <a:p>
            <a:r>
              <a:rPr lang="en-US" dirty="0">
                <a:solidFill>
                  <a:schemeClr val="tx1"/>
                </a:solidFill>
              </a:rPr>
              <a:t>Example: Data and Service Architecture</a:t>
            </a:r>
            <a:endParaRPr lang="en-US" dirty="0"/>
          </a:p>
        </p:txBody>
      </p:sp>
      <p:sp>
        <p:nvSpPr>
          <p:cNvPr id="440" name="Rectangle 439"/>
          <p:cNvSpPr/>
          <p:nvPr/>
        </p:nvSpPr>
        <p:spPr bwMode="auto">
          <a:xfrm>
            <a:off x="9532213" y="1322528"/>
            <a:ext cx="1368647" cy="49536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rgbClr val="FFFFFF"/>
              </a:solidFill>
              <a:latin typeface="Segoe UI"/>
              <a:ea typeface="Segoe UI" pitchFamily="34" charset="0"/>
              <a:cs typeface="Segoe UI" pitchFamily="34" charset="0"/>
            </a:endParaRPr>
          </a:p>
        </p:txBody>
      </p:sp>
      <p:sp>
        <p:nvSpPr>
          <p:cNvPr id="431" name="Rectangle 430"/>
          <p:cNvSpPr/>
          <p:nvPr/>
        </p:nvSpPr>
        <p:spPr bwMode="auto">
          <a:xfrm>
            <a:off x="9610637" y="1486061"/>
            <a:ext cx="1204793" cy="4672480"/>
          </a:xfrm>
          <a:prstGeom prst="rect">
            <a:avLst/>
          </a:prstGeom>
          <a:solidFill>
            <a:srgbClr val="FFFFFF"/>
          </a:solidFill>
          <a:ln w="10795" cap="flat" cmpd="sng" algn="ctr">
            <a:noFill/>
            <a:prstDash val="solid"/>
            <a:headEnd type="none" w="med" len="med"/>
            <a:tailEnd type="none" w="med" len="med"/>
          </a:ln>
          <a:effectLst/>
        </p:spPr>
        <p:txBody>
          <a:bodyPr vert="horz" wrap="square" lIns="0" tIns="47537" rIns="0" bIns="47537" numCol="1" rtlCol="0" anchor="t" anchorCtr="0" compatLnSpc="1">
            <a:prstTxWarp prst="textNoShape">
              <a:avLst/>
            </a:prstTxWarp>
          </a:bodyPr>
          <a:lstStyle/>
          <a:p>
            <a:pPr algn="ctr" defTabSz="950299" fontAlgn="base">
              <a:spcBef>
                <a:spcPct val="0"/>
              </a:spcBef>
              <a:spcAft>
                <a:spcPct val="0"/>
              </a:spcAft>
              <a:defRPr/>
            </a:pPr>
            <a:r>
              <a:rPr lang="en-US" kern="0" dirty="0">
                <a:solidFill>
                  <a:srgbClr val="002050"/>
                </a:solidFill>
                <a:latin typeface="Segoe UI Light"/>
              </a:rPr>
              <a:t>Users</a:t>
            </a:r>
          </a:p>
        </p:txBody>
      </p:sp>
      <p:sp>
        <p:nvSpPr>
          <p:cNvPr id="437" name="Rectangle 436"/>
          <p:cNvSpPr/>
          <p:nvPr/>
        </p:nvSpPr>
        <p:spPr bwMode="auto">
          <a:xfrm>
            <a:off x="881674" y="1322527"/>
            <a:ext cx="1681741" cy="4953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rgbClr val="FFFFFF"/>
              </a:solidFill>
              <a:latin typeface="Segoe UI"/>
              <a:ea typeface="Segoe UI" pitchFamily="34" charset="0"/>
              <a:cs typeface="Segoe UI" pitchFamily="34" charset="0"/>
            </a:endParaRPr>
          </a:p>
        </p:txBody>
      </p:sp>
      <p:sp>
        <p:nvSpPr>
          <p:cNvPr id="438" name="Rectangle 437"/>
          <p:cNvSpPr/>
          <p:nvPr/>
        </p:nvSpPr>
        <p:spPr bwMode="auto">
          <a:xfrm>
            <a:off x="979895" y="1481319"/>
            <a:ext cx="1470530" cy="4677222"/>
          </a:xfrm>
          <a:prstGeom prst="rect">
            <a:avLst/>
          </a:prstGeom>
          <a:solidFill>
            <a:srgbClr val="FFFFFF"/>
          </a:solidFill>
          <a:ln w="10795" cap="flat" cmpd="sng" algn="ctr">
            <a:noFill/>
            <a:prstDash val="solid"/>
            <a:headEnd type="none" w="med" len="med"/>
            <a:tailEnd type="none" w="med" len="med"/>
          </a:ln>
          <a:effectLst/>
        </p:spPr>
        <p:txBody>
          <a:bodyPr vert="horz" wrap="square" lIns="0" tIns="47537" rIns="0" bIns="47537" numCol="1" rtlCol="0" anchor="t" anchorCtr="0" compatLnSpc="1">
            <a:prstTxWarp prst="textNoShape">
              <a:avLst/>
            </a:prstTxWarp>
          </a:bodyPr>
          <a:lstStyle/>
          <a:p>
            <a:pPr algn="ctr" defTabSz="950299" fontAlgn="base">
              <a:spcBef>
                <a:spcPct val="0"/>
              </a:spcBef>
              <a:spcAft>
                <a:spcPct val="0"/>
              </a:spcAft>
              <a:defRPr/>
            </a:pPr>
            <a:r>
              <a:rPr lang="en-US" kern="0" dirty="0">
                <a:solidFill>
                  <a:srgbClr val="002050"/>
                </a:solidFill>
                <a:latin typeface="Segoe UI Light"/>
              </a:rPr>
              <a:t>Data Sources</a:t>
            </a:r>
          </a:p>
        </p:txBody>
      </p:sp>
      <p:grpSp>
        <p:nvGrpSpPr>
          <p:cNvPr id="445" name="Group 444"/>
          <p:cNvGrpSpPr/>
          <p:nvPr/>
        </p:nvGrpSpPr>
        <p:grpSpPr>
          <a:xfrm>
            <a:off x="9793733" y="4686469"/>
            <a:ext cx="828564" cy="1143959"/>
            <a:chOff x="10636528" y="4853775"/>
            <a:chExt cx="828681" cy="1144121"/>
          </a:xfrm>
        </p:grpSpPr>
        <p:sp>
          <p:nvSpPr>
            <p:cNvPr id="32" name="TextBox 31"/>
            <p:cNvSpPr txBox="1"/>
            <p:nvPr/>
          </p:nvSpPr>
          <p:spPr>
            <a:xfrm>
              <a:off x="10691957" y="5839548"/>
              <a:ext cx="717830" cy="158348"/>
            </a:xfrm>
            <a:prstGeom prst="rect">
              <a:avLst/>
            </a:prstGeom>
          </p:spPr>
          <p:txBody>
            <a:bodyPr wrap="none" lIns="0" tIns="0" rIns="0" bIns="0" rtlCol="0">
              <a:spAutoFit/>
            </a:bodyPr>
            <a:lstStyle>
              <a:defPPr>
                <a:defRPr lang="en-US"/>
              </a:defPPr>
              <a:lvl1pPr algn="ctr" defTabSz="932059">
                <a:lnSpc>
                  <a:spcPct val="90000"/>
                </a:lnSpc>
                <a:spcAft>
                  <a:spcPts val="612"/>
                </a:spcAft>
                <a:defRPr sz="1121" kern="0">
                  <a:latin typeface="Segoe UI"/>
                </a:defRPr>
              </a:lvl1pPr>
            </a:lstStyle>
            <a:p>
              <a:pPr defTabSz="931880"/>
              <a:r>
                <a:rPr lang="en-US" dirty="0">
                  <a:solidFill>
                    <a:srgbClr val="505050"/>
                  </a:solidFill>
                </a:rPr>
                <a:t>Operations</a:t>
              </a:r>
            </a:p>
          </p:txBody>
        </p:sp>
        <p:grpSp>
          <p:nvGrpSpPr>
            <p:cNvPr id="310" name="Group 92"/>
            <p:cNvGrpSpPr>
              <a:grpSpLocks noChangeAspect="1"/>
            </p:cNvGrpSpPr>
            <p:nvPr/>
          </p:nvGrpSpPr>
          <p:grpSpPr bwMode="auto">
            <a:xfrm>
              <a:off x="10636528" y="4853775"/>
              <a:ext cx="828681" cy="838205"/>
              <a:chOff x="6789" y="2477"/>
              <a:chExt cx="522" cy="528"/>
            </a:xfrm>
          </p:grpSpPr>
          <p:sp>
            <p:nvSpPr>
              <p:cNvPr id="311" name="AutoShape 91"/>
              <p:cNvSpPr>
                <a:spLocks noChangeAspect="1" noChangeArrowheads="1" noTextEdit="1"/>
              </p:cNvSpPr>
              <p:nvPr/>
            </p:nvSpPr>
            <p:spPr bwMode="auto">
              <a:xfrm>
                <a:off x="6790" y="2478"/>
                <a:ext cx="521"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12" name="Oval 93"/>
              <p:cNvSpPr>
                <a:spLocks noChangeArrowheads="1"/>
              </p:cNvSpPr>
              <p:nvPr/>
            </p:nvSpPr>
            <p:spPr bwMode="auto">
              <a:xfrm>
                <a:off x="6789" y="2477"/>
                <a:ext cx="521" cy="5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313" name="Freeform 94"/>
              <p:cNvSpPr>
                <a:spLocks/>
              </p:cNvSpPr>
              <p:nvPr/>
            </p:nvSpPr>
            <p:spPr bwMode="auto">
              <a:xfrm>
                <a:off x="7056" y="2813"/>
                <a:ext cx="169" cy="135"/>
              </a:xfrm>
              <a:custGeom>
                <a:avLst/>
                <a:gdLst>
                  <a:gd name="T0" fmla="*/ 139 w 169"/>
                  <a:gd name="T1" fmla="*/ 135 h 135"/>
                  <a:gd name="T2" fmla="*/ 0 w 169"/>
                  <a:gd name="T3" fmla="*/ 82 h 135"/>
                  <a:gd name="T4" fmla="*/ 31 w 169"/>
                  <a:gd name="T5" fmla="*/ 0 h 135"/>
                  <a:gd name="T6" fmla="*/ 169 w 169"/>
                  <a:gd name="T7" fmla="*/ 53 h 135"/>
                  <a:gd name="T8" fmla="*/ 139 w 169"/>
                  <a:gd name="T9" fmla="*/ 135 h 135"/>
                </a:gdLst>
                <a:ahLst/>
                <a:cxnLst>
                  <a:cxn ang="0">
                    <a:pos x="T0" y="T1"/>
                  </a:cxn>
                  <a:cxn ang="0">
                    <a:pos x="T2" y="T3"/>
                  </a:cxn>
                  <a:cxn ang="0">
                    <a:pos x="T4" y="T5"/>
                  </a:cxn>
                  <a:cxn ang="0">
                    <a:pos x="T6" y="T7"/>
                  </a:cxn>
                  <a:cxn ang="0">
                    <a:pos x="T8" y="T9"/>
                  </a:cxn>
                </a:cxnLst>
                <a:rect l="0" t="0" r="r" b="b"/>
                <a:pathLst>
                  <a:path w="169" h="135">
                    <a:moveTo>
                      <a:pt x="139" y="135"/>
                    </a:moveTo>
                    <a:lnTo>
                      <a:pt x="0" y="82"/>
                    </a:lnTo>
                    <a:lnTo>
                      <a:pt x="31" y="0"/>
                    </a:lnTo>
                    <a:lnTo>
                      <a:pt x="169" y="53"/>
                    </a:lnTo>
                    <a:lnTo>
                      <a:pt x="139" y="135"/>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14" name="Freeform 95"/>
              <p:cNvSpPr>
                <a:spLocks/>
              </p:cNvSpPr>
              <p:nvPr/>
            </p:nvSpPr>
            <p:spPr bwMode="auto">
              <a:xfrm>
                <a:off x="7175" y="2872"/>
                <a:ext cx="71" cy="94"/>
              </a:xfrm>
              <a:custGeom>
                <a:avLst/>
                <a:gdLst>
                  <a:gd name="T0" fmla="*/ 46 w 98"/>
                  <a:gd name="T1" fmla="*/ 106 h 128"/>
                  <a:gd name="T2" fmla="*/ 32 w 98"/>
                  <a:gd name="T3" fmla="*/ 116 h 128"/>
                  <a:gd name="T4" fmla="*/ 14 w 98"/>
                  <a:gd name="T5" fmla="*/ 128 h 128"/>
                  <a:gd name="T6" fmla="*/ 9 w 98"/>
                  <a:gd name="T7" fmla="*/ 99 h 128"/>
                  <a:gd name="T8" fmla="*/ 9 w 98"/>
                  <a:gd name="T9" fmla="*/ 95 h 128"/>
                  <a:gd name="T10" fmla="*/ 7 w 98"/>
                  <a:gd name="T11" fmla="*/ 90 h 128"/>
                  <a:gd name="T12" fmla="*/ 2 w 98"/>
                  <a:gd name="T13" fmla="*/ 56 h 128"/>
                  <a:gd name="T14" fmla="*/ 7 w 98"/>
                  <a:gd name="T15" fmla="*/ 25 h 128"/>
                  <a:gd name="T16" fmla="*/ 41 w 98"/>
                  <a:gd name="T17" fmla="*/ 1 h 128"/>
                  <a:gd name="T18" fmla="*/ 65 w 98"/>
                  <a:gd name="T19" fmla="*/ 3 h 128"/>
                  <a:gd name="T20" fmla="*/ 95 w 98"/>
                  <a:gd name="T21" fmla="*/ 40 h 128"/>
                  <a:gd name="T22" fmla="*/ 95 w 98"/>
                  <a:gd name="T23" fmla="*/ 40 h 128"/>
                  <a:gd name="T24" fmla="*/ 98 w 98"/>
                  <a:gd name="T25" fmla="*/ 57 h 128"/>
                  <a:gd name="T26" fmla="*/ 46 w 98"/>
                  <a:gd name="T2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28">
                    <a:moveTo>
                      <a:pt x="46" y="106"/>
                    </a:moveTo>
                    <a:cubicBezTo>
                      <a:pt x="41" y="110"/>
                      <a:pt x="37" y="113"/>
                      <a:pt x="32" y="116"/>
                    </a:cubicBezTo>
                    <a:cubicBezTo>
                      <a:pt x="26" y="120"/>
                      <a:pt x="20" y="124"/>
                      <a:pt x="14" y="128"/>
                    </a:cubicBezTo>
                    <a:cubicBezTo>
                      <a:pt x="12" y="118"/>
                      <a:pt x="11" y="108"/>
                      <a:pt x="9" y="99"/>
                    </a:cubicBezTo>
                    <a:cubicBezTo>
                      <a:pt x="9" y="98"/>
                      <a:pt x="9" y="97"/>
                      <a:pt x="9" y="95"/>
                    </a:cubicBezTo>
                    <a:cubicBezTo>
                      <a:pt x="8" y="93"/>
                      <a:pt x="8" y="92"/>
                      <a:pt x="7" y="90"/>
                    </a:cubicBezTo>
                    <a:cubicBezTo>
                      <a:pt x="5" y="77"/>
                      <a:pt x="3" y="66"/>
                      <a:pt x="2" y="56"/>
                    </a:cubicBezTo>
                    <a:cubicBezTo>
                      <a:pt x="0" y="45"/>
                      <a:pt x="2" y="34"/>
                      <a:pt x="7" y="25"/>
                    </a:cubicBezTo>
                    <a:cubicBezTo>
                      <a:pt x="14" y="13"/>
                      <a:pt x="26" y="3"/>
                      <a:pt x="41" y="1"/>
                    </a:cubicBezTo>
                    <a:cubicBezTo>
                      <a:pt x="49" y="0"/>
                      <a:pt x="58" y="1"/>
                      <a:pt x="65" y="3"/>
                    </a:cubicBezTo>
                    <a:cubicBezTo>
                      <a:pt x="81" y="9"/>
                      <a:pt x="93" y="23"/>
                      <a:pt x="95" y="40"/>
                    </a:cubicBezTo>
                    <a:cubicBezTo>
                      <a:pt x="95" y="40"/>
                      <a:pt x="95" y="40"/>
                      <a:pt x="95" y="40"/>
                    </a:cubicBezTo>
                    <a:cubicBezTo>
                      <a:pt x="96" y="45"/>
                      <a:pt x="97" y="51"/>
                      <a:pt x="98" y="57"/>
                    </a:cubicBezTo>
                    <a:cubicBezTo>
                      <a:pt x="82" y="75"/>
                      <a:pt x="65" y="92"/>
                      <a:pt x="46" y="106"/>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15" name="Freeform 96"/>
              <p:cNvSpPr>
                <a:spLocks/>
              </p:cNvSpPr>
              <p:nvPr/>
            </p:nvSpPr>
            <p:spPr bwMode="auto">
              <a:xfrm>
                <a:off x="7167" y="2860"/>
                <a:ext cx="86" cy="90"/>
              </a:xfrm>
              <a:custGeom>
                <a:avLst/>
                <a:gdLst>
                  <a:gd name="T0" fmla="*/ 118 w 118"/>
                  <a:gd name="T1" fmla="*/ 62 h 122"/>
                  <a:gd name="T2" fmla="*/ 109 w 118"/>
                  <a:gd name="T3" fmla="*/ 73 h 122"/>
                  <a:gd name="T4" fmla="*/ 57 w 118"/>
                  <a:gd name="T5" fmla="*/ 122 h 122"/>
                  <a:gd name="T6" fmla="*/ 45 w 118"/>
                  <a:gd name="T7" fmla="*/ 121 h 122"/>
                  <a:gd name="T8" fmla="*/ 44 w 118"/>
                  <a:gd name="T9" fmla="*/ 120 h 122"/>
                  <a:gd name="T10" fmla="*/ 39 w 118"/>
                  <a:gd name="T11" fmla="*/ 119 h 122"/>
                  <a:gd name="T12" fmla="*/ 37 w 118"/>
                  <a:gd name="T13" fmla="*/ 118 h 122"/>
                  <a:gd name="T14" fmla="*/ 18 w 118"/>
                  <a:gd name="T15" fmla="*/ 106 h 122"/>
                  <a:gd name="T16" fmla="*/ 2 w 118"/>
                  <a:gd name="T17" fmla="*/ 75 h 122"/>
                  <a:gd name="T18" fmla="*/ 2 w 118"/>
                  <a:gd name="T19" fmla="*/ 74 h 122"/>
                  <a:gd name="T20" fmla="*/ 3 w 118"/>
                  <a:gd name="T21" fmla="*/ 49 h 122"/>
                  <a:gd name="T22" fmla="*/ 6 w 118"/>
                  <a:gd name="T23" fmla="*/ 40 h 122"/>
                  <a:gd name="T24" fmla="*/ 75 w 118"/>
                  <a:gd name="T25" fmla="*/ 7 h 122"/>
                  <a:gd name="T26" fmla="*/ 79 w 118"/>
                  <a:gd name="T27" fmla="*/ 9 h 122"/>
                  <a:gd name="T28" fmla="*/ 80 w 118"/>
                  <a:gd name="T29" fmla="*/ 9 h 122"/>
                  <a:gd name="T30" fmla="*/ 117 w 118"/>
                  <a:gd name="T31" fmla="*/ 54 h 122"/>
                  <a:gd name="T32" fmla="*/ 118 w 118"/>
                  <a:gd name="T33" fmla="*/ 57 h 122"/>
                  <a:gd name="T34" fmla="*/ 118 w 118"/>
                  <a:gd name="T35" fmla="*/ 6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122">
                    <a:moveTo>
                      <a:pt x="118" y="62"/>
                    </a:moveTo>
                    <a:cubicBezTo>
                      <a:pt x="115" y="66"/>
                      <a:pt x="112" y="69"/>
                      <a:pt x="109" y="73"/>
                    </a:cubicBezTo>
                    <a:cubicBezTo>
                      <a:pt x="93" y="91"/>
                      <a:pt x="76" y="108"/>
                      <a:pt x="57" y="122"/>
                    </a:cubicBezTo>
                    <a:cubicBezTo>
                      <a:pt x="53" y="122"/>
                      <a:pt x="49" y="122"/>
                      <a:pt x="45" y="121"/>
                    </a:cubicBezTo>
                    <a:cubicBezTo>
                      <a:pt x="44" y="120"/>
                      <a:pt x="44" y="120"/>
                      <a:pt x="44" y="120"/>
                    </a:cubicBezTo>
                    <a:cubicBezTo>
                      <a:pt x="42" y="120"/>
                      <a:pt x="40" y="119"/>
                      <a:pt x="39" y="119"/>
                    </a:cubicBezTo>
                    <a:cubicBezTo>
                      <a:pt x="38" y="119"/>
                      <a:pt x="38" y="118"/>
                      <a:pt x="37" y="118"/>
                    </a:cubicBezTo>
                    <a:cubicBezTo>
                      <a:pt x="30" y="115"/>
                      <a:pt x="24" y="111"/>
                      <a:pt x="18" y="106"/>
                    </a:cubicBezTo>
                    <a:cubicBezTo>
                      <a:pt x="10" y="97"/>
                      <a:pt x="4" y="87"/>
                      <a:pt x="2" y="75"/>
                    </a:cubicBezTo>
                    <a:cubicBezTo>
                      <a:pt x="2" y="74"/>
                      <a:pt x="2" y="74"/>
                      <a:pt x="2" y="74"/>
                    </a:cubicBezTo>
                    <a:cubicBezTo>
                      <a:pt x="0" y="66"/>
                      <a:pt x="1" y="57"/>
                      <a:pt x="3" y="49"/>
                    </a:cubicBezTo>
                    <a:cubicBezTo>
                      <a:pt x="4" y="46"/>
                      <a:pt x="5" y="43"/>
                      <a:pt x="6" y="40"/>
                    </a:cubicBezTo>
                    <a:cubicBezTo>
                      <a:pt x="18" y="14"/>
                      <a:pt x="46" y="0"/>
                      <a:pt x="75" y="7"/>
                    </a:cubicBezTo>
                    <a:cubicBezTo>
                      <a:pt x="76" y="8"/>
                      <a:pt x="78" y="8"/>
                      <a:pt x="79" y="9"/>
                    </a:cubicBezTo>
                    <a:cubicBezTo>
                      <a:pt x="80" y="9"/>
                      <a:pt x="80" y="9"/>
                      <a:pt x="80" y="9"/>
                    </a:cubicBezTo>
                    <a:cubicBezTo>
                      <a:pt x="100" y="17"/>
                      <a:pt x="114" y="34"/>
                      <a:pt x="117" y="54"/>
                    </a:cubicBezTo>
                    <a:cubicBezTo>
                      <a:pt x="117" y="55"/>
                      <a:pt x="118" y="56"/>
                      <a:pt x="118" y="57"/>
                    </a:cubicBezTo>
                    <a:cubicBezTo>
                      <a:pt x="118" y="59"/>
                      <a:pt x="118" y="60"/>
                      <a:pt x="118" y="62"/>
                    </a:cubicBez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16" name="Freeform 97"/>
              <p:cNvSpPr>
                <a:spLocks/>
              </p:cNvSpPr>
              <p:nvPr/>
            </p:nvSpPr>
            <p:spPr bwMode="auto">
              <a:xfrm>
                <a:off x="6909" y="2880"/>
                <a:ext cx="147" cy="125"/>
              </a:xfrm>
              <a:custGeom>
                <a:avLst/>
                <a:gdLst>
                  <a:gd name="T0" fmla="*/ 198 w 200"/>
                  <a:gd name="T1" fmla="*/ 168 h 168"/>
                  <a:gd name="T2" fmla="*/ 191 w 200"/>
                  <a:gd name="T3" fmla="*/ 168 h 168"/>
                  <a:gd name="T4" fmla="*/ 159 w 200"/>
                  <a:gd name="T5" fmla="*/ 166 h 168"/>
                  <a:gd name="T6" fmla="*/ 139 w 200"/>
                  <a:gd name="T7" fmla="*/ 164 h 168"/>
                  <a:gd name="T8" fmla="*/ 32 w 200"/>
                  <a:gd name="T9" fmla="*/ 130 h 168"/>
                  <a:gd name="T10" fmla="*/ 5 w 200"/>
                  <a:gd name="T11" fmla="*/ 115 h 168"/>
                  <a:gd name="T12" fmla="*/ 4 w 200"/>
                  <a:gd name="T13" fmla="*/ 90 h 168"/>
                  <a:gd name="T14" fmla="*/ 3 w 200"/>
                  <a:gd name="T15" fmla="*/ 70 h 168"/>
                  <a:gd name="T16" fmla="*/ 1 w 200"/>
                  <a:gd name="T17" fmla="*/ 35 h 168"/>
                  <a:gd name="T18" fmla="*/ 0 w 200"/>
                  <a:gd name="T19" fmla="*/ 15 h 168"/>
                  <a:gd name="T20" fmla="*/ 43 w 200"/>
                  <a:gd name="T21" fmla="*/ 12 h 168"/>
                  <a:gd name="T22" fmla="*/ 113 w 200"/>
                  <a:gd name="T23" fmla="*/ 7 h 168"/>
                  <a:gd name="T24" fmla="*/ 115 w 200"/>
                  <a:gd name="T25" fmla="*/ 7 h 168"/>
                  <a:gd name="T26" fmla="*/ 135 w 200"/>
                  <a:gd name="T27" fmla="*/ 5 h 168"/>
                  <a:gd name="T28" fmla="*/ 146 w 200"/>
                  <a:gd name="T29" fmla="*/ 4 h 168"/>
                  <a:gd name="T30" fmla="*/ 167 w 200"/>
                  <a:gd name="T31" fmla="*/ 3 h 168"/>
                  <a:gd name="T32" fmla="*/ 172 w 200"/>
                  <a:gd name="T33" fmla="*/ 2 h 168"/>
                  <a:gd name="T34" fmla="*/ 181 w 200"/>
                  <a:gd name="T35" fmla="*/ 2 h 168"/>
                  <a:gd name="T36" fmla="*/ 194 w 200"/>
                  <a:gd name="T37" fmla="*/ 1 h 168"/>
                  <a:gd name="T38" fmla="*/ 198 w 200"/>
                  <a:gd name="T39" fmla="*/ 0 h 168"/>
                  <a:gd name="T40" fmla="*/ 200 w 200"/>
                  <a:gd name="T41" fmla="*/ 0 h 168"/>
                  <a:gd name="T42" fmla="*/ 200 w 200"/>
                  <a:gd name="T43" fmla="*/ 167 h 168"/>
                  <a:gd name="T44" fmla="*/ 198 w 200"/>
                  <a:gd name="T4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68">
                    <a:moveTo>
                      <a:pt x="198" y="168"/>
                    </a:moveTo>
                    <a:cubicBezTo>
                      <a:pt x="196" y="168"/>
                      <a:pt x="194" y="168"/>
                      <a:pt x="191" y="168"/>
                    </a:cubicBezTo>
                    <a:cubicBezTo>
                      <a:pt x="180" y="168"/>
                      <a:pt x="170" y="167"/>
                      <a:pt x="159" y="166"/>
                    </a:cubicBezTo>
                    <a:cubicBezTo>
                      <a:pt x="152" y="166"/>
                      <a:pt x="145" y="165"/>
                      <a:pt x="139" y="164"/>
                    </a:cubicBezTo>
                    <a:cubicBezTo>
                      <a:pt x="101" y="158"/>
                      <a:pt x="65" y="146"/>
                      <a:pt x="32" y="130"/>
                    </a:cubicBezTo>
                    <a:cubicBezTo>
                      <a:pt x="22" y="125"/>
                      <a:pt x="14" y="120"/>
                      <a:pt x="5" y="115"/>
                    </a:cubicBezTo>
                    <a:cubicBezTo>
                      <a:pt x="4" y="90"/>
                      <a:pt x="4" y="90"/>
                      <a:pt x="4" y="90"/>
                    </a:cubicBezTo>
                    <a:cubicBezTo>
                      <a:pt x="3" y="70"/>
                      <a:pt x="3" y="70"/>
                      <a:pt x="3" y="70"/>
                    </a:cubicBezTo>
                    <a:cubicBezTo>
                      <a:pt x="1" y="35"/>
                      <a:pt x="1" y="35"/>
                      <a:pt x="1" y="35"/>
                    </a:cubicBezTo>
                    <a:cubicBezTo>
                      <a:pt x="0" y="15"/>
                      <a:pt x="0" y="15"/>
                      <a:pt x="0" y="15"/>
                    </a:cubicBezTo>
                    <a:cubicBezTo>
                      <a:pt x="43" y="12"/>
                      <a:pt x="43" y="12"/>
                      <a:pt x="43" y="12"/>
                    </a:cubicBezTo>
                    <a:cubicBezTo>
                      <a:pt x="113" y="7"/>
                      <a:pt x="113" y="7"/>
                      <a:pt x="113" y="7"/>
                    </a:cubicBezTo>
                    <a:cubicBezTo>
                      <a:pt x="115" y="7"/>
                      <a:pt x="115" y="7"/>
                      <a:pt x="115" y="7"/>
                    </a:cubicBezTo>
                    <a:cubicBezTo>
                      <a:pt x="135" y="5"/>
                      <a:pt x="135" y="5"/>
                      <a:pt x="135" y="5"/>
                    </a:cubicBezTo>
                    <a:cubicBezTo>
                      <a:pt x="146" y="4"/>
                      <a:pt x="146" y="4"/>
                      <a:pt x="146" y="4"/>
                    </a:cubicBezTo>
                    <a:cubicBezTo>
                      <a:pt x="167" y="3"/>
                      <a:pt x="167" y="3"/>
                      <a:pt x="167" y="3"/>
                    </a:cubicBezTo>
                    <a:cubicBezTo>
                      <a:pt x="172" y="2"/>
                      <a:pt x="172" y="2"/>
                      <a:pt x="172" y="2"/>
                    </a:cubicBezTo>
                    <a:cubicBezTo>
                      <a:pt x="181" y="2"/>
                      <a:pt x="181" y="2"/>
                      <a:pt x="181" y="2"/>
                    </a:cubicBezTo>
                    <a:cubicBezTo>
                      <a:pt x="194" y="1"/>
                      <a:pt x="194" y="1"/>
                      <a:pt x="194" y="1"/>
                    </a:cubicBezTo>
                    <a:cubicBezTo>
                      <a:pt x="198" y="0"/>
                      <a:pt x="198" y="0"/>
                      <a:pt x="198" y="0"/>
                    </a:cubicBezTo>
                    <a:cubicBezTo>
                      <a:pt x="200" y="0"/>
                      <a:pt x="200" y="0"/>
                      <a:pt x="200" y="0"/>
                    </a:cubicBezTo>
                    <a:cubicBezTo>
                      <a:pt x="200" y="167"/>
                      <a:pt x="200" y="167"/>
                      <a:pt x="200" y="167"/>
                    </a:cubicBezTo>
                    <a:cubicBezTo>
                      <a:pt x="200" y="168"/>
                      <a:pt x="199" y="168"/>
                      <a:pt x="198" y="168"/>
                    </a:cubicBez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17" name="Freeform 98"/>
              <p:cNvSpPr>
                <a:spLocks/>
              </p:cNvSpPr>
              <p:nvPr/>
            </p:nvSpPr>
            <p:spPr bwMode="auto">
              <a:xfrm>
                <a:off x="6886" y="2811"/>
                <a:ext cx="170" cy="135"/>
              </a:xfrm>
              <a:custGeom>
                <a:avLst/>
                <a:gdLst>
                  <a:gd name="T0" fmla="*/ 31 w 170"/>
                  <a:gd name="T1" fmla="*/ 135 h 135"/>
                  <a:gd name="T2" fmla="*/ 0 w 170"/>
                  <a:gd name="T3" fmla="*/ 54 h 135"/>
                  <a:gd name="T4" fmla="*/ 139 w 170"/>
                  <a:gd name="T5" fmla="*/ 0 h 135"/>
                  <a:gd name="T6" fmla="*/ 170 w 170"/>
                  <a:gd name="T7" fmla="*/ 81 h 135"/>
                  <a:gd name="T8" fmla="*/ 31 w 170"/>
                  <a:gd name="T9" fmla="*/ 135 h 135"/>
                </a:gdLst>
                <a:ahLst/>
                <a:cxnLst>
                  <a:cxn ang="0">
                    <a:pos x="T0" y="T1"/>
                  </a:cxn>
                  <a:cxn ang="0">
                    <a:pos x="T2" y="T3"/>
                  </a:cxn>
                  <a:cxn ang="0">
                    <a:pos x="T4" y="T5"/>
                  </a:cxn>
                  <a:cxn ang="0">
                    <a:pos x="T6" y="T7"/>
                  </a:cxn>
                  <a:cxn ang="0">
                    <a:pos x="T8" y="T9"/>
                  </a:cxn>
                </a:cxnLst>
                <a:rect l="0" t="0" r="r" b="b"/>
                <a:pathLst>
                  <a:path w="170" h="135">
                    <a:moveTo>
                      <a:pt x="31" y="135"/>
                    </a:moveTo>
                    <a:lnTo>
                      <a:pt x="0" y="54"/>
                    </a:lnTo>
                    <a:lnTo>
                      <a:pt x="139" y="0"/>
                    </a:lnTo>
                    <a:lnTo>
                      <a:pt x="170" y="81"/>
                    </a:lnTo>
                    <a:lnTo>
                      <a:pt x="31" y="135"/>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18" name="Freeform 99"/>
              <p:cNvSpPr>
                <a:spLocks/>
              </p:cNvSpPr>
              <p:nvPr/>
            </p:nvSpPr>
            <p:spPr bwMode="auto">
              <a:xfrm>
                <a:off x="7055" y="2880"/>
                <a:ext cx="146" cy="125"/>
              </a:xfrm>
              <a:custGeom>
                <a:avLst/>
                <a:gdLst>
                  <a:gd name="T0" fmla="*/ 200 w 200"/>
                  <a:gd name="T1" fmla="*/ 15 h 168"/>
                  <a:gd name="T2" fmla="*/ 199 w 200"/>
                  <a:gd name="T3" fmla="*/ 38 h 168"/>
                  <a:gd name="T4" fmla="*/ 197 w 200"/>
                  <a:gd name="T5" fmla="*/ 76 h 168"/>
                  <a:gd name="T6" fmla="*/ 197 w 200"/>
                  <a:gd name="T7" fmla="*/ 92 h 168"/>
                  <a:gd name="T8" fmla="*/ 196 w 200"/>
                  <a:gd name="T9" fmla="*/ 104 h 168"/>
                  <a:gd name="T10" fmla="*/ 178 w 200"/>
                  <a:gd name="T11" fmla="*/ 116 h 168"/>
                  <a:gd name="T12" fmla="*/ 165 w 200"/>
                  <a:gd name="T13" fmla="*/ 124 h 168"/>
                  <a:gd name="T14" fmla="*/ 56 w 200"/>
                  <a:gd name="T15" fmla="*/ 162 h 168"/>
                  <a:gd name="T16" fmla="*/ 35 w 200"/>
                  <a:gd name="T17" fmla="*/ 165 h 168"/>
                  <a:gd name="T18" fmla="*/ 2 w 200"/>
                  <a:gd name="T19" fmla="*/ 167 h 168"/>
                  <a:gd name="T20" fmla="*/ 0 w 200"/>
                  <a:gd name="T21" fmla="*/ 168 h 168"/>
                  <a:gd name="T22" fmla="*/ 0 w 200"/>
                  <a:gd name="T23" fmla="*/ 0 h 168"/>
                  <a:gd name="T24" fmla="*/ 2 w 200"/>
                  <a:gd name="T25" fmla="*/ 0 h 168"/>
                  <a:gd name="T26" fmla="*/ 9 w 200"/>
                  <a:gd name="T27" fmla="*/ 1 h 168"/>
                  <a:gd name="T28" fmla="*/ 12 w 200"/>
                  <a:gd name="T29" fmla="*/ 1 h 168"/>
                  <a:gd name="T30" fmla="*/ 21 w 200"/>
                  <a:gd name="T31" fmla="*/ 2 h 168"/>
                  <a:gd name="T32" fmla="*/ 28 w 200"/>
                  <a:gd name="T33" fmla="*/ 2 h 168"/>
                  <a:gd name="T34" fmla="*/ 37 w 200"/>
                  <a:gd name="T35" fmla="*/ 3 h 168"/>
                  <a:gd name="T36" fmla="*/ 59 w 200"/>
                  <a:gd name="T37" fmla="*/ 5 h 168"/>
                  <a:gd name="T38" fmla="*/ 80 w 200"/>
                  <a:gd name="T39" fmla="*/ 6 h 168"/>
                  <a:gd name="T40" fmla="*/ 81 w 200"/>
                  <a:gd name="T41" fmla="*/ 6 h 168"/>
                  <a:gd name="T42" fmla="*/ 159 w 200"/>
                  <a:gd name="T43" fmla="*/ 12 h 168"/>
                  <a:gd name="T44" fmla="*/ 171 w 200"/>
                  <a:gd name="T45" fmla="*/ 13 h 168"/>
                  <a:gd name="T46" fmla="*/ 200 w 200"/>
                  <a:gd name="T47" fmla="*/ 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168">
                    <a:moveTo>
                      <a:pt x="200" y="15"/>
                    </a:moveTo>
                    <a:cubicBezTo>
                      <a:pt x="199" y="38"/>
                      <a:pt x="199" y="38"/>
                      <a:pt x="199" y="38"/>
                    </a:cubicBezTo>
                    <a:cubicBezTo>
                      <a:pt x="197" y="76"/>
                      <a:pt x="197" y="76"/>
                      <a:pt x="197" y="76"/>
                    </a:cubicBezTo>
                    <a:cubicBezTo>
                      <a:pt x="197" y="92"/>
                      <a:pt x="197" y="92"/>
                      <a:pt x="197" y="92"/>
                    </a:cubicBezTo>
                    <a:cubicBezTo>
                      <a:pt x="196" y="104"/>
                      <a:pt x="196" y="104"/>
                      <a:pt x="196" y="104"/>
                    </a:cubicBezTo>
                    <a:cubicBezTo>
                      <a:pt x="190" y="108"/>
                      <a:pt x="184" y="112"/>
                      <a:pt x="178" y="116"/>
                    </a:cubicBezTo>
                    <a:cubicBezTo>
                      <a:pt x="174" y="119"/>
                      <a:pt x="169" y="121"/>
                      <a:pt x="165" y="124"/>
                    </a:cubicBezTo>
                    <a:cubicBezTo>
                      <a:pt x="131" y="142"/>
                      <a:pt x="95" y="155"/>
                      <a:pt x="56" y="162"/>
                    </a:cubicBezTo>
                    <a:cubicBezTo>
                      <a:pt x="49" y="163"/>
                      <a:pt x="42" y="164"/>
                      <a:pt x="35" y="165"/>
                    </a:cubicBezTo>
                    <a:cubicBezTo>
                      <a:pt x="24" y="166"/>
                      <a:pt x="13" y="167"/>
                      <a:pt x="2" y="167"/>
                    </a:cubicBezTo>
                    <a:cubicBezTo>
                      <a:pt x="2" y="168"/>
                      <a:pt x="1" y="168"/>
                      <a:pt x="0" y="168"/>
                    </a:cubicBezTo>
                    <a:cubicBezTo>
                      <a:pt x="0" y="0"/>
                      <a:pt x="0" y="0"/>
                      <a:pt x="0" y="0"/>
                    </a:cubicBezTo>
                    <a:cubicBezTo>
                      <a:pt x="2" y="0"/>
                      <a:pt x="2" y="0"/>
                      <a:pt x="2" y="0"/>
                    </a:cubicBezTo>
                    <a:cubicBezTo>
                      <a:pt x="9" y="1"/>
                      <a:pt x="9" y="1"/>
                      <a:pt x="9" y="1"/>
                    </a:cubicBezTo>
                    <a:cubicBezTo>
                      <a:pt x="12" y="1"/>
                      <a:pt x="12" y="1"/>
                      <a:pt x="12" y="1"/>
                    </a:cubicBezTo>
                    <a:cubicBezTo>
                      <a:pt x="21" y="2"/>
                      <a:pt x="21" y="2"/>
                      <a:pt x="21" y="2"/>
                    </a:cubicBezTo>
                    <a:cubicBezTo>
                      <a:pt x="28" y="2"/>
                      <a:pt x="28" y="2"/>
                      <a:pt x="28" y="2"/>
                    </a:cubicBezTo>
                    <a:cubicBezTo>
                      <a:pt x="37" y="3"/>
                      <a:pt x="37" y="3"/>
                      <a:pt x="37" y="3"/>
                    </a:cubicBezTo>
                    <a:cubicBezTo>
                      <a:pt x="59" y="5"/>
                      <a:pt x="59" y="5"/>
                      <a:pt x="59" y="5"/>
                    </a:cubicBezTo>
                    <a:cubicBezTo>
                      <a:pt x="80" y="6"/>
                      <a:pt x="80" y="6"/>
                      <a:pt x="80" y="6"/>
                    </a:cubicBezTo>
                    <a:cubicBezTo>
                      <a:pt x="81" y="6"/>
                      <a:pt x="81" y="6"/>
                      <a:pt x="81" y="6"/>
                    </a:cubicBezTo>
                    <a:cubicBezTo>
                      <a:pt x="159" y="12"/>
                      <a:pt x="159" y="12"/>
                      <a:pt x="159" y="12"/>
                    </a:cubicBezTo>
                    <a:cubicBezTo>
                      <a:pt x="171" y="13"/>
                      <a:pt x="171" y="13"/>
                      <a:pt x="171" y="13"/>
                    </a:cubicBezTo>
                    <a:lnTo>
                      <a:pt x="200" y="15"/>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19" name="Freeform 100"/>
              <p:cNvSpPr>
                <a:spLocks/>
              </p:cNvSpPr>
              <p:nvPr/>
            </p:nvSpPr>
            <p:spPr bwMode="auto">
              <a:xfrm>
                <a:off x="6893" y="2905"/>
                <a:ext cx="8" cy="48"/>
              </a:xfrm>
              <a:custGeom>
                <a:avLst/>
                <a:gdLst>
                  <a:gd name="T0" fmla="*/ 11 w 11"/>
                  <a:gd name="T1" fmla="*/ 0 h 65"/>
                  <a:gd name="T2" fmla="*/ 3 w 11"/>
                  <a:gd name="T3" fmla="*/ 58 h 65"/>
                  <a:gd name="T4" fmla="*/ 3 w 11"/>
                  <a:gd name="T5" fmla="*/ 65 h 65"/>
                  <a:gd name="T6" fmla="*/ 2 w 11"/>
                  <a:gd name="T7" fmla="*/ 65 h 65"/>
                  <a:gd name="T8" fmla="*/ 0 w 11"/>
                  <a:gd name="T9" fmla="*/ 64 h 65"/>
                  <a:gd name="T10" fmla="*/ 0 w 11"/>
                  <a:gd name="T11" fmla="*/ 63 h 65"/>
                  <a:gd name="T12" fmla="*/ 1 w 11"/>
                  <a:gd name="T13" fmla="*/ 59 h 65"/>
                  <a:gd name="T14" fmla="*/ 1 w 11"/>
                  <a:gd name="T15" fmla="*/ 58 h 65"/>
                  <a:gd name="T16" fmla="*/ 1 w 11"/>
                  <a:gd name="T17" fmla="*/ 58 h 65"/>
                  <a:gd name="T18" fmla="*/ 11 w 11"/>
                  <a:gd name="T19" fmla="*/ 2 h 65"/>
                  <a:gd name="T20" fmla="*/ 11 w 11"/>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5">
                    <a:moveTo>
                      <a:pt x="11" y="0"/>
                    </a:moveTo>
                    <a:cubicBezTo>
                      <a:pt x="3" y="58"/>
                      <a:pt x="3" y="58"/>
                      <a:pt x="3" y="58"/>
                    </a:cubicBezTo>
                    <a:cubicBezTo>
                      <a:pt x="3" y="65"/>
                      <a:pt x="3" y="65"/>
                      <a:pt x="3" y="65"/>
                    </a:cubicBezTo>
                    <a:cubicBezTo>
                      <a:pt x="2" y="65"/>
                      <a:pt x="2" y="65"/>
                      <a:pt x="2" y="65"/>
                    </a:cubicBezTo>
                    <a:cubicBezTo>
                      <a:pt x="1" y="64"/>
                      <a:pt x="1" y="64"/>
                      <a:pt x="0" y="64"/>
                    </a:cubicBezTo>
                    <a:cubicBezTo>
                      <a:pt x="0" y="63"/>
                      <a:pt x="0" y="63"/>
                      <a:pt x="0" y="63"/>
                    </a:cubicBezTo>
                    <a:cubicBezTo>
                      <a:pt x="0" y="62"/>
                      <a:pt x="0" y="60"/>
                      <a:pt x="1" y="59"/>
                    </a:cubicBezTo>
                    <a:cubicBezTo>
                      <a:pt x="1" y="58"/>
                      <a:pt x="1" y="58"/>
                      <a:pt x="1" y="58"/>
                    </a:cubicBezTo>
                    <a:cubicBezTo>
                      <a:pt x="1" y="58"/>
                      <a:pt x="1" y="58"/>
                      <a:pt x="1" y="58"/>
                    </a:cubicBezTo>
                    <a:cubicBezTo>
                      <a:pt x="5" y="37"/>
                      <a:pt x="8" y="19"/>
                      <a:pt x="11" y="2"/>
                    </a:cubicBezTo>
                    <a:cubicBezTo>
                      <a:pt x="11" y="1"/>
                      <a:pt x="11" y="1"/>
                      <a:pt x="11" y="0"/>
                    </a:cubicBez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20" name="Freeform 101"/>
              <p:cNvSpPr>
                <a:spLocks/>
              </p:cNvSpPr>
              <p:nvPr/>
            </p:nvSpPr>
            <p:spPr bwMode="auto">
              <a:xfrm>
                <a:off x="6856" y="2898"/>
                <a:ext cx="88" cy="79"/>
              </a:xfrm>
              <a:custGeom>
                <a:avLst/>
                <a:gdLst>
                  <a:gd name="T0" fmla="*/ 120 w 120"/>
                  <a:gd name="T1" fmla="*/ 19 h 106"/>
                  <a:gd name="T2" fmla="*/ 120 w 120"/>
                  <a:gd name="T3" fmla="*/ 19 h 106"/>
                  <a:gd name="T4" fmla="*/ 114 w 120"/>
                  <a:gd name="T5" fmla="*/ 52 h 106"/>
                  <a:gd name="T6" fmla="*/ 112 w 120"/>
                  <a:gd name="T7" fmla="*/ 62 h 106"/>
                  <a:gd name="T8" fmla="*/ 105 w 120"/>
                  <a:gd name="T9" fmla="*/ 106 h 106"/>
                  <a:gd name="T10" fmla="*/ 78 w 120"/>
                  <a:gd name="T11" fmla="*/ 91 h 106"/>
                  <a:gd name="T12" fmla="*/ 55 w 120"/>
                  <a:gd name="T13" fmla="*/ 75 h 106"/>
                  <a:gd name="T14" fmla="*/ 54 w 120"/>
                  <a:gd name="T15" fmla="*/ 74 h 106"/>
                  <a:gd name="T16" fmla="*/ 53 w 120"/>
                  <a:gd name="T17" fmla="*/ 74 h 106"/>
                  <a:gd name="T18" fmla="*/ 51 w 120"/>
                  <a:gd name="T19" fmla="*/ 73 h 106"/>
                  <a:gd name="T20" fmla="*/ 51 w 120"/>
                  <a:gd name="T21" fmla="*/ 72 h 106"/>
                  <a:gd name="T22" fmla="*/ 39 w 120"/>
                  <a:gd name="T23" fmla="*/ 63 h 106"/>
                  <a:gd name="T24" fmla="*/ 10 w 120"/>
                  <a:gd name="T25" fmla="*/ 37 h 106"/>
                  <a:gd name="T26" fmla="*/ 0 w 120"/>
                  <a:gd name="T27" fmla="*/ 25 h 106"/>
                  <a:gd name="T28" fmla="*/ 4 w 120"/>
                  <a:gd name="T29" fmla="*/ 0 h 106"/>
                  <a:gd name="T30" fmla="*/ 4 w 120"/>
                  <a:gd name="T31" fmla="*/ 0 h 106"/>
                  <a:gd name="T32" fmla="*/ 60 w 120"/>
                  <a:gd name="T33" fmla="*/ 9 h 106"/>
                  <a:gd name="T34" fmla="*/ 61 w 120"/>
                  <a:gd name="T35" fmla="*/ 9 h 106"/>
                  <a:gd name="T36" fmla="*/ 62 w 120"/>
                  <a:gd name="T37" fmla="*/ 9 h 106"/>
                  <a:gd name="T38" fmla="*/ 62 w 120"/>
                  <a:gd name="T39" fmla="*/ 9 h 106"/>
                  <a:gd name="T40" fmla="*/ 64 w 120"/>
                  <a:gd name="T41" fmla="*/ 10 h 106"/>
                  <a:gd name="T42" fmla="*/ 74 w 120"/>
                  <a:gd name="T43" fmla="*/ 11 h 106"/>
                  <a:gd name="T44" fmla="*/ 120 w 120"/>
                  <a:gd name="T4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19"/>
                    </a:moveTo>
                    <a:cubicBezTo>
                      <a:pt x="120" y="19"/>
                      <a:pt x="120" y="19"/>
                      <a:pt x="120" y="19"/>
                    </a:cubicBezTo>
                    <a:cubicBezTo>
                      <a:pt x="118" y="29"/>
                      <a:pt x="116" y="40"/>
                      <a:pt x="114" y="52"/>
                    </a:cubicBezTo>
                    <a:cubicBezTo>
                      <a:pt x="113" y="55"/>
                      <a:pt x="113" y="59"/>
                      <a:pt x="112" y="62"/>
                    </a:cubicBezTo>
                    <a:cubicBezTo>
                      <a:pt x="110" y="76"/>
                      <a:pt x="107" y="90"/>
                      <a:pt x="105" y="106"/>
                    </a:cubicBezTo>
                    <a:cubicBezTo>
                      <a:pt x="95" y="101"/>
                      <a:pt x="87" y="96"/>
                      <a:pt x="78" y="91"/>
                    </a:cubicBezTo>
                    <a:cubicBezTo>
                      <a:pt x="70" y="86"/>
                      <a:pt x="62" y="81"/>
                      <a:pt x="55" y="75"/>
                    </a:cubicBezTo>
                    <a:cubicBezTo>
                      <a:pt x="54" y="75"/>
                      <a:pt x="54" y="75"/>
                      <a:pt x="54" y="74"/>
                    </a:cubicBezTo>
                    <a:cubicBezTo>
                      <a:pt x="53" y="74"/>
                      <a:pt x="53" y="74"/>
                      <a:pt x="53" y="74"/>
                    </a:cubicBezTo>
                    <a:cubicBezTo>
                      <a:pt x="52" y="73"/>
                      <a:pt x="52" y="73"/>
                      <a:pt x="51" y="73"/>
                    </a:cubicBezTo>
                    <a:cubicBezTo>
                      <a:pt x="51" y="72"/>
                      <a:pt x="51" y="72"/>
                      <a:pt x="51" y="72"/>
                    </a:cubicBezTo>
                    <a:cubicBezTo>
                      <a:pt x="47" y="69"/>
                      <a:pt x="43" y="66"/>
                      <a:pt x="39" y="63"/>
                    </a:cubicBezTo>
                    <a:cubicBezTo>
                      <a:pt x="29" y="55"/>
                      <a:pt x="19" y="46"/>
                      <a:pt x="10" y="37"/>
                    </a:cubicBezTo>
                    <a:cubicBezTo>
                      <a:pt x="7" y="33"/>
                      <a:pt x="3" y="29"/>
                      <a:pt x="0" y="25"/>
                    </a:cubicBezTo>
                    <a:cubicBezTo>
                      <a:pt x="1" y="16"/>
                      <a:pt x="3" y="8"/>
                      <a:pt x="4" y="0"/>
                    </a:cubicBezTo>
                    <a:cubicBezTo>
                      <a:pt x="4" y="0"/>
                      <a:pt x="4" y="0"/>
                      <a:pt x="4" y="0"/>
                    </a:cubicBezTo>
                    <a:cubicBezTo>
                      <a:pt x="60" y="9"/>
                      <a:pt x="60" y="9"/>
                      <a:pt x="60" y="9"/>
                    </a:cubicBezTo>
                    <a:cubicBezTo>
                      <a:pt x="61" y="9"/>
                      <a:pt x="61" y="9"/>
                      <a:pt x="61" y="9"/>
                    </a:cubicBezTo>
                    <a:cubicBezTo>
                      <a:pt x="62" y="9"/>
                      <a:pt x="62" y="9"/>
                      <a:pt x="62" y="9"/>
                    </a:cubicBezTo>
                    <a:cubicBezTo>
                      <a:pt x="62" y="9"/>
                      <a:pt x="62" y="9"/>
                      <a:pt x="62" y="9"/>
                    </a:cubicBezTo>
                    <a:cubicBezTo>
                      <a:pt x="64" y="10"/>
                      <a:pt x="64" y="10"/>
                      <a:pt x="64" y="10"/>
                    </a:cubicBezTo>
                    <a:cubicBezTo>
                      <a:pt x="74" y="11"/>
                      <a:pt x="74" y="11"/>
                      <a:pt x="74" y="11"/>
                    </a:cubicBezTo>
                    <a:lnTo>
                      <a:pt x="120" y="19"/>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21" name="Freeform 102"/>
              <p:cNvSpPr>
                <a:spLocks/>
              </p:cNvSpPr>
              <p:nvPr/>
            </p:nvSpPr>
            <p:spPr bwMode="auto">
              <a:xfrm>
                <a:off x="6895" y="2905"/>
                <a:ext cx="6" cy="48"/>
              </a:xfrm>
              <a:custGeom>
                <a:avLst/>
                <a:gdLst>
                  <a:gd name="T0" fmla="*/ 9 w 9"/>
                  <a:gd name="T1" fmla="*/ 0 h 65"/>
                  <a:gd name="T2" fmla="*/ 1 w 9"/>
                  <a:gd name="T3" fmla="*/ 58 h 65"/>
                  <a:gd name="T4" fmla="*/ 1 w 9"/>
                  <a:gd name="T5" fmla="*/ 65 h 65"/>
                  <a:gd name="T6" fmla="*/ 0 w 9"/>
                  <a:gd name="T7" fmla="*/ 65 h 65"/>
                  <a:gd name="T8" fmla="*/ 1 w 9"/>
                  <a:gd name="T9" fmla="*/ 58 h 65"/>
                  <a:gd name="T10" fmla="*/ 9 w 9"/>
                  <a:gd name="T11" fmla="*/ 2 h 65"/>
                  <a:gd name="T12" fmla="*/ 9 w 9"/>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 h="65">
                    <a:moveTo>
                      <a:pt x="9" y="0"/>
                    </a:moveTo>
                    <a:cubicBezTo>
                      <a:pt x="1" y="58"/>
                      <a:pt x="1" y="58"/>
                      <a:pt x="1" y="58"/>
                    </a:cubicBezTo>
                    <a:cubicBezTo>
                      <a:pt x="1" y="65"/>
                      <a:pt x="1" y="65"/>
                      <a:pt x="1" y="65"/>
                    </a:cubicBezTo>
                    <a:cubicBezTo>
                      <a:pt x="0" y="65"/>
                      <a:pt x="0" y="65"/>
                      <a:pt x="0" y="65"/>
                    </a:cubicBezTo>
                    <a:cubicBezTo>
                      <a:pt x="0" y="63"/>
                      <a:pt x="1" y="60"/>
                      <a:pt x="1" y="58"/>
                    </a:cubicBezTo>
                    <a:cubicBezTo>
                      <a:pt x="4" y="32"/>
                      <a:pt x="7" y="12"/>
                      <a:pt x="9" y="2"/>
                    </a:cubicBezTo>
                    <a:cubicBezTo>
                      <a:pt x="9" y="1"/>
                      <a:pt x="9" y="1"/>
                      <a:pt x="9" y="0"/>
                    </a:cubicBez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22" name="Freeform 103"/>
              <p:cNvSpPr>
                <a:spLocks/>
              </p:cNvSpPr>
              <p:nvPr/>
            </p:nvSpPr>
            <p:spPr bwMode="auto">
              <a:xfrm>
                <a:off x="6893" y="2905"/>
                <a:ext cx="10" cy="49"/>
              </a:xfrm>
              <a:custGeom>
                <a:avLst/>
                <a:gdLst>
                  <a:gd name="T0" fmla="*/ 13 w 13"/>
                  <a:gd name="T1" fmla="*/ 1 h 66"/>
                  <a:gd name="T2" fmla="*/ 12 w 13"/>
                  <a:gd name="T3" fmla="*/ 4 h 66"/>
                  <a:gd name="T4" fmla="*/ 5 w 13"/>
                  <a:gd name="T5" fmla="*/ 59 h 66"/>
                  <a:gd name="T6" fmla="*/ 4 w 13"/>
                  <a:gd name="T7" fmla="*/ 66 h 66"/>
                  <a:gd name="T8" fmla="*/ 3 w 13"/>
                  <a:gd name="T9" fmla="*/ 65 h 66"/>
                  <a:gd name="T10" fmla="*/ 2 w 13"/>
                  <a:gd name="T11" fmla="*/ 65 h 66"/>
                  <a:gd name="T12" fmla="*/ 0 w 13"/>
                  <a:gd name="T13" fmla="*/ 64 h 66"/>
                  <a:gd name="T14" fmla="*/ 1 w 13"/>
                  <a:gd name="T15" fmla="*/ 59 h 66"/>
                  <a:gd name="T16" fmla="*/ 1 w 13"/>
                  <a:gd name="T17" fmla="*/ 58 h 66"/>
                  <a:gd name="T18" fmla="*/ 9 w 13"/>
                  <a:gd name="T19" fmla="*/ 0 h 66"/>
                  <a:gd name="T20" fmla="*/ 10 w 13"/>
                  <a:gd name="T21" fmla="*/ 0 h 66"/>
                  <a:gd name="T22" fmla="*/ 11 w 13"/>
                  <a:gd name="T23" fmla="*/ 0 h 66"/>
                  <a:gd name="T24" fmla="*/ 13 w 13"/>
                  <a:gd name="T25"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66">
                    <a:moveTo>
                      <a:pt x="13" y="1"/>
                    </a:moveTo>
                    <a:cubicBezTo>
                      <a:pt x="13" y="2"/>
                      <a:pt x="13" y="3"/>
                      <a:pt x="12" y="4"/>
                    </a:cubicBezTo>
                    <a:cubicBezTo>
                      <a:pt x="11" y="14"/>
                      <a:pt x="8" y="34"/>
                      <a:pt x="5" y="59"/>
                    </a:cubicBezTo>
                    <a:cubicBezTo>
                      <a:pt x="5" y="61"/>
                      <a:pt x="4" y="64"/>
                      <a:pt x="4" y="66"/>
                    </a:cubicBezTo>
                    <a:cubicBezTo>
                      <a:pt x="3" y="66"/>
                      <a:pt x="3" y="66"/>
                      <a:pt x="3" y="65"/>
                    </a:cubicBezTo>
                    <a:cubicBezTo>
                      <a:pt x="2" y="65"/>
                      <a:pt x="2" y="65"/>
                      <a:pt x="2" y="65"/>
                    </a:cubicBezTo>
                    <a:cubicBezTo>
                      <a:pt x="1" y="64"/>
                      <a:pt x="1" y="64"/>
                      <a:pt x="0" y="64"/>
                    </a:cubicBezTo>
                    <a:cubicBezTo>
                      <a:pt x="0" y="62"/>
                      <a:pt x="1" y="60"/>
                      <a:pt x="1" y="59"/>
                    </a:cubicBezTo>
                    <a:cubicBezTo>
                      <a:pt x="1" y="58"/>
                      <a:pt x="1" y="58"/>
                      <a:pt x="1" y="58"/>
                    </a:cubicBezTo>
                    <a:cubicBezTo>
                      <a:pt x="5" y="30"/>
                      <a:pt x="8" y="9"/>
                      <a:pt x="9" y="0"/>
                    </a:cubicBezTo>
                    <a:cubicBezTo>
                      <a:pt x="10" y="0"/>
                      <a:pt x="10" y="0"/>
                      <a:pt x="10" y="0"/>
                    </a:cubicBezTo>
                    <a:cubicBezTo>
                      <a:pt x="11" y="0"/>
                      <a:pt x="11" y="0"/>
                      <a:pt x="11" y="0"/>
                    </a:cubicBezTo>
                    <a:lnTo>
                      <a:pt x="13" y="1"/>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23" name="Freeform 104"/>
              <p:cNvSpPr>
                <a:spLocks/>
              </p:cNvSpPr>
              <p:nvPr/>
            </p:nvSpPr>
            <p:spPr bwMode="auto">
              <a:xfrm>
                <a:off x="6858" y="2857"/>
                <a:ext cx="87" cy="92"/>
              </a:xfrm>
              <a:custGeom>
                <a:avLst/>
                <a:gdLst>
                  <a:gd name="T0" fmla="*/ 117 w 118"/>
                  <a:gd name="T1" fmla="*/ 74 h 123"/>
                  <a:gd name="T2" fmla="*/ 117 w 118"/>
                  <a:gd name="T3" fmla="*/ 74 h 123"/>
                  <a:gd name="T4" fmla="*/ 80 w 118"/>
                  <a:gd name="T5" fmla="*/ 119 h 123"/>
                  <a:gd name="T6" fmla="*/ 74 w 118"/>
                  <a:gd name="T7" fmla="*/ 121 h 123"/>
                  <a:gd name="T8" fmla="*/ 74 w 118"/>
                  <a:gd name="T9" fmla="*/ 121 h 123"/>
                  <a:gd name="T10" fmla="*/ 53 w 118"/>
                  <a:gd name="T11" fmla="*/ 123 h 123"/>
                  <a:gd name="T12" fmla="*/ 51 w 118"/>
                  <a:gd name="T13" fmla="*/ 122 h 123"/>
                  <a:gd name="T14" fmla="*/ 51 w 118"/>
                  <a:gd name="T15" fmla="*/ 122 h 123"/>
                  <a:gd name="T16" fmla="*/ 49 w 118"/>
                  <a:gd name="T17" fmla="*/ 122 h 123"/>
                  <a:gd name="T18" fmla="*/ 49 w 118"/>
                  <a:gd name="T19" fmla="*/ 122 h 123"/>
                  <a:gd name="T20" fmla="*/ 36 w 118"/>
                  <a:gd name="T21" fmla="*/ 118 h 123"/>
                  <a:gd name="T22" fmla="*/ 7 w 118"/>
                  <a:gd name="T23" fmla="*/ 92 h 123"/>
                  <a:gd name="T24" fmla="*/ 2 w 118"/>
                  <a:gd name="T25" fmla="*/ 79 h 123"/>
                  <a:gd name="T26" fmla="*/ 1 w 118"/>
                  <a:gd name="T27" fmla="*/ 55 h 123"/>
                  <a:gd name="T28" fmla="*/ 1 w 118"/>
                  <a:gd name="T29" fmla="*/ 55 h 123"/>
                  <a:gd name="T30" fmla="*/ 38 w 118"/>
                  <a:gd name="T31" fmla="*/ 10 h 123"/>
                  <a:gd name="T32" fmla="*/ 39 w 118"/>
                  <a:gd name="T33" fmla="*/ 9 h 123"/>
                  <a:gd name="T34" fmla="*/ 44 w 118"/>
                  <a:gd name="T35" fmla="*/ 8 h 123"/>
                  <a:gd name="T36" fmla="*/ 113 w 118"/>
                  <a:gd name="T37" fmla="*/ 43 h 123"/>
                  <a:gd name="T38" fmla="*/ 116 w 118"/>
                  <a:gd name="T39" fmla="*/ 49 h 123"/>
                  <a:gd name="T40" fmla="*/ 117 w 118"/>
                  <a:gd name="T41" fmla="*/ 7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23">
                    <a:moveTo>
                      <a:pt x="117" y="74"/>
                    </a:moveTo>
                    <a:cubicBezTo>
                      <a:pt x="117" y="74"/>
                      <a:pt x="117" y="74"/>
                      <a:pt x="117" y="74"/>
                    </a:cubicBezTo>
                    <a:cubicBezTo>
                      <a:pt x="113" y="94"/>
                      <a:pt x="100" y="112"/>
                      <a:pt x="80" y="119"/>
                    </a:cubicBezTo>
                    <a:cubicBezTo>
                      <a:pt x="78" y="120"/>
                      <a:pt x="76" y="120"/>
                      <a:pt x="74" y="121"/>
                    </a:cubicBezTo>
                    <a:cubicBezTo>
                      <a:pt x="74" y="121"/>
                      <a:pt x="74" y="121"/>
                      <a:pt x="74" y="121"/>
                    </a:cubicBezTo>
                    <a:cubicBezTo>
                      <a:pt x="67" y="123"/>
                      <a:pt x="60" y="123"/>
                      <a:pt x="53" y="123"/>
                    </a:cubicBezTo>
                    <a:cubicBezTo>
                      <a:pt x="52" y="123"/>
                      <a:pt x="52" y="122"/>
                      <a:pt x="51" y="122"/>
                    </a:cubicBezTo>
                    <a:cubicBezTo>
                      <a:pt x="51" y="122"/>
                      <a:pt x="51" y="122"/>
                      <a:pt x="51" y="122"/>
                    </a:cubicBezTo>
                    <a:cubicBezTo>
                      <a:pt x="50" y="122"/>
                      <a:pt x="50" y="122"/>
                      <a:pt x="49" y="122"/>
                    </a:cubicBezTo>
                    <a:cubicBezTo>
                      <a:pt x="49" y="122"/>
                      <a:pt x="49" y="122"/>
                      <a:pt x="49" y="122"/>
                    </a:cubicBezTo>
                    <a:cubicBezTo>
                      <a:pt x="45" y="121"/>
                      <a:pt x="40" y="120"/>
                      <a:pt x="36" y="118"/>
                    </a:cubicBezTo>
                    <a:cubicBezTo>
                      <a:pt x="26" y="110"/>
                      <a:pt x="16" y="101"/>
                      <a:pt x="7" y="92"/>
                    </a:cubicBezTo>
                    <a:cubicBezTo>
                      <a:pt x="5" y="88"/>
                      <a:pt x="4" y="84"/>
                      <a:pt x="2" y="79"/>
                    </a:cubicBezTo>
                    <a:cubicBezTo>
                      <a:pt x="0" y="71"/>
                      <a:pt x="0" y="63"/>
                      <a:pt x="1" y="55"/>
                    </a:cubicBezTo>
                    <a:cubicBezTo>
                      <a:pt x="1" y="55"/>
                      <a:pt x="1" y="55"/>
                      <a:pt x="1" y="55"/>
                    </a:cubicBezTo>
                    <a:cubicBezTo>
                      <a:pt x="5" y="35"/>
                      <a:pt x="18" y="17"/>
                      <a:pt x="38" y="10"/>
                    </a:cubicBezTo>
                    <a:cubicBezTo>
                      <a:pt x="39" y="9"/>
                      <a:pt x="39" y="9"/>
                      <a:pt x="39" y="9"/>
                    </a:cubicBezTo>
                    <a:cubicBezTo>
                      <a:pt x="41" y="9"/>
                      <a:pt x="42" y="8"/>
                      <a:pt x="44" y="8"/>
                    </a:cubicBezTo>
                    <a:cubicBezTo>
                      <a:pt x="73" y="0"/>
                      <a:pt x="103" y="15"/>
                      <a:pt x="113" y="43"/>
                    </a:cubicBezTo>
                    <a:cubicBezTo>
                      <a:pt x="114" y="45"/>
                      <a:pt x="115" y="47"/>
                      <a:pt x="116" y="49"/>
                    </a:cubicBezTo>
                    <a:cubicBezTo>
                      <a:pt x="118" y="58"/>
                      <a:pt x="118" y="66"/>
                      <a:pt x="117" y="74"/>
                    </a:cubicBez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24" name="Freeform 105"/>
              <p:cNvSpPr>
                <a:spLocks/>
              </p:cNvSpPr>
              <p:nvPr/>
            </p:nvSpPr>
            <p:spPr bwMode="auto">
              <a:xfrm>
                <a:off x="6942" y="2829"/>
                <a:ext cx="44" cy="17"/>
              </a:xfrm>
              <a:custGeom>
                <a:avLst/>
                <a:gdLst>
                  <a:gd name="T0" fmla="*/ 0 w 44"/>
                  <a:gd name="T1" fmla="*/ 14 h 17"/>
                  <a:gd name="T2" fmla="*/ 37 w 44"/>
                  <a:gd name="T3" fmla="*/ 0 h 17"/>
                  <a:gd name="T4" fmla="*/ 44 w 44"/>
                  <a:gd name="T5" fmla="*/ 17 h 17"/>
                  <a:gd name="T6" fmla="*/ 0 w 44"/>
                  <a:gd name="T7" fmla="*/ 14 h 17"/>
                </a:gdLst>
                <a:ahLst/>
                <a:cxnLst>
                  <a:cxn ang="0">
                    <a:pos x="T0" y="T1"/>
                  </a:cxn>
                  <a:cxn ang="0">
                    <a:pos x="T2" y="T3"/>
                  </a:cxn>
                  <a:cxn ang="0">
                    <a:pos x="T4" y="T5"/>
                  </a:cxn>
                  <a:cxn ang="0">
                    <a:pos x="T6" y="T7"/>
                  </a:cxn>
                </a:cxnLst>
                <a:rect l="0" t="0" r="r" b="b"/>
                <a:pathLst>
                  <a:path w="44" h="17">
                    <a:moveTo>
                      <a:pt x="0" y="14"/>
                    </a:moveTo>
                    <a:lnTo>
                      <a:pt x="37" y="0"/>
                    </a:lnTo>
                    <a:lnTo>
                      <a:pt x="44" y="17"/>
                    </a:lnTo>
                    <a:lnTo>
                      <a:pt x="0" y="14"/>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25" name="Freeform 106"/>
              <p:cNvSpPr>
                <a:spLocks/>
              </p:cNvSpPr>
              <p:nvPr/>
            </p:nvSpPr>
            <p:spPr bwMode="auto">
              <a:xfrm>
                <a:off x="6994" y="2842"/>
                <a:ext cx="115" cy="56"/>
              </a:xfrm>
              <a:custGeom>
                <a:avLst/>
                <a:gdLst>
                  <a:gd name="T0" fmla="*/ 0 w 156"/>
                  <a:gd name="T1" fmla="*/ 17 h 75"/>
                  <a:gd name="T2" fmla="*/ 156 w 156"/>
                  <a:gd name="T3" fmla="*/ 18 h 75"/>
                  <a:gd name="T4" fmla="*/ 14 w 156"/>
                  <a:gd name="T5" fmla="*/ 0 h 75"/>
                  <a:gd name="T6" fmla="*/ 0 w 156"/>
                  <a:gd name="T7" fmla="*/ 17 h 75"/>
                </a:gdLst>
                <a:ahLst/>
                <a:cxnLst>
                  <a:cxn ang="0">
                    <a:pos x="T0" y="T1"/>
                  </a:cxn>
                  <a:cxn ang="0">
                    <a:pos x="T2" y="T3"/>
                  </a:cxn>
                  <a:cxn ang="0">
                    <a:pos x="T4" y="T5"/>
                  </a:cxn>
                  <a:cxn ang="0">
                    <a:pos x="T6" y="T7"/>
                  </a:cxn>
                </a:cxnLst>
                <a:rect l="0" t="0" r="r" b="b"/>
                <a:pathLst>
                  <a:path w="156" h="75">
                    <a:moveTo>
                      <a:pt x="0" y="17"/>
                    </a:moveTo>
                    <a:cubicBezTo>
                      <a:pt x="0" y="17"/>
                      <a:pt x="63" y="75"/>
                      <a:pt x="156" y="18"/>
                    </a:cubicBezTo>
                    <a:cubicBezTo>
                      <a:pt x="14" y="0"/>
                      <a:pt x="14" y="0"/>
                      <a:pt x="14" y="0"/>
                    </a:cubicBezTo>
                    <a:lnTo>
                      <a:pt x="0" y="17"/>
                    </a:lnTo>
                    <a:close/>
                  </a:path>
                </a:pathLst>
              </a:custGeom>
              <a:solidFill>
                <a:srgbClr val="F9D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26" name="Freeform 107"/>
              <p:cNvSpPr>
                <a:spLocks/>
              </p:cNvSpPr>
              <p:nvPr/>
            </p:nvSpPr>
            <p:spPr bwMode="auto">
              <a:xfrm>
                <a:off x="6991" y="2830"/>
                <a:ext cx="118" cy="85"/>
              </a:xfrm>
              <a:custGeom>
                <a:avLst/>
                <a:gdLst>
                  <a:gd name="T0" fmla="*/ 50 w 161"/>
                  <a:gd name="T1" fmla="*/ 0 h 115"/>
                  <a:gd name="T2" fmla="*/ 0 w 161"/>
                  <a:gd name="T3" fmla="*/ 20 h 115"/>
                  <a:gd name="T4" fmla="*/ 6 w 161"/>
                  <a:gd name="T5" fmla="*/ 44 h 115"/>
                  <a:gd name="T6" fmla="*/ 8 w 161"/>
                  <a:gd name="T7" fmla="*/ 48 h 115"/>
                  <a:gd name="T8" fmla="*/ 81 w 161"/>
                  <a:gd name="T9" fmla="*/ 115 h 115"/>
                  <a:gd name="T10" fmla="*/ 161 w 161"/>
                  <a:gd name="T11" fmla="*/ 34 h 115"/>
                  <a:gd name="T12" fmla="*/ 50 w 161"/>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61" h="115">
                    <a:moveTo>
                      <a:pt x="50" y="0"/>
                    </a:moveTo>
                    <a:cubicBezTo>
                      <a:pt x="0" y="20"/>
                      <a:pt x="0" y="20"/>
                      <a:pt x="0" y="20"/>
                    </a:cubicBezTo>
                    <a:cubicBezTo>
                      <a:pt x="0" y="28"/>
                      <a:pt x="1" y="36"/>
                      <a:pt x="6" y="44"/>
                    </a:cubicBezTo>
                    <a:cubicBezTo>
                      <a:pt x="7" y="45"/>
                      <a:pt x="8" y="46"/>
                      <a:pt x="8" y="48"/>
                    </a:cubicBezTo>
                    <a:cubicBezTo>
                      <a:pt x="81" y="115"/>
                      <a:pt x="81" y="115"/>
                      <a:pt x="81" y="115"/>
                    </a:cubicBezTo>
                    <a:cubicBezTo>
                      <a:pt x="161" y="34"/>
                      <a:pt x="161" y="34"/>
                      <a:pt x="161" y="34"/>
                    </a:cubicBezTo>
                    <a:lnTo>
                      <a:pt x="50"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27" name="Freeform 108"/>
              <p:cNvSpPr>
                <a:spLocks/>
              </p:cNvSpPr>
              <p:nvPr/>
            </p:nvSpPr>
            <p:spPr bwMode="auto">
              <a:xfrm>
                <a:off x="6986" y="2827"/>
                <a:ext cx="134" cy="178"/>
              </a:xfrm>
              <a:custGeom>
                <a:avLst/>
                <a:gdLst>
                  <a:gd name="T0" fmla="*/ 182 w 182"/>
                  <a:gd name="T1" fmla="*/ 0 h 240"/>
                  <a:gd name="T2" fmla="*/ 182 w 182"/>
                  <a:gd name="T3" fmla="*/ 2 h 240"/>
                  <a:gd name="T4" fmla="*/ 173 w 182"/>
                  <a:gd name="T5" fmla="*/ 78 h 240"/>
                  <a:gd name="T6" fmla="*/ 170 w 182"/>
                  <a:gd name="T7" fmla="*/ 97 h 240"/>
                  <a:gd name="T8" fmla="*/ 168 w 182"/>
                  <a:gd name="T9" fmla="*/ 112 h 240"/>
                  <a:gd name="T10" fmla="*/ 168 w 182"/>
                  <a:gd name="T11" fmla="*/ 117 h 240"/>
                  <a:gd name="T12" fmla="*/ 168 w 182"/>
                  <a:gd name="T13" fmla="*/ 117 h 240"/>
                  <a:gd name="T14" fmla="*/ 167 w 182"/>
                  <a:gd name="T15" fmla="*/ 118 h 240"/>
                  <a:gd name="T16" fmla="*/ 149 w 182"/>
                  <a:gd name="T17" fmla="*/ 234 h 240"/>
                  <a:gd name="T18" fmla="*/ 128 w 182"/>
                  <a:gd name="T19" fmla="*/ 237 h 240"/>
                  <a:gd name="T20" fmla="*/ 95 w 182"/>
                  <a:gd name="T21" fmla="*/ 239 h 240"/>
                  <a:gd name="T22" fmla="*/ 93 w 182"/>
                  <a:gd name="T23" fmla="*/ 240 h 240"/>
                  <a:gd name="T24" fmla="*/ 86 w 182"/>
                  <a:gd name="T25" fmla="*/ 240 h 240"/>
                  <a:gd name="T26" fmla="*/ 54 w 182"/>
                  <a:gd name="T27" fmla="*/ 238 h 240"/>
                  <a:gd name="T28" fmla="*/ 34 w 182"/>
                  <a:gd name="T29" fmla="*/ 236 h 240"/>
                  <a:gd name="T30" fmla="*/ 15 w 182"/>
                  <a:gd name="T31" fmla="*/ 118 h 240"/>
                  <a:gd name="T32" fmla="*/ 15 w 182"/>
                  <a:gd name="T33" fmla="*/ 117 h 240"/>
                  <a:gd name="T34" fmla="*/ 14 w 182"/>
                  <a:gd name="T35" fmla="*/ 112 h 240"/>
                  <a:gd name="T36" fmla="*/ 14 w 182"/>
                  <a:gd name="T37" fmla="*/ 112 h 240"/>
                  <a:gd name="T38" fmla="*/ 10 w 182"/>
                  <a:gd name="T39" fmla="*/ 79 h 240"/>
                  <a:gd name="T40" fmla="*/ 0 w 182"/>
                  <a:gd name="T41" fmla="*/ 3 h 240"/>
                  <a:gd name="T42" fmla="*/ 0 w 182"/>
                  <a:gd name="T43" fmla="*/ 3 h 240"/>
                  <a:gd name="T44" fmla="*/ 0 w 182"/>
                  <a:gd name="T45" fmla="*/ 0 h 240"/>
                  <a:gd name="T46" fmla="*/ 0 w 182"/>
                  <a:gd name="T47" fmla="*/ 1 h 240"/>
                  <a:gd name="T48" fmla="*/ 15 w 182"/>
                  <a:gd name="T49" fmla="*/ 20 h 240"/>
                  <a:gd name="T50" fmla="*/ 20 w 182"/>
                  <a:gd name="T51" fmla="*/ 26 h 240"/>
                  <a:gd name="T52" fmla="*/ 42 w 182"/>
                  <a:gd name="T53" fmla="*/ 55 h 240"/>
                  <a:gd name="T54" fmla="*/ 45 w 182"/>
                  <a:gd name="T55" fmla="*/ 59 h 240"/>
                  <a:gd name="T56" fmla="*/ 47 w 182"/>
                  <a:gd name="T57" fmla="*/ 61 h 240"/>
                  <a:gd name="T58" fmla="*/ 132 w 182"/>
                  <a:gd name="T59" fmla="*/ 61 h 240"/>
                  <a:gd name="T60" fmla="*/ 135 w 182"/>
                  <a:gd name="T61" fmla="*/ 58 h 240"/>
                  <a:gd name="T62" fmla="*/ 140 w 182"/>
                  <a:gd name="T63" fmla="*/ 52 h 240"/>
                  <a:gd name="T64" fmla="*/ 153 w 182"/>
                  <a:gd name="T65" fmla="*/ 36 h 240"/>
                  <a:gd name="T66" fmla="*/ 154 w 182"/>
                  <a:gd name="T67" fmla="*/ 34 h 240"/>
                  <a:gd name="T68" fmla="*/ 182 w 182"/>
                  <a:gd name="T69" fmla="*/ 1 h 240"/>
                  <a:gd name="T70" fmla="*/ 182 w 182"/>
                  <a:gd name="T7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240">
                    <a:moveTo>
                      <a:pt x="182" y="0"/>
                    </a:moveTo>
                    <a:cubicBezTo>
                      <a:pt x="182" y="0"/>
                      <a:pt x="182" y="1"/>
                      <a:pt x="182" y="2"/>
                    </a:cubicBezTo>
                    <a:cubicBezTo>
                      <a:pt x="181" y="8"/>
                      <a:pt x="178" y="38"/>
                      <a:pt x="173" y="78"/>
                    </a:cubicBezTo>
                    <a:cubicBezTo>
                      <a:pt x="172" y="84"/>
                      <a:pt x="171" y="91"/>
                      <a:pt x="170" y="97"/>
                    </a:cubicBezTo>
                    <a:cubicBezTo>
                      <a:pt x="170" y="102"/>
                      <a:pt x="169" y="107"/>
                      <a:pt x="168" y="112"/>
                    </a:cubicBezTo>
                    <a:cubicBezTo>
                      <a:pt x="168" y="113"/>
                      <a:pt x="168" y="115"/>
                      <a:pt x="168" y="117"/>
                    </a:cubicBezTo>
                    <a:cubicBezTo>
                      <a:pt x="168" y="117"/>
                      <a:pt x="168" y="117"/>
                      <a:pt x="168" y="117"/>
                    </a:cubicBezTo>
                    <a:cubicBezTo>
                      <a:pt x="167" y="117"/>
                      <a:pt x="167" y="118"/>
                      <a:pt x="167" y="118"/>
                    </a:cubicBezTo>
                    <a:cubicBezTo>
                      <a:pt x="162" y="157"/>
                      <a:pt x="156" y="199"/>
                      <a:pt x="149" y="234"/>
                    </a:cubicBezTo>
                    <a:cubicBezTo>
                      <a:pt x="142" y="235"/>
                      <a:pt x="135" y="236"/>
                      <a:pt x="128" y="237"/>
                    </a:cubicBezTo>
                    <a:cubicBezTo>
                      <a:pt x="117" y="238"/>
                      <a:pt x="106" y="239"/>
                      <a:pt x="95" y="239"/>
                    </a:cubicBezTo>
                    <a:cubicBezTo>
                      <a:pt x="95" y="240"/>
                      <a:pt x="94" y="240"/>
                      <a:pt x="93" y="240"/>
                    </a:cubicBezTo>
                    <a:cubicBezTo>
                      <a:pt x="91" y="240"/>
                      <a:pt x="89" y="240"/>
                      <a:pt x="86" y="240"/>
                    </a:cubicBezTo>
                    <a:cubicBezTo>
                      <a:pt x="75" y="240"/>
                      <a:pt x="65" y="239"/>
                      <a:pt x="54" y="238"/>
                    </a:cubicBezTo>
                    <a:cubicBezTo>
                      <a:pt x="47" y="238"/>
                      <a:pt x="40" y="237"/>
                      <a:pt x="34" y="236"/>
                    </a:cubicBezTo>
                    <a:cubicBezTo>
                      <a:pt x="27" y="200"/>
                      <a:pt x="20" y="157"/>
                      <a:pt x="15" y="118"/>
                    </a:cubicBezTo>
                    <a:cubicBezTo>
                      <a:pt x="15" y="118"/>
                      <a:pt x="15" y="117"/>
                      <a:pt x="15" y="117"/>
                    </a:cubicBezTo>
                    <a:cubicBezTo>
                      <a:pt x="14" y="115"/>
                      <a:pt x="14" y="114"/>
                      <a:pt x="14" y="112"/>
                    </a:cubicBezTo>
                    <a:cubicBezTo>
                      <a:pt x="14" y="112"/>
                      <a:pt x="14" y="112"/>
                      <a:pt x="14" y="112"/>
                    </a:cubicBezTo>
                    <a:cubicBezTo>
                      <a:pt x="12" y="100"/>
                      <a:pt x="11" y="89"/>
                      <a:pt x="10" y="79"/>
                    </a:cubicBezTo>
                    <a:cubicBezTo>
                      <a:pt x="5" y="41"/>
                      <a:pt x="1" y="12"/>
                      <a:pt x="0" y="3"/>
                    </a:cubicBezTo>
                    <a:cubicBezTo>
                      <a:pt x="0" y="3"/>
                      <a:pt x="0" y="3"/>
                      <a:pt x="0" y="3"/>
                    </a:cubicBezTo>
                    <a:cubicBezTo>
                      <a:pt x="0" y="1"/>
                      <a:pt x="0" y="0"/>
                      <a:pt x="0" y="0"/>
                    </a:cubicBezTo>
                    <a:cubicBezTo>
                      <a:pt x="0" y="1"/>
                      <a:pt x="0" y="1"/>
                      <a:pt x="0" y="1"/>
                    </a:cubicBezTo>
                    <a:cubicBezTo>
                      <a:pt x="15" y="20"/>
                      <a:pt x="15" y="20"/>
                      <a:pt x="15" y="20"/>
                    </a:cubicBezTo>
                    <a:cubicBezTo>
                      <a:pt x="20" y="26"/>
                      <a:pt x="20" y="26"/>
                      <a:pt x="20" y="26"/>
                    </a:cubicBezTo>
                    <a:cubicBezTo>
                      <a:pt x="42" y="55"/>
                      <a:pt x="42" y="55"/>
                      <a:pt x="42" y="55"/>
                    </a:cubicBezTo>
                    <a:cubicBezTo>
                      <a:pt x="45" y="59"/>
                      <a:pt x="45" y="59"/>
                      <a:pt x="45" y="59"/>
                    </a:cubicBezTo>
                    <a:cubicBezTo>
                      <a:pt x="47" y="61"/>
                      <a:pt x="47" y="61"/>
                      <a:pt x="47" y="61"/>
                    </a:cubicBezTo>
                    <a:cubicBezTo>
                      <a:pt x="132" y="61"/>
                      <a:pt x="132" y="61"/>
                      <a:pt x="132" y="61"/>
                    </a:cubicBezTo>
                    <a:cubicBezTo>
                      <a:pt x="135" y="58"/>
                      <a:pt x="135" y="58"/>
                      <a:pt x="135" y="58"/>
                    </a:cubicBezTo>
                    <a:cubicBezTo>
                      <a:pt x="140" y="52"/>
                      <a:pt x="140" y="52"/>
                      <a:pt x="140" y="52"/>
                    </a:cubicBezTo>
                    <a:cubicBezTo>
                      <a:pt x="153" y="36"/>
                      <a:pt x="153" y="36"/>
                      <a:pt x="153" y="36"/>
                    </a:cubicBezTo>
                    <a:cubicBezTo>
                      <a:pt x="154" y="34"/>
                      <a:pt x="154" y="34"/>
                      <a:pt x="154" y="34"/>
                    </a:cubicBezTo>
                    <a:cubicBezTo>
                      <a:pt x="182" y="1"/>
                      <a:pt x="182" y="1"/>
                      <a:pt x="182" y="1"/>
                    </a:cubicBezTo>
                    <a:lnTo>
                      <a:pt x="1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28" name="Freeform 109"/>
              <p:cNvSpPr>
                <a:spLocks/>
              </p:cNvSpPr>
              <p:nvPr/>
            </p:nvSpPr>
            <p:spPr bwMode="auto">
              <a:xfrm>
                <a:off x="7026" y="2869"/>
                <a:ext cx="54" cy="136"/>
              </a:xfrm>
              <a:custGeom>
                <a:avLst/>
                <a:gdLst>
                  <a:gd name="T0" fmla="*/ 74 w 74"/>
                  <a:gd name="T1" fmla="*/ 181 h 184"/>
                  <a:gd name="T2" fmla="*/ 41 w 74"/>
                  <a:gd name="T3" fmla="*/ 183 h 184"/>
                  <a:gd name="T4" fmla="*/ 39 w 74"/>
                  <a:gd name="T5" fmla="*/ 184 h 184"/>
                  <a:gd name="T6" fmla="*/ 32 w 74"/>
                  <a:gd name="T7" fmla="*/ 184 h 184"/>
                  <a:gd name="T8" fmla="*/ 0 w 74"/>
                  <a:gd name="T9" fmla="*/ 182 h 184"/>
                  <a:gd name="T10" fmla="*/ 7 w 74"/>
                  <a:gd name="T11" fmla="*/ 103 h 184"/>
                  <a:gd name="T12" fmla="*/ 24 w 74"/>
                  <a:gd name="T13" fmla="*/ 67 h 184"/>
                  <a:gd name="T14" fmla="*/ 9 w 74"/>
                  <a:gd name="T15" fmla="*/ 44 h 184"/>
                  <a:gd name="T16" fmla="*/ 7 w 74"/>
                  <a:gd name="T17" fmla="*/ 39 h 184"/>
                  <a:gd name="T18" fmla="*/ 4 w 74"/>
                  <a:gd name="T19" fmla="*/ 30 h 184"/>
                  <a:gd name="T20" fmla="*/ 3 w 74"/>
                  <a:gd name="T21" fmla="*/ 24 h 184"/>
                  <a:gd name="T22" fmla="*/ 2 w 74"/>
                  <a:gd name="T23" fmla="*/ 23 h 184"/>
                  <a:gd name="T24" fmla="*/ 8 w 74"/>
                  <a:gd name="T25" fmla="*/ 19 h 184"/>
                  <a:gd name="T26" fmla="*/ 28 w 74"/>
                  <a:gd name="T27" fmla="*/ 7 h 184"/>
                  <a:gd name="T28" fmla="*/ 31 w 74"/>
                  <a:gd name="T29" fmla="*/ 6 h 184"/>
                  <a:gd name="T30" fmla="*/ 32 w 74"/>
                  <a:gd name="T31" fmla="*/ 5 h 184"/>
                  <a:gd name="T32" fmla="*/ 35 w 74"/>
                  <a:gd name="T33" fmla="*/ 5 h 184"/>
                  <a:gd name="T34" fmla="*/ 37 w 74"/>
                  <a:gd name="T35" fmla="*/ 4 h 184"/>
                  <a:gd name="T36" fmla="*/ 39 w 74"/>
                  <a:gd name="T37" fmla="*/ 3 h 184"/>
                  <a:gd name="T38" fmla="*/ 40 w 74"/>
                  <a:gd name="T39" fmla="*/ 3 h 184"/>
                  <a:gd name="T40" fmla="*/ 40 w 74"/>
                  <a:gd name="T41" fmla="*/ 3 h 184"/>
                  <a:gd name="T42" fmla="*/ 43 w 74"/>
                  <a:gd name="T43" fmla="*/ 2 h 184"/>
                  <a:gd name="T44" fmla="*/ 44 w 74"/>
                  <a:gd name="T45" fmla="*/ 2 h 184"/>
                  <a:gd name="T46" fmla="*/ 41 w 74"/>
                  <a:gd name="T47" fmla="*/ 3 h 184"/>
                  <a:gd name="T48" fmla="*/ 40 w 74"/>
                  <a:gd name="T49" fmla="*/ 4 h 184"/>
                  <a:gd name="T50" fmla="*/ 39 w 74"/>
                  <a:gd name="T51" fmla="*/ 4 h 184"/>
                  <a:gd name="T52" fmla="*/ 39 w 74"/>
                  <a:gd name="T53" fmla="*/ 4 h 184"/>
                  <a:gd name="T54" fmla="*/ 40 w 74"/>
                  <a:gd name="T55" fmla="*/ 4 h 184"/>
                  <a:gd name="T56" fmla="*/ 41 w 74"/>
                  <a:gd name="T57" fmla="*/ 4 h 184"/>
                  <a:gd name="T58" fmla="*/ 43 w 74"/>
                  <a:gd name="T59" fmla="*/ 5 h 184"/>
                  <a:gd name="T60" fmla="*/ 45 w 74"/>
                  <a:gd name="T61" fmla="*/ 6 h 184"/>
                  <a:gd name="T62" fmla="*/ 51 w 74"/>
                  <a:gd name="T63" fmla="*/ 9 h 184"/>
                  <a:gd name="T64" fmla="*/ 67 w 74"/>
                  <a:gd name="T65" fmla="*/ 18 h 184"/>
                  <a:gd name="T66" fmla="*/ 72 w 74"/>
                  <a:gd name="T67" fmla="*/ 23 h 184"/>
                  <a:gd name="T68" fmla="*/ 72 w 74"/>
                  <a:gd name="T69" fmla="*/ 23 h 184"/>
                  <a:gd name="T70" fmla="*/ 72 w 74"/>
                  <a:gd name="T71" fmla="*/ 24 h 184"/>
                  <a:gd name="T72" fmla="*/ 70 w 74"/>
                  <a:gd name="T73" fmla="*/ 30 h 184"/>
                  <a:gd name="T74" fmla="*/ 65 w 74"/>
                  <a:gd name="T75" fmla="*/ 44 h 184"/>
                  <a:gd name="T76" fmla="*/ 50 w 74"/>
                  <a:gd name="T77" fmla="*/ 67 h 184"/>
                  <a:gd name="T78" fmla="*/ 67 w 74"/>
                  <a:gd name="T79" fmla="*/ 103 h 184"/>
                  <a:gd name="T80" fmla="*/ 74 w 74"/>
                  <a:gd name="T81" fmla="*/ 1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184">
                    <a:moveTo>
                      <a:pt x="74" y="181"/>
                    </a:moveTo>
                    <a:cubicBezTo>
                      <a:pt x="63" y="182"/>
                      <a:pt x="52" y="183"/>
                      <a:pt x="41" y="183"/>
                    </a:cubicBezTo>
                    <a:cubicBezTo>
                      <a:pt x="41" y="184"/>
                      <a:pt x="40" y="184"/>
                      <a:pt x="39" y="184"/>
                    </a:cubicBezTo>
                    <a:cubicBezTo>
                      <a:pt x="37" y="184"/>
                      <a:pt x="35" y="184"/>
                      <a:pt x="32" y="184"/>
                    </a:cubicBezTo>
                    <a:cubicBezTo>
                      <a:pt x="21" y="184"/>
                      <a:pt x="11" y="183"/>
                      <a:pt x="0" y="182"/>
                    </a:cubicBezTo>
                    <a:cubicBezTo>
                      <a:pt x="2" y="140"/>
                      <a:pt x="7" y="103"/>
                      <a:pt x="7" y="103"/>
                    </a:cubicBezTo>
                    <a:cubicBezTo>
                      <a:pt x="8" y="87"/>
                      <a:pt x="24" y="67"/>
                      <a:pt x="24" y="67"/>
                    </a:cubicBezTo>
                    <a:cubicBezTo>
                      <a:pt x="18" y="62"/>
                      <a:pt x="13" y="53"/>
                      <a:pt x="9" y="44"/>
                    </a:cubicBezTo>
                    <a:cubicBezTo>
                      <a:pt x="9" y="42"/>
                      <a:pt x="8" y="41"/>
                      <a:pt x="7" y="39"/>
                    </a:cubicBezTo>
                    <a:cubicBezTo>
                      <a:pt x="6" y="36"/>
                      <a:pt x="5" y="33"/>
                      <a:pt x="4" y="30"/>
                    </a:cubicBezTo>
                    <a:cubicBezTo>
                      <a:pt x="3" y="28"/>
                      <a:pt x="3" y="26"/>
                      <a:pt x="3" y="24"/>
                    </a:cubicBezTo>
                    <a:cubicBezTo>
                      <a:pt x="2" y="24"/>
                      <a:pt x="2" y="23"/>
                      <a:pt x="2" y="23"/>
                    </a:cubicBezTo>
                    <a:cubicBezTo>
                      <a:pt x="2" y="23"/>
                      <a:pt x="4" y="21"/>
                      <a:pt x="8" y="19"/>
                    </a:cubicBezTo>
                    <a:cubicBezTo>
                      <a:pt x="13" y="15"/>
                      <a:pt x="20" y="11"/>
                      <a:pt x="28" y="7"/>
                    </a:cubicBezTo>
                    <a:cubicBezTo>
                      <a:pt x="29" y="7"/>
                      <a:pt x="30" y="6"/>
                      <a:pt x="31" y="6"/>
                    </a:cubicBezTo>
                    <a:cubicBezTo>
                      <a:pt x="31" y="6"/>
                      <a:pt x="32" y="6"/>
                      <a:pt x="32" y="5"/>
                    </a:cubicBezTo>
                    <a:cubicBezTo>
                      <a:pt x="33" y="5"/>
                      <a:pt x="34" y="5"/>
                      <a:pt x="35" y="5"/>
                    </a:cubicBezTo>
                    <a:cubicBezTo>
                      <a:pt x="35" y="4"/>
                      <a:pt x="36" y="4"/>
                      <a:pt x="37" y="4"/>
                    </a:cubicBezTo>
                    <a:cubicBezTo>
                      <a:pt x="38" y="4"/>
                      <a:pt x="38" y="3"/>
                      <a:pt x="39" y="3"/>
                    </a:cubicBezTo>
                    <a:cubicBezTo>
                      <a:pt x="39" y="3"/>
                      <a:pt x="39" y="3"/>
                      <a:pt x="40" y="3"/>
                    </a:cubicBezTo>
                    <a:cubicBezTo>
                      <a:pt x="40" y="3"/>
                      <a:pt x="40" y="3"/>
                      <a:pt x="40" y="3"/>
                    </a:cubicBezTo>
                    <a:cubicBezTo>
                      <a:pt x="41" y="3"/>
                      <a:pt x="42" y="2"/>
                      <a:pt x="43" y="2"/>
                    </a:cubicBezTo>
                    <a:cubicBezTo>
                      <a:pt x="49" y="0"/>
                      <a:pt x="47" y="1"/>
                      <a:pt x="44" y="2"/>
                    </a:cubicBezTo>
                    <a:cubicBezTo>
                      <a:pt x="43" y="2"/>
                      <a:pt x="42" y="3"/>
                      <a:pt x="41" y="3"/>
                    </a:cubicBezTo>
                    <a:cubicBezTo>
                      <a:pt x="41" y="3"/>
                      <a:pt x="40" y="3"/>
                      <a:pt x="40" y="4"/>
                    </a:cubicBezTo>
                    <a:cubicBezTo>
                      <a:pt x="40" y="4"/>
                      <a:pt x="39" y="4"/>
                      <a:pt x="39" y="4"/>
                    </a:cubicBezTo>
                    <a:cubicBezTo>
                      <a:pt x="39" y="4"/>
                      <a:pt x="39" y="4"/>
                      <a:pt x="39" y="4"/>
                    </a:cubicBezTo>
                    <a:cubicBezTo>
                      <a:pt x="39" y="4"/>
                      <a:pt x="39" y="4"/>
                      <a:pt x="40" y="4"/>
                    </a:cubicBezTo>
                    <a:cubicBezTo>
                      <a:pt x="40" y="4"/>
                      <a:pt x="40" y="4"/>
                      <a:pt x="41" y="4"/>
                    </a:cubicBezTo>
                    <a:cubicBezTo>
                      <a:pt x="41" y="5"/>
                      <a:pt x="42" y="5"/>
                      <a:pt x="43" y="5"/>
                    </a:cubicBezTo>
                    <a:cubicBezTo>
                      <a:pt x="44" y="6"/>
                      <a:pt x="44" y="6"/>
                      <a:pt x="45" y="6"/>
                    </a:cubicBezTo>
                    <a:cubicBezTo>
                      <a:pt x="47" y="7"/>
                      <a:pt x="49" y="8"/>
                      <a:pt x="51" y="9"/>
                    </a:cubicBezTo>
                    <a:cubicBezTo>
                      <a:pt x="56" y="12"/>
                      <a:pt x="63" y="15"/>
                      <a:pt x="67" y="18"/>
                    </a:cubicBezTo>
                    <a:cubicBezTo>
                      <a:pt x="69" y="20"/>
                      <a:pt x="71" y="22"/>
                      <a:pt x="72" y="23"/>
                    </a:cubicBezTo>
                    <a:cubicBezTo>
                      <a:pt x="72" y="23"/>
                      <a:pt x="72" y="23"/>
                      <a:pt x="72" y="23"/>
                    </a:cubicBezTo>
                    <a:cubicBezTo>
                      <a:pt x="72" y="24"/>
                      <a:pt x="72" y="24"/>
                      <a:pt x="72" y="24"/>
                    </a:cubicBezTo>
                    <a:cubicBezTo>
                      <a:pt x="71" y="26"/>
                      <a:pt x="71" y="28"/>
                      <a:pt x="70" y="30"/>
                    </a:cubicBezTo>
                    <a:cubicBezTo>
                      <a:pt x="69" y="34"/>
                      <a:pt x="67" y="39"/>
                      <a:pt x="65" y="44"/>
                    </a:cubicBezTo>
                    <a:cubicBezTo>
                      <a:pt x="61" y="53"/>
                      <a:pt x="56" y="62"/>
                      <a:pt x="50" y="67"/>
                    </a:cubicBezTo>
                    <a:cubicBezTo>
                      <a:pt x="50" y="67"/>
                      <a:pt x="67" y="87"/>
                      <a:pt x="67" y="103"/>
                    </a:cubicBezTo>
                    <a:cubicBezTo>
                      <a:pt x="67" y="103"/>
                      <a:pt x="72" y="140"/>
                      <a:pt x="74" y="181"/>
                    </a:cubicBezTo>
                    <a:close/>
                  </a:path>
                </a:pathLst>
              </a:custGeom>
              <a:solidFill>
                <a:srgbClr val="361E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29" name="Freeform 110"/>
              <p:cNvSpPr>
                <a:spLocks/>
              </p:cNvSpPr>
              <p:nvPr/>
            </p:nvSpPr>
            <p:spPr bwMode="auto">
              <a:xfrm>
                <a:off x="7005" y="2793"/>
                <a:ext cx="95" cy="77"/>
              </a:xfrm>
              <a:custGeom>
                <a:avLst/>
                <a:gdLst>
                  <a:gd name="T0" fmla="*/ 65 w 129"/>
                  <a:gd name="T1" fmla="*/ 104 h 104"/>
                  <a:gd name="T2" fmla="*/ 0 w 129"/>
                  <a:gd name="T3" fmla="*/ 46 h 104"/>
                  <a:gd name="T4" fmla="*/ 0 w 129"/>
                  <a:gd name="T5" fmla="*/ 0 h 104"/>
                  <a:gd name="T6" fmla="*/ 129 w 129"/>
                  <a:gd name="T7" fmla="*/ 0 h 104"/>
                  <a:gd name="T8" fmla="*/ 129 w 129"/>
                  <a:gd name="T9" fmla="*/ 46 h 104"/>
                  <a:gd name="T10" fmla="*/ 65 w 129"/>
                  <a:gd name="T11" fmla="*/ 104 h 104"/>
                </a:gdLst>
                <a:ahLst/>
                <a:cxnLst>
                  <a:cxn ang="0">
                    <a:pos x="T0" y="T1"/>
                  </a:cxn>
                  <a:cxn ang="0">
                    <a:pos x="T2" y="T3"/>
                  </a:cxn>
                  <a:cxn ang="0">
                    <a:pos x="T4" y="T5"/>
                  </a:cxn>
                  <a:cxn ang="0">
                    <a:pos x="T6" y="T7"/>
                  </a:cxn>
                  <a:cxn ang="0">
                    <a:pos x="T8" y="T9"/>
                  </a:cxn>
                  <a:cxn ang="0">
                    <a:pos x="T10" y="T11"/>
                  </a:cxn>
                </a:cxnLst>
                <a:rect l="0" t="0" r="r" b="b"/>
                <a:pathLst>
                  <a:path w="129" h="104">
                    <a:moveTo>
                      <a:pt x="65" y="104"/>
                    </a:moveTo>
                    <a:cubicBezTo>
                      <a:pt x="29" y="104"/>
                      <a:pt x="0" y="82"/>
                      <a:pt x="0" y="46"/>
                    </a:cubicBezTo>
                    <a:cubicBezTo>
                      <a:pt x="0" y="0"/>
                      <a:pt x="0" y="0"/>
                      <a:pt x="0" y="0"/>
                    </a:cubicBezTo>
                    <a:cubicBezTo>
                      <a:pt x="129" y="0"/>
                      <a:pt x="129" y="0"/>
                      <a:pt x="129" y="0"/>
                    </a:cubicBezTo>
                    <a:cubicBezTo>
                      <a:pt x="129" y="46"/>
                      <a:pt x="129" y="46"/>
                      <a:pt x="129" y="46"/>
                    </a:cubicBezTo>
                    <a:cubicBezTo>
                      <a:pt x="129" y="82"/>
                      <a:pt x="100" y="104"/>
                      <a:pt x="65" y="104"/>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30" name="Freeform 111"/>
              <p:cNvSpPr>
                <a:spLocks/>
              </p:cNvSpPr>
              <p:nvPr/>
            </p:nvSpPr>
            <p:spPr bwMode="auto">
              <a:xfrm>
                <a:off x="6978" y="2698"/>
                <a:ext cx="8" cy="29"/>
              </a:xfrm>
              <a:custGeom>
                <a:avLst/>
                <a:gdLst>
                  <a:gd name="T0" fmla="*/ 8 w 10"/>
                  <a:gd name="T1" fmla="*/ 37 h 39"/>
                  <a:gd name="T2" fmla="*/ 10 w 10"/>
                  <a:gd name="T3" fmla="*/ 39 h 39"/>
                  <a:gd name="T4" fmla="*/ 7 w 10"/>
                  <a:gd name="T5" fmla="*/ 7 h 39"/>
                  <a:gd name="T6" fmla="*/ 7 w 10"/>
                  <a:gd name="T7" fmla="*/ 0 h 39"/>
                  <a:gd name="T8" fmla="*/ 0 w 10"/>
                  <a:gd name="T9" fmla="*/ 2 h 39"/>
                  <a:gd name="T10" fmla="*/ 0 w 10"/>
                  <a:gd name="T11" fmla="*/ 36 h 39"/>
                  <a:gd name="T12" fmla="*/ 8 w 10"/>
                  <a:gd name="T13" fmla="*/ 37 h 39"/>
                </a:gdLst>
                <a:ahLst/>
                <a:cxnLst>
                  <a:cxn ang="0">
                    <a:pos x="T0" y="T1"/>
                  </a:cxn>
                  <a:cxn ang="0">
                    <a:pos x="T2" y="T3"/>
                  </a:cxn>
                  <a:cxn ang="0">
                    <a:pos x="T4" y="T5"/>
                  </a:cxn>
                  <a:cxn ang="0">
                    <a:pos x="T6" y="T7"/>
                  </a:cxn>
                  <a:cxn ang="0">
                    <a:pos x="T8" y="T9"/>
                  </a:cxn>
                  <a:cxn ang="0">
                    <a:pos x="T10" y="T11"/>
                  </a:cxn>
                  <a:cxn ang="0">
                    <a:pos x="T12" y="T13"/>
                  </a:cxn>
                </a:cxnLst>
                <a:rect l="0" t="0" r="r" b="b"/>
                <a:pathLst>
                  <a:path w="10" h="39">
                    <a:moveTo>
                      <a:pt x="8" y="37"/>
                    </a:moveTo>
                    <a:cubicBezTo>
                      <a:pt x="9" y="38"/>
                      <a:pt x="10" y="38"/>
                      <a:pt x="10" y="39"/>
                    </a:cubicBezTo>
                    <a:cubicBezTo>
                      <a:pt x="8" y="29"/>
                      <a:pt x="7" y="18"/>
                      <a:pt x="7" y="7"/>
                    </a:cubicBezTo>
                    <a:cubicBezTo>
                      <a:pt x="7" y="0"/>
                      <a:pt x="7" y="0"/>
                      <a:pt x="7" y="0"/>
                    </a:cubicBezTo>
                    <a:cubicBezTo>
                      <a:pt x="0" y="2"/>
                      <a:pt x="0" y="2"/>
                      <a:pt x="0" y="2"/>
                    </a:cubicBezTo>
                    <a:cubicBezTo>
                      <a:pt x="0" y="36"/>
                      <a:pt x="0" y="36"/>
                      <a:pt x="0" y="36"/>
                    </a:cubicBezTo>
                    <a:cubicBezTo>
                      <a:pt x="3" y="35"/>
                      <a:pt x="6" y="36"/>
                      <a:pt x="8" y="37"/>
                    </a:cubicBez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31" name="Freeform 112"/>
              <p:cNvSpPr>
                <a:spLocks noEditPoints="1"/>
              </p:cNvSpPr>
              <p:nvPr/>
            </p:nvSpPr>
            <p:spPr bwMode="auto">
              <a:xfrm>
                <a:off x="6985" y="2699"/>
                <a:ext cx="143" cy="128"/>
              </a:xfrm>
              <a:custGeom>
                <a:avLst/>
                <a:gdLst>
                  <a:gd name="T0" fmla="*/ 195 w 195"/>
                  <a:gd name="T1" fmla="*/ 1 h 173"/>
                  <a:gd name="T2" fmla="*/ 188 w 195"/>
                  <a:gd name="T3" fmla="*/ 0 h 173"/>
                  <a:gd name="T4" fmla="*/ 188 w 195"/>
                  <a:gd name="T5" fmla="*/ 6 h 173"/>
                  <a:gd name="T6" fmla="*/ 187 w 195"/>
                  <a:gd name="T7" fmla="*/ 26 h 173"/>
                  <a:gd name="T8" fmla="*/ 183 w 195"/>
                  <a:gd name="T9" fmla="*/ 44 h 173"/>
                  <a:gd name="T10" fmla="*/ 152 w 195"/>
                  <a:gd name="T11" fmla="*/ 89 h 173"/>
                  <a:gd name="T12" fmla="*/ 152 w 195"/>
                  <a:gd name="T13" fmla="*/ 89 h 173"/>
                  <a:gd name="T14" fmla="*/ 94 w 195"/>
                  <a:gd name="T15" fmla="*/ 61 h 173"/>
                  <a:gd name="T16" fmla="*/ 35 w 195"/>
                  <a:gd name="T17" fmla="*/ 89 h 173"/>
                  <a:gd name="T18" fmla="*/ 35 w 195"/>
                  <a:gd name="T19" fmla="*/ 89 h 173"/>
                  <a:gd name="T20" fmla="*/ 5 w 195"/>
                  <a:gd name="T21" fmla="*/ 50 h 173"/>
                  <a:gd name="T22" fmla="*/ 4 w 195"/>
                  <a:gd name="T23" fmla="*/ 54 h 173"/>
                  <a:gd name="T24" fmla="*/ 3 w 195"/>
                  <a:gd name="T25" fmla="*/ 55 h 173"/>
                  <a:gd name="T26" fmla="*/ 2 w 195"/>
                  <a:gd name="T27" fmla="*/ 70 h 173"/>
                  <a:gd name="T28" fmla="*/ 3 w 195"/>
                  <a:gd name="T29" fmla="*/ 92 h 173"/>
                  <a:gd name="T30" fmla="*/ 3 w 195"/>
                  <a:gd name="T31" fmla="*/ 103 h 173"/>
                  <a:gd name="T32" fmla="*/ 3 w 195"/>
                  <a:gd name="T33" fmla="*/ 103 h 173"/>
                  <a:gd name="T34" fmla="*/ 3 w 195"/>
                  <a:gd name="T35" fmla="*/ 103 h 173"/>
                  <a:gd name="T36" fmla="*/ 28 w 195"/>
                  <a:gd name="T37" fmla="*/ 110 h 173"/>
                  <a:gd name="T38" fmla="*/ 28 w 195"/>
                  <a:gd name="T39" fmla="*/ 150 h 173"/>
                  <a:gd name="T40" fmla="*/ 39 w 195"/>
                  <a:gd name="T41" fmla="*/ 158 h 173"/>
                  <a:gd name="T42" fmla="*/ 61 w 195"/>
                  <a:gd name="T43" fmla="*/ 168 h 173"/>
                  <a:gd name="T44" fmla="*/ 89 w 195"/>
                  <a:gd name="T45" fmla="*/ 173 h 173"/>
                  <a:gd name="T46" fmla="*/ 94 w 195"/>
                  <a:gd name="T47" fmla="*/ 173 h 173"/>
                  <a:gd name="T48" fmla="*/ 95 w 195"/>
                  <a:gd name="T49" fmla="*/ 173 h 173"/>
                  <a:gd name="T50" fmla="*/ 135 w 195"/>
                  <a:gd name="T51" fmla="*/ 165 h 173"/>
                  <a:gd name="T52" fmla="*/ 148 w 195"/>
                  <a:gd name="T53" fmla="*/ 158 h 173"/>
                  <a:gd name="T54" fmla="*/ 157 w 195"/>
                  <a:gd name="T55" fmla="*/ 151 h 173"/>
                  <a:gd name="T56" fmla="*/ 157 w 195"/>
                  <a:gd name="T57" fmla="*/ 105 h 173"/>
                  <a:gd name="T58" fmla="*/ 179 w 195"/>
                  <a:gd name="T59" fmla="*/ 96 h 173"/>
                  <a:gd name="T60" fmla="*/ 181 w 195"/>
                  <a:gd name="T61" fmla="*/ 56 h 173"/>
                  <a:gd name="T62" fmla="*/ 183 w 195"/>
                  <a:gd name="T63" fmla="*/ 49 h 173"/>
                  <a:gd name="T64" fmla="*/ 195 w 195"/>
                  <a:gd name="T65" fmla="*/ 43 h 173"/>
                  <a:gd name="T66" fmla="*/ 195 w 195"/>
                  <a:gd name="T67" fmla="*/ 43 h 173"/>
                  <a:gd name="T68" fmla="*/ 195 w 195"/>
                  <a:gd name="T69" fmla="*/ 1 h 173"/>
                  <a:gd name="T70" fmla="*/ 57 w 195"/>
                  <a:gd name="T71" fmla="*/ 98 h 173"/>
                  <a:gd name="T72" fmla="*/ 64 w 195"/>
                  <a:gd name="T73" fmla="*/ 89 h 173"/>
                  <a:gd name="T74" fmla="*/ 66 w 195"/>
                  <a:gd name="T75" fmla="*/ 87 h 173"/>
                  <a:gd name="T76" fmla="*/ 93 w 195"/>
                  <a:gd name="T77" fmla="*/ 76 h 173"/>
                  <a:gd name="T78" fmla="*/ 120 w 195"/>
                  <a:gd name="T79" fmla="*/ 87 h 173"/>
                  <a:gd name="T80" fmla="*/ 122 w 195"/>
                  <a:gd name="T81" fmla="*/ 88 h 173"/>
                  <a:gd name="T82" fmla="*/ 130 w 195"/>
                  <a:gd name="T83" fmla="*/ 98 h 173"/>
                  <a:gd name="T84" fmla="*/ 134 w 195"/>
                  <a:gd name="T85" fmla="*/ 105 h 173"/>
                  <a:gd name="T86" fmla="*/ 93 w 195"/>
                  <a:gd name="T87" fmla="*/ 120 h 173"/>
                  <a:gd name="T88" fmla="*/ 52 w 195"/>
                  <a:gd name="T89" fmla="*/ 105 h 173"/>
                  <a:gd name="T90" fmla="*/ 57 w 195"/>
                  <a:gd name="T91" fmla="*/ 9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73">
                    <a:moveTo>
                      <a:pt x="195" y="1"/>
                    </a:moveTo>
                    <a:cubicBezTo>
                      <a:pt x="188" y="0"/>
                      <a:pt x="188" y="0"/>
                      <a:pt x="188" y="0"/>
                    </a:cubicBezTo>
                    <a:cubicBezTo>
                      <a:pt x="188" y="6"/>
                      <a:pt x="188" y="6"/>
                      <a:pt x="188" y="6"/>
                    </a:cubicBezTo>
                    <a:cubicBezTo>
                      <a:pt x="188" y="13"/>
                      <a:pt x="187" y="20"/>
                      <a:pt x="187" y="26"/>
                    </a:cubicBezTo>
                    <a:cubicBezTo>
                      <a:pt x="186" y="32"/>
                      <a:pt x="184" y="38"/>
                      <a:pt x="183" y="44"/>
                    </a:cubicBezTo>
                    <a:cubicBezTo>
                      <a:pt x="177" y="62"/>
                      <a:pt x="167" y="78"/>
                      <a:pt x="152" y="89"/>
                    </a:cubicBezTo>
                    <a:cubicBezTo>
                      <a:pt x="152" y="89"/>
                      <a:pt x="152" y="89"/>
                      <a:pt x="152" y="89"/>
                    </a:cubicBezTo>
                    <a:cubicBezTo>
                      <a:pt x="139" y="74"/>
                      <a:pt x="118" y="61"/>
                      <a:pt x="94" y="61"/>
                    </a:cubicBezTo>
                    <a:cubicBezTo>
                      <a:pt x="70" y="61"/>
                      <a:pt x="48" y="75"/>
                      <a:pt x="35" y="89"/>
                    </a:cubicBezTo>
                    <a:cubicBezTo>
                      <a:pt x="35" y="89"/>
                      <a:pt x="35" y="89"/>
                      <a:pt x="35" y="89"/>
                    </a:cubicBezTo>
                    <a:cubicBezTo>
                      <a:pt x="21" y="80"/>
                      <a:pt x="11" y="66"/>
                      <a:pt x="5" y="50"/>
                    </a:cubicBezTo>
                    <a:cubicBezTo>
                      <a:pt x="5" y="52"/>
                      <a:pt x="5" y="53"/>
                      <a:pt x="4" y="54"/>
                    </a:cubicBezTo>
                    <a:cubicBezTo>
                      <a:pt x="4" y="54"/>
                      <a:pt x="4" y="54"/>
                      <a:pt x="3" y="55"/>
                    </a:cubicBezTo>
                    <a:cubicBezTo>
                      <a:pt x="6" y="59"/>
                      <a:pt x="7" y="65"/>
                      <a:pt x="2" y="70"/>
                    </a:cubicBezTo>
                    <a:cubicBezTo>
                      <a:pt x="0" y="73"/>
                      <a:pt x="3" y="87"/>
                      <a:pt x="3" y="92"/>
                    </a:cubicBezTo>
                    <a:cubicBezTo>
                      <a:pt x="3" y="96"/>
                      <a:pt x="3" y="99"/>
                      <a:pt x="3" y="103"/>
                    </a:cubicBezTo>
                    <a:cubicBezTo>
                      <a:pt x="3" y="103"/>
                      <a:pt x="3" y="103"/>
                      <a:pt x="3" y="103"/>
                    </a:cubicBezTo>
                    <a:cubicBezTo>
                      <a:pt x="3" y="103"/>
                      <a:pt x="3" y="103"/>
                      <a:pt x="3" y="103"/>
                    </a:cubicBezTo>
                    <a:cubicBezTo>
                      <a:pt x="9" y="94"/>
                      <a:pt x="28" y="96"/>
                      <a:pt x="28" y="110"/>
                    </a:cubicBezTo>
                    <a:cubicBezTo>
                      <a:pt x="28" y="150"/>
                      <a:pt x="28" y="150"/>
                      <a:pt x="28" y="150"/>
                    </a:cubicBezTo>
                    <a:cubicBezTo>
                      <a:pt x="31" y="153"/>
                      <a:pt x="35" y="155"/>
                      <a:pt x="39" y="158"/>
                    </a:cubicBezTo>
                    <a:cubicBezTo>
                      <a:pt x="46" y="162"/>
                      <a:pt x="53" y="166"/>
                      <a:pt x="61" y="168"/>
                    </a:cubicBezTo>
                    <a:cubicBezTo>
                      <a:pt x="70" y="171"/>
                      <a:pt x="79" y="173"/>
                      <a:pt x="89" y="173"/>
                    </a:cubicBezTo>
                    <a:cubicBezTo>
                      <a:pt x="91" y="173"/>
                      <a:pt x="92" y="173"/>
                      <a:pt x="94" y="173"/>
                    </a:cubicBezTo>
                    <a:cubicBezTo>
                      <a:pt x="95" y="173"/>
                      <a:pt x="95" y="173"/>
                      <a:pt x="95" y="173"/>
                    </a:cubicBezTo>
                    <a:cubicBezTo>
                      <a:pt x="109" y="173"/>
                      <a:pt x="123" y="170"/>
                      <a:pt x="135" y="165"/>
                    </a:cubicBezTo>
                    <a:cubicBezTo>
                      <a:pt x="139" y="163"/>
                      <a:pt x="144" y="160"/>
                      <a:pt x="148" y="158"/>
                    </a:cubicBezTo>
                    <a:cubicBezTo>
                      <a:pt x="151" y="155"/>
                      <a:pt x="154" y="153"/>
                      <a:pt x="157" y="151"/>
                    </a:cubicBezTo>
                    <a:cubicBezTo>
                      <a:pt x="157" y="105"/>
                      <a:pt x="157" y="105"/>
                      <a:pt x="157" y="105"/>
                    </a:cubicBezTo>
                    <a:cubicBezTo>
                      <a:pt x="157" y="92"/>
                      <a:pt x="172" y="89"/>
                      <a:pt x="179" y="96"/>
                    </a:cubicBezTo>
                    <a:cubicBezTo>
                      <a:pt x="180" y="82"/>
                      <a:pt x="181" y="69"/>
                      <a:pt x="181" y="56"/>
                    </a:cubicBezTo>
                    <a:cubicBezTo>
                      <a:pt x="181" y="53"/>
                      <a:pt x="181" y="51"/>
                      <a:pt x="183" y="49"/>
                    </a:cubicBezTo>
                    <a:cubicBezTo>
                      <a:pt x="185" y="45"/>
                      <a:pt x="190" y="43"/>
                      <a:pt x="195" y="43"/>
                    </a:cubicBezTo>
                    <a:cubicBezTo>
                      <a:pt x="195" y="43"/>
                      <a:pt x="195" y="43"/>
                      <a:pt x="195" y="43"/>
                    </a:cubicBezTo>
                    <a:cubicBezTo>
                      <a:pt x="195" y="1"/>
                      <a:pt x="195" y="1"/>
                      <a:pt x="195" y="1"/>
                    </a:cubicBezTo>
                    <a:close/>
                    <a:moveTo>
                      <a:pt x="57" y="98"/>
                    </a:moveTo>
                    <a:cubicBezTo>
                      <a:pt x="59" y="94"/>
                      <a:pt x="62" y="91"/>
                      <a:pt x="64" y="89"/>
                    </a:cubicBezTo>
                    <a:cubicBezTo>
                      <a:pt x="65" y="88"/>
                      <a:pt x="66" y="87"/>
                      <a:pt x="66" y="87"/>
                    </a:cubicBezTo>
                    <a:cubicBezTo>
                      <a:pt x="74" y="80"/>
                      <a:pt x="83" y="76"/>
                      <a:pt x="93" y="76"/>
                    </a:cubicBezTo>
                    <a:cubicBezTo>
                      <a:pt x="103" y="76"/>
                      <a:pt x="112" y="80"/>
                      <a:pt x="120" y="87"/>
                    </a:cubicBezTo>
                    <a:cubicBezTo>
                      <a:pt x="120" y="87"/>
                      <a:pt x="121" y="88"/>
                      <a:pt x="122" y="88"/>
                    </a:cubicBezTo>
                    <a:cubicBezTo>
                      <a:pt x="125" y="91"/>
                      <a:pt x="127" y="94"/>
                      <a:pt x="130" y="98"/>
                    </a:cubicBezTo>
                    <a:cubicBezTo>
                      <a:pt x="131" y="100"/>
                      <a:pt x="133" y="102"/>
                      <a:pt x="134" y="105"/>
                    </a:cubicBezTo>
                    <a:cubicBezTo>
                      <a:pt x="126" y="114"/>
                      <a:pt x="111" y="120"/>
                      <a:pt x="93" y="120"/>
                    </a:cubicBezTo>
                    <a:cubicBezTo>
                      <a:pt x="75" y="120"/>
                      <a:pt x="60" y="114"/>
                      <a:pt x="52" y="105"/>
                    </a:cubicBezTo>
                    <a:cubicBezTo>
                      <a:pt x="53" y="102"/>
                      <a:pt x="55" y="100"/>
                      <a:pt x="57" y="98"/>
                    </a:cubicBez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32" name="Freeform 113"/>
              <p:cNvSpPr>
                <a:spLocks/>
              </p:cNvSpPr>
              <p:nvPr/>
            </p:nvSpPr>
            <p:spPr bwMode="auto">
              <a:xfrm>
                <a:off x="6969" y="2673"/>
                <a:ext cx="18" cy="64"/>
              </a:xfrm>
              <a:custGeom>
                <a:avLst/>
                <a:gdLst>
                  <a:gd name="T0" fmla="*/ 25 w 25"/>
                  <a:gd name="T1" fmla="*/ 2 h 87"/>
                  <a:gd name="T2" fmla="*/ 17 w 25"/>
                  <a:gd name="T3" fmla="*/ 1 h 87"/>
                  <a:gd name="T4" fmla="*/ 2 w 25"/>
                  <a:gd name="T5" fmla="*/ 6 h 87"/>
                  <a:gd name="T6" fmla="*/ 5 w 25"/>
                  <a:gd name="T7" fmla="*/ 61 h 87"/>
                  <a:gd name="T8" fmla="*/ 16 w 25"/>
                  <a:gd name="T9" fmla="*/ 85 h 87"/>
                  <a:gd name="T10" fmla="*/ 25 w 25"/>
                  <a:gd name="T11" fmla="*/ 87 h 87"/>
                  <a:gd name="T12" fmla="*/ 25 w 25"/>
                  <a:gd name="T13" fmla="*/ 2 h 87"/>
                </a:gdLst>
                <a:ahLst/>
                <a:cxnLst>
                  <a:cxn ang="0">
                    <a:pos x="T0" y="T1"/>
                  </a:cxn>
                  <a:cxn ang="0">
                    <a:pos x="T2" y="T3"/>
                  </a:cxn>
                  <a:cxn ang="0">
                    <a:pos x="T4" y="T5"/>
                  </a:cxn>
                  <a:cxn ang="0">
                    <a:pos x="T6" y="T7"/>
                  </a:cxn>
                  <a:cxn ang="0">
                    <a:pos x="T8" y="T9"/>
                  </a:cxn>
                  <a:cxn ang="0">
                    <a:pos x="T10" y="T11"/>
                  </a:cxn>
                  <a:cxn ang="0">
                    <a:pos x="T12" y="T13"/>
                  </a:cxn>
                </a:cxnLst>
                <a:rect l="0" t="0" r="r" b="b"/>
                <a:pathLst>
                  <a:path w="25" h="87">
                    <a:moveTo>
                      <a:pt x="25" y="2"/>
                    </a:moveTo>
                    <a:cubicBezTo>
                      <a:pt x="17" y="1"/>
                      <a:pt x="17" y="1"/>
                      <a:pt x="17" y="1"/>
                    </a:cubicBezTo>
                    <a:cubicBezTo>
                      <a:pt x="11" y="0"/>
                      <a:pt x="3" y="0"/>
                      <a:pt x="2" y="6"/>
                    </a:cubicBezTo>
                    <a:cubicBezTo>
                      <a:pt x="0" y="21"/>
                      <a:pt x="1" y="50"/>
                      <a:pt x="5" y="61"/>
                    </a:cubicBezTo>
                    <a:cubicBezTo>
                      <a:pt x="3" y="69"/>
                      <a:pt x="2" y="83"/>
                      <a:pt x="16" y="85"/>
                    </a:cubicBezTo>
                    <a:cubicBezTo>
                      <a:pt x="25" y="87"/>
                      <a:pt x="25" y="87"/>
                      <a:pt x="25" y="87"/>
                    </a:cubicBezTo>
                    <a:lnTo>
                      <a:pt x="25" y="2"/>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33" name="Freeform 114"/>
              <p:cNvSpPr>
                <a:spLocks/>
              </p:cNvSpPr>
              <p:nvPr/>
            </p:nvSpPr>
            <p:spPr bwMode="auto">
              <a:xfrm>
                <a:off x="7119" y="2674"/>
                <a:ext cx="19" cy="65"/>
              </a:xfrm>
              <a:custGeom>
                <a:avLst/>
                <a:gdLst>
                  <a:gd name="T0" fmla="*/ 1 w 26"/>
                  <a:gd name="T1" fmla="*/ 2 h 87"/>
                  <a:gd name="T2" fmla="*/ 9 w 26"/>
                  <a:gd name="T3" fmla="*/ 1 h 87"/>
                  <a:gd name="T4" fmla="*/ 23 w 26"/>
                  <a:gd name="T5" fmla="*/ 7 h 87"/>
                  <a:gd name="T6" fmla="*/ 20 w 26"/>
                  <a:gd name="T7" fmla="*/ 61 h 87"/>
                  <a:gd name="T8" fmla="*/ 9 w 26"/>
                  <a:gd name="T9" fmla="*/ 86 h 87"/>
                  <a:gd name="T10" fmla="*/ 0 w 26"/>
                  <a:gd name="T11" fmla="*/ 87 h 87"/>
                  <a:gd name="T12" fmla="*/ 1 w 26"/>
                  <a:gd name="T13" fmla="*/ 2 h 87"/>
                </a:gdLst>
                <a:ahLst/>
                <a:cxnLst>
                  <a:cxn ang="0">
                    <a:pos x="T0" y="T1"/>
                  </a:cxn>
                  <a:cxn ang="0">
                    <a:pos x="T2" y="T3"/>
                  </a:cxn>
                  <a:cxn ang="0">
                    <a:pos x="T4" y="T5"/>
                  </a:cxn>
                  <a:cxn ang="0">
                    <a:pos x="T6" y="T7"/>
                  </a:cxn>
                  <a:cxn ang="0">
                    <a:pos x="T8" y="T9"/>
                  </a:cxn>
                  <a:cxn ang="0">
                    <a:pos x="T10" y="T11"/>
                  </a:cxn>
                  <a:cxn ang="0">
                    <a:pos x="T12" y="T13"/>
                  </a:cxn>
                </a:cxnLst>
                <a:rect l="0" t="0" r="r" b="b"/>
                <a:pathLst>
                  <a:path w="26" h="87">
                    <a:moveTo>
                      <a:pt x="1" y="2"/>
                    </a:moveTo>
                    <a:cubicBezTo>
                      <a:pt x="9" y="1"/>
                      <a:pt x="9" y="1"/>
                      <a:pt x="9" y="1"/>
                    </a:cubicBezTo>
                    <a:cubicBezTo>
                      <a:pt x="14" y="0"/>
                      <a:pt x="22" y="1"/>
                      <a:pt x="23" y="7"/>
                    </a:cubicBezTo>
                    <a:cubicBezTo>
                      <a:pt x="26" y="21"/>
                      <a:pt x="24" y="51"/>
                      <a:pt x="20" y="61"/>
                    </a:cubicBezTo>
                    <a:cubicBezTo>
                      <a:pt x="21" y="70"/>
                      <a:pt x="22" y="83"/>
                      <a:pt x="9" y="86"/>
                    </a:cubicBezTo>
                    <a:cubicBezTo>
                      <a:pt x="0" y="87"/>
                      <a:pt x="0" y="87"/>
                      <a:pt x="0" y="87"/>
                    </a:cubicBezTo>
                    <a:lnTo>
                      <a:pt x="1" y="2"/>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34" name="Freeform 115"/>
              <p:cNvSpPr>
                <a:spLocks/>
              </p:cNvSpPr>
              <p:nvPr/>
            </p:nvSpPr>
            <p:spPr bwMode="auto">
              <a:xfrm>
                <a:off x="6978" y="2611"/>
                <a:ext cx="150" cy="203"/>
              </a:xfrm>
              <a:custGeom>
                <a:avLst/>
                <a:gdLst>
                  <a:gd name="T0" fmla="*/ 204 w 204"/>
                  <a:gd name="T1" fmla="*/ 52 h 275"/>
                  <a:gd name="T2" fmla="*/ 204 w 204"/>
                  <a:gd name="T3" fmla="*/ 170 h 275"/>
                  <a:gd name="T4" fmla="*/ 149 w 204"/>
                  <a:gd name="T5" fmla="*/ 264 h 275"/>
                  <a:gd name="T6" fmla="*/ 104 w 204"/>
                  <a:gd name="T7" fmla="*/ 275 h 275"/>
                  <a:gd name="T8" fmla="*/ 103 w 204"/>
                  <a:gd name="T9" fmla="*/ 275 h 275"/>
                  <a:gd name="T10" fmla="*/ 98 w 204"/>
                  <a:gd name="T11" fmla="*/ 275 h 275"/>
                  <a:gd name="T12" fmla="*/ 59 w 204"/>
                  <a:gd name="T13" fmla="*/ 266 h 275"/>
                  <a:gd name="T14" fmla="*/ 0 w 204"/>
                  <a:gd name="T15" fmla="*/ 170 h 275"/>
                  <a:gd name="T16" fmla="*/ 0 w 204"/>
                  <a:gd name="T17" fmla="*/ 52 h 275"/>
                  <a:gd name="T18" fmla="*/ 183 w 204"/>
                  <a:gd name="T19" fmla="*/ 0 h 275"/>
                  <a:gd name="T20" fmla="*/ 195 w 204"/>
                  <a:gd name="T21" fmla="*/ 22 h 275"/>
                  <a:gd name="T22" fmla="*/ 204 w 204"/>
                  <a:gd name="T23" fmla="*/ 5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275">
                    <a:moveTo>
                      <a:pt x="204" y="52"/>
                    </a:moveTo>
                    <a:cubicBezTo>
                      <a:pt x="204" y="170"/>
                      <a:pt x="204" y="170"/>
                      <a:pt x="204" y="170"/>
                    </a:cubicBezTo>
                    <a:cubicBezTo>
                      <a:pt x="204" y="211"/>
                      <a:pt x="184" y="247"/>
                      <a:pt x="149" y="264"/>
                    </a:cubicBezTo>
                    <a:cubicBezTo>
                      <a:pt x="135" y="271"/>
                      <a:pt x="120" y="275"/>
                      <a:pt x="104" y="275"/>
                    </a:cubicBezTo>
                    <a:cubicBezTo>
                      <a:pt x="103" y="275"/>
                      <a:pt x="103" y="275"/>
                      <a:pt x="103" y="275"/>
                    </a:cubicBezTo>
                    <a:cubicBezTo>
                      <a:pt x="101" y="275"/>
                      <a:pt x="100" y="275"/>
                      <a:pt x="98" y="275"/>
                    </a:cubicBezTo>
                    <a:cubicBezTo>
                      <a:pt x="84" y="274"/>
                      <a:pt x="71" y="271"/>
                      <a:pt x="59" y="266"/>
                    </a:cubicBezTo>
                    <a:cubicBezTo>
                      <a:pt x="22" y="250"/>
                      <a:pt x="0" y="213"/>
                      <a:pt x="0" y="170"/>
                    </a:cubicBezTo>
                    <a:cubicBezTo>
                      <a:pt x="0" y="52"/>
                      <a:pt x="0" y="52"/>
                      <a:pt x="0" y="52"/>
                    </a:cubicBezTo>
                    <a:cubicBezTo>
                      <a:pt x="183" y="0"/>
                      <a:pt x="183" y="0"/>
                      <a:pt x="183" y="0"/>
                    </a:cubicBezTo>
                    <a:cubicBezTo>
                      <a:pt x="195" y="22"/>
                      <a:pt x="195" y="22"/>
                      <a:pt x="195" y="22"/>
                    </a:cubicBezTo>
                    <a:lnTo>
                      <a:pt x="204" y="52"/>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35" name="Freeform 116"/>
              <p:cNvSpPr>
                <a:spLocks/>
              </p:cNvSpPr>
              <p:nvPr/>
            </p:nvSpPr>
            <p:spPr bwMode="auto">
              <a:xfrm>
                <a:off x="7015" y="2683"/>
                <a:ext cx="12" cy="11"/>
              </a:xfrm>
              <a:custGeom>
                <a:avLst/>
                <a:gdLst>
                  <a:gd name="T0" fmla="*/ 15 w 16"/>
                  <a:gd name="T1" fmla="*/ 7 h 16"/>
                  <a:gd name="T2" fmla="*/ 9 w 16"/>
                  <a:gd name="T3" fmla="*/ 15 h 16"/>
                  <a:gd name="T4" fmla="*/ 1 w 16"/>
                  <a:gd name="T5" fmla="*/ 9 h 16"/>
                  <a:gd name="T6" fmla="*/ 7 w 16"/>
                  <a:gd name="T7" fmla="*/ 1 h 16"/>
                  <a:gd name="T8" fmla="*/ 15 w 16"/>
                  <a:gd name="T9" fmla="*/ 7 h 16"/>
                </a:gdLst>
                <a:ahLst/>
                <a:cxnLst>
                  <a:cxn ang="0">
                    <a:pos x="T0" y="T1"/>
                  </a:cxn>
                  <a:cxn ang="0">
                    <a:pos x="T2" y="T3"/>
                  </a:cxn>
                  <a:cxn ang="0">
                    <a:pos x="T4" y="T5"/>
                  </a:cxn>
                  <a:cxn ang="0">
                    <a:pos x="T6" y="T7"/>
                  </a:cxn>
                  <a:cxn ang="0">
                    <a:pos x="T8" y="T9"/>
                  </a:cxn>
                </a:cxnLst>
                <a:rect l="0" t="0" r="r" b="b"/>
                <a:pathLst>
                  <a:path w="16" h="16">
                    <a:moveTo>
                      <a:pt x="15" y="7"/>
                    </a:moveTo>
                    <a:cubicBezTo>
                      <a:pt x="16" y="11"/>
                      <a:pt x="13" y="15"/>
                      <a:pt x="9" y="15"/>
                    </a:cubicBezTo>
                    <a:cubicBezTo>
                      <a:pt x="5" y="16"/>
                      <a:pt x="1" y="13"/>
                      <a:pt x="1" y="9"/>
                    </a:cubicBezTo>
                    <a:cubicBezTo>
                      <a:pt x="0" y="5"/>
                      <a:pt x="3" y="1"/>
                      <a:pt x="7" y="1"/>
                    </a:cubicBezTo>
                    <a:cubicBezTo>
                      <a:pt x="11" y="0"/>
                      <a:pt x="15" y="3"/>
                      <a:pt x="15"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36" name="Freeform 117"/>
              <p:cNvSpPr>
                <a:spLocks/>
              </p:cNvSpPr>
              <p:nvPr/>
            </p:nvSpPr>
            <p:spPr bwMode="auto">
              <a:xfrm>
                <a:off x="7079" y="2683"/>
                <a:ext cx="11" cy="11"/>
              </a:xfrm>
              <a:custGeom>
                <a:avLst/>
                <a:gdLst>
                  <a:gd name="T0" fmla="*/ 1 w 16"/>
                  <a:gd name="T1" fmla="*/ 7 h 15"/>
                  <a:gd name="T2" fmla="*/ 7 w 16"/>
                  <a:gd name="T3" fmla="*/ 15 h 15"/>
                  <a:gd name="T4" fmla="*/ 15 w 16"/>
                  <a:gd name="T5" fmla="*/ 9 h 15"/>
                  <a:gd name="T6" fmla="*/ 9 w 16"/>
                  <a:gd name="T7" fmla="*/ 0 h 15"/>
                  <a:gd name="T8" fmla="*/ 1 w 16"/>
                  <a:gd name="T9" fmla="*/ 7 h 15"/>
                </a:gdLst>
                <a:ahLst/>
                <a:cxnLst>
                  <a:cxn ang="0">
                    <a:pos x="T0" y="T1"/>
                  </a:cxn>
                  <a:cxn ang="0">
                    <a:pos x="T2" y="T3"/>
                  </a:cxn>
                  <a:cxn ang="0">
                    <a:pos x="T4" y="T5"/>
                  </a:cxn>
                  <a:cxn ang="0">
                    <a:pos x="T6" y="T7"/>
                  </a:cxn>
                  <a:cxn ang="0">
                    <a:pos x="T8" y="T9"/>
                  </a:cxn>
                </a:cxnLst>
                <a:rect l="0" t="0" r="r" b="b"/>
                <a:pathLst>
                  <a:path w="16" h="15">
                    <a:moveTo>
                      <a:pt x="1" y="7"/>
                    </a:moveTo>
                    <a:cubicBezTo>
                      <a:pt x="0" y="11"/>
                      <a:pt x="3" y="15"/>
                      <a:pt x="7" y="15"/>
                    </a:cubicBezTo>
                    <a:cubicBezTo>
                      <a:pt x="11" y="15"/>
                      <a:pt x="15" y="13"/>
                      <a:pt x="15" y="9"/>
                    </a:cubicBezTo>
                    <a:cubicBezTo>
                      <a:pt x="16" y="4"/>
                      <a:pt x="13" y="1"/>
                      <a:pt x="9" y="0"/>
                    </a:cubicBezTo>
                    <a:cubicBezTo>
                      <a:pt x="5" y="0"/>
                      <a:pt x="1" y="3"/>
                      <a:pt x="1"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37" name="Freeform 118"/>
              <p:cNvSpPr>
                <a:spLocks/>
              </p:cNvSpPr>
              <p:nvPr/>
            </p:nvSpPr>
            <p:spPr bwMode="auto">
              <a:xfrm>
                <a:off x="6978" y="2567"/>
                <a:ext cx="150" cy="151"/>
              </a:xfrm>
              <a:custGeom>
                <a:avLst/>
                <a:gdLst>
                  <a:gd name="T0" fmla="*/ 102 w 204"/>
                  <a:gd name="T1" fmla="*/ 29 h 204"/>
                  <a:gd name="T2" fmla="*/ 0 w 204"/>
                  <a:gd name="T3" fmla="*/ 110 h 204"/>
                  <a:gd name="T4" fmla="*/ 0 w 204"/>
                  <a:gd name="T5" fmla="*/ 110 h 204"/>
                  <a:gd name="T6" fmla="*/ 0 w 204"/>
                  <a:gd name="T7" fmla="*/ 204 h 204"/>
                  <a:gd name="T8" fmla="*/ 10 w 204"/>
                  <a:gd name="T9" fmla="*/ 204 h 204"/>
                  <a:gd name="T10" fmla="*/ 10 w 204"/>
                  <a:gd name="T11" fmla="*/ 131 h 204"/>
                  <a:gd name="T12" fmla="*/ 194 w 204"/>
                  <a:gd name="T13" fmla="*/ 110 h 204"/>
                  <a:gd name="T14" fmla="*/ 194 w 204"/>
                  <a:gd name="T15" fmla="*/ 204 h 204"/>
                  <a:gd name="T16" fmla="*/ 204 w 204"/>
                  <a:gd name="T17" fmla="*/ 204 h 204"/>
                  <a:gd name="T18" fmla="*/ 204 w 204"/>
                  <a:gd name="T19" fmla="*/ 110 h 204"/>
                  <a:gd name="T20" fmla="*/ 102 w 204"/>
                  <a:gd name="T21" fmla="*/ 2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204">
                    <a:moveTo>
                      <a:pt x="102" y="29"/>
                    </a:moveTo>
                    <a:cubicBezTo>
                      <a:pt x="49" y="29"/>
                      <a:pt x="2" y="57"/>
                      <a:pt x="0" y="110"/>
                    </a:cubicBezTo>
                    <a:cubicBezTo>
                      <a:pt x="0" y="110"/>
                      <a:pt x="0" y="110"/>
                      <a:pt x="0" y="110"/>
                    </a:cubicBezTo>
                    <a:cubicBezTo>
                      <a:pt x="0" y="204"/>
                      <a:pt x="0" y="204"/>
                      <a:pt x="0" y="204"/>
                    </a:cubicBezTo>
                    <a:cubicBezTo>
                      <a:pt x="10" y="204"/>
                      <a:pt x="10" y="204"/>
                      <a:pt x="10" y="204"/>
                    </a:cubicBezTo>
                    <a:cubicBezTo>
                      <a:pt x="10" y="131"/>
                      <a:pt x="10" y="131"/>
                      <a:pt x="10" y="131"/>
                    </a:cubicBezTo>
                    <a:cubicBezTo>
                      <a:pt x="67" y="151"/>
                      <a:pt x="194" y="0"/>
                      <a:pt x="194" y="110"/>
                    </a:cubicBezTo>
                    <a:cubicBezTo>
                      <a:pt x="194" y="204"/>
                      <a:pt x="194" y="204"/>
                      <a:pt x="194" y="204"/>
                    </a:cubicBezTo>
                    <a:cubicBezTo>
                      <a:pt x="204" y="204"/>
                      <a:pt x="204" y="204"/>
                      <a:pt x="204" y="204"/>
                    </a:cubicBezTo>
                    <a:cubicBezTo>
                      <a:pt x="204" y="110"/>
                      <a:pt x="204" y="110"/>
                      <a:pt x="204" y="110"/>
                    </a:cubicBezTo>
                    <a:cubicBezTo>
                      <a:pt x="204" y="48"/>
                      <a:pt x="156" y="29"/>
                      <a:pt x="102" y="29"/>
                    </a:cubicBezTo>
                    <a:close/>
                  </a:path>
                </a:pathLst>
              </a:custGeom>
              <a:solidFill>
                <a:srgbClr val="A1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38" name="Freeform 119"/>
              <p:cNvSpPr>
                <a:spLocks noEditPoints="1"/>
              </p:cNvSpPr>
              <p:nvPr/>
            </p:nvSpPr>
            <p:spPr bwMode="auto">
              <a:xfrm>
                <a:off x="6978" y="2690"/>
                <a:ext cx="150" cy="128"/>
              </a:xfrm>
              <a:custGeom>
                <a:avLst/>
                <a:gdLst>
                  <a:gd name="T0" fmla="*/ 204 w 204"/>
                  <a:gd name="T1" fmla="*/ 1 h 173"/>
                  <a:gd name="T2" fmla="*/ 197 w 204"/>
                  <a:gd name="T3" fmla="*/ 0 h 173"/>
                  <a:gd name="T4" fmla="*/ 197 w 204"/>
                  <a:gd name="T5" fmla="*/ 6 h 173"/>
                  <a:gd name="T6" fmla="*/ 194 w 204"/>
                  <a:gd name="T7" fmla="*/ 36 h 173"/>
                  <a:gd name="T8" fmla="*/ 192 w 204"/>
                  <a:gd name="T9" fmla="*/ 44 h 173"/>
                  <a:gd name="T10" fmla="*/ 161 w 204"/>
                  <a:gd name="T11" fmla="*/ 89 h 173"/>
                  <a:gd name="T12" fmla="*/ 161 w 204"/>
                  <a:gd name="T13" fmla="*/ 89 h 173"/>
                  <a:gd name="T14" fmla="*/ 103 w 204"/>
                  <a:gd name="T15" fmla="*/ 61 h 173"/>
                  <a:gd name="T16" fmla="*/ 44 w 204"/>
                  <a:gd name="T17" fmla="*/ 90 h 173"/>
                  <a:gd name="T18" fmla="*/ 44 w 204"/>
                  <a:gd name="T19" fmla="*/ 90 h 173"/>
                  <a:gd name="T20" fmla="*/ 12 w 204"/>
                  <a:gd name="T21" fmla="*/ 44 h 173"/>
                  <a:gd name="T22" fmla="*/ 10 w 204"/>
                  <a:gd name="T23" fmla="*/ 38 h 173"/>
                  <a:gd name="T24" fmla="*/ 7 w 204"/>
                  <a:gd name="T25" fmla="*/ 7 h 173"/>
                  <a:gd name="T26" fmla="*/ 7 w 204"/>
                  <a:gd name="T27" fmla="*/ 0 h 173"/>
                  <a:gd name="T28" fmla="*/ 0 w 204"/>
                  <a:gd name="T29" fmla="*/ 1 h 173"/>
                  <a:gd name="T30" fmla="*/ 0 w 204"/>
                  <a:gd name="T31" fmla="*/ 1 h 173"/>
                  <a:gd name="T32" fmla="*/ 0 w 204"/>
                  <a:gd name="T33" fmla="*/ 68 h 173"/>
                  <a:gd name="T34" fmla="*/ 37 w 204"/>
                  <a:gd name="T35" fmla="*/ 150 h 173"/>
                  <a:gd name="T36" fmla="*/ 60 w 204"/>
                  <a:gd name="T37" fmla="*/ 165 h 173"/>
                  <a:gd name="T38" fmla="*/ 65 w 204"/>
                  <a:gd name="T39" fmla="*/ 167 h 173"/>
                  <a:gd name="T40" fmla="*/ 98 w 204"/>
                  <a:gd name="T41" fmla="*/ 173 h 173"/>
                  <a:gd name="T42" fmla="*/ 103 w 204"/>
                  <a:gd name="T43" fmla="*/ 173 h 173"/>
                  <a:gd name="T44" fmla="*/ 104 w 204"/>
                  <a:gd name="T45" fmla="*/ 173 h 173"/>
                  <a:gd name="T46" fmla="*/ 166 w 204"/>
                  <a:gd name="T47" fmla="*/ 151 h 173"/>
                  <a:gd name="T48" fmla="*/ 166 w 204"/>
                  <a:gd name="T49" fmla="*/ 151 h 173"/>
                  <a:gd name="T50" fmla="*/ 204 w 204"/>
                  <a:gd name="T51" fmla="*/ 68 h 173"/>
                  <a:gd name="T52" fmla="*/ 204 w 204"/>
                  <a:gd name="T53" fmla="*/ 1 h 173"/>
                  <a:gd name="T54" fmla="*/ 143 w 204"/>
                  <a:gd name="T55" fmla="*/ 105 h 173"/>
                  <a:gd name="T56" fmla="*/ 139 w 204"/>
                  <a:gd name="T57" fmla="*/ 110 h 173"/>
                  <a:gd name="T58" fmla="*/ 102 w 204"/>
                  <a:gd name="T59" fmla="*/ 120 h 173"/>
                  <a:gd name="T60" fmla="*/ 66 w 204"/>
                  <a:gd name="T61" fmla="*/ 110 h 173"/>
                  <a:gd name="T62" fmla="*/ 61 w 204"/>
                  <a:gd name="T63" fmla="*/ 105 h 173"/>
                  <a:gd name="T64" fmla="*/ 102 w 204"/>
                  <a:gd name="T65" fmla="*/ 76 h 173"/>
                  <a:gd name="T66" fmla="*/ 143 w 204"/>
                  <a:gd name="T67" fmla="*/ 10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 h="173">
                    <a:moveTo>
                      <a:pt x="204" y="1"/>
                    </a:moveTo>
                    <a:cubicBezTo>
                      <a:pt x="197" y="0"/>
                      <a:pt x="197" y="0"/>
                      <a:pt x="197" y="0"/>
                    </a:cubicBezTo>
                    <a:cubicBezTo>
                      <a:pt x="197" y="6"/>
                      <a:pt x="197" y="6"/>
                      <a:pt x="197" y="6"/>
                    </a:cubicBezTo>
                    <a:cubicBezTo>
                      <a:pt x="197" y="17"/>
                      <a:pt x="196" y="27"/>
                      <a:pt x="194" y="36"/>
                    </a:cubicBezTo>
                    <a:cubicBezTo>
                      <a:pt x="193" y="39"/>
                      <a:pt x="193" y="41"/>
                      <a:pt x="192" y="44"/>
                    </a:cubicBezTo>
                    <a:cubicBezTo>
                      <a:pt x="186" y="62"/>
                      <a:pt x="177" y="78"/>
                      <a:pt x="161" y="89"/>
                    </a:cubicBezTo>
                    <a:cubicBezTo>
                      <a:pt x="161" y="89"/>
                      <a:pt x="161" y="89"/>
                      <a:pt x="161" y="89"/>
                    </a:cubicBezTo>
                    <a:cubicBezTo>
                      <a:pt x="148" y="75"/>
                      <a:pt x="127" y="61"/>
                      <a:pt x="103" y="61"/>
                    </a:cubicBezTo>
                    <a:cubicBezTo>
                      <a:pt x="79" y="61"/>
                      <a:pt x="57" y="75"/>
                      <a:pt x="44" y="90"/>
                    </a:cubicBezTo>
                    <a:cubicBezTo>
                      <a:pt x="44" y="90"/>
                      <a:pt x="44" y="90"/>
                      <a:pt x="44" y="90"/>
                    </a:cubicBezTo>
                    <a:cubicBezTo>
                      <a:pt x="28" y="79"/>
                      <a:pt x="18" y="63"/>
                      <a:pt x="12" y="44"/>
                    </a:cubicBezTo>
                    <a:cubicBezTo>
                      <a:pt x="11" y="42"/>
                      <a:pt x="11" y="40"/>
                      <a:pt x="10" y="38"/>
                    </a:cubicBezTo>
                    <a:cubicBezTo>
                      <a:pt x="8" y="28"/>
                      <a:pt x="7" y="17"/>
                      <a:pt x="7" y="7"/>
                    </a:cubicBezTo>
                    <a:cubicBezTo>
                      <a:pt x="7" y="0"/>
                      <a:pt x="7" y="0"/>
                      <a:pt x="7" y="0"/>
                    </a:cubicBezTo>
                    <a:cubicBezTo>
                      <a:pt x="0" y="1"/>
                      <a:pt x="0" y="1"/>
                      <a:pt x="0" y="1"/>
                    </a:cubicBezTo>
                    <a:cubicBezTo>
                      <a:pt x="0" y="1"/>
                      <a:pt x="0" y="1"/>
                      <a:pt x="0" y="1"/>
                    </a:cubicBezTo>
                    <a:cubicBezTo>
                      <a:pt x="0" y="68"/>
                      <a:pt x="0" y="68"/>
                      <a:pt x="0" y="68"/>
                    </a:cubicBezTo>
                    <a:cubicBezTo>
                      <a:pt x="0" y="101"/>
                      <a:pt x="14" y="131"/>
                      <a:pt x="37" y="150"/>
                    </a:cubicBezTo>
                    <a:cubicBezTo>
                      <a:pt x="44" y="156"/>
                      <a:pt x="52" y="161"/>
                      <a:pt x="60" y="165"/>
                    </a:cubicBezTo>
                    <a:cubicBezTo>
                      <a:pt x="62" y="166"/>
                      <a:pt x="63" y="166"/>
                      <a:pt x="65" y="167"/>
                    </a:cubicBezTo>
                    <a:cubicBezTo>
                      <a:pt x="75" y="171"/>
                      <a:pt x="86" y="173"/>
                      <a:pt x="98" y="173"/>
                    </a:cubicBezTo>
                    <a:cubicBezTo>
                      <a:pt x="100" y="173"/>
                      <a:pt x="101" y="173"/>
                      <a:pt x="103" y="173"/>
                    </a:cubicBezTo>
                    <a:cubicBezTo>
                      <a:pt x="104" y="173"/>
                      <a:pt x="104" y="173"/>
                      <a:pt x="104" y="173"/>
                    </a:cubicBezTo>
                    <a:cubicBezTo>
                      <a:pt x="128" y="173"/>
                      <a:pt x="150" y="165"/>
                      <a:pt x="166" y="151"/>
                    </a:cubicBezTo>
                    <a:cubicBezTo>
                      <a:pt x="166" y="151"/>
                      <a:pt x="166" y="151"/>
                      <a:pt x="166" y="151"/>
                    </a:cubicBezTo>
                    <a:cubicBezTo>
                      <a:pt x="190" y="132"/>
                      <a:pt x="204" y="102"/>
                      <a:pt x="204" y="68"/>
                    </a:cubicBezTo>
                    <a:cubicBezTo>
                      <a:pt x="204" y="1"/>
                      <a:pt x="204" y="1"/>
                      <a:pt x="204" y="1"/>
                    </a:cubicBezTo>
                    <a:close/>
                    <a:moveTo>
                      <a:pt x="143" y="105"/>
                    </a:moveTo>
                    <a:cubicBezTo>
                      <a:pt x="142" y="107"/>
                      <a:pt x="140" y="108"/>
                      <a:pt x="139" y="110"/>
                    </a:cubicBezTo>
                    <a:cubicBezTo>
                      <a:pt x="130" y="116"/>
                      <a:pt x="117" y="120"/>
                      <a:pt x="102" y="120"/>
                    </a:cubicBezTo>
                    <a:cubicBezTo>
                      <a:pt x="87" y="120"/>
                      <a:pt x="74" y="116"/>
                      <a:pt x="66" y="110"/>
                    </a:cubicBezTo>
                    <a:cubicBezTo>
                      <a:pt x="64" y="108"/>
                      <a:pt x="62" y="107"/>
                      <a:pt x="61" y="105"/>
                    </a:cubicBezTo>
                    <a:cubicBezTo>
                      <a:pt x="69" y="90"/>
                      <a:pt x="84" y="76"/>
                      <a:pt x="102" y="76"/>
                    </a:cubicBezTo>
                    <a:cubicBezTo>
                      <a:pt x="120" y="76"/>
                      <a:pt x="135" y="90"/>
                      <a:pt x="143" y="105"/>
                    </a:cubicBezTo>
                    <a:close/>
                  </a:path>
                </a:pathLst>
              </a:custGeom>
              <a:solidFill>
                <a:srgbClr val="A1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39" name="Freeform 120"/>
              <p:cNvSpPr>
                <a:spLocks/>
              </p:cNvSpPr>
              <p:nvPr/>
            </p:nvSpPr>
            <p:spPr bwMode="auto">
              <a:xfrm>
                <a:off x="7032" y="2763"/>
                <a:ext cx="42" cy="8"/>
              </a:xfrm>
              <a:custGeom>
                <a:avLst/>
                <a:gdLst>
                  <a:gd name="T0" fmla="*/ 29 w 58"/>
                  <a:gd name="T1" fmla="*/ 11 h 11"/>
                  <a:gd name="T2" fmla="*/ 3 w 58"/>
                  <a:gd name="T3" fmla="*/ 8 h 11"/>
                  <a:gd name="T4" fmla="*/ 0 w 58"/>
                  <a:gd name="T5" fmla="*/ 4 h 11"/>
                  <a:gd name="T6" fmla="*/ 4 w 58"/>
                  <a:gd name="T7" fmla="*/ 1 h 11"/>
                  <a:gd name="T8" fmla="*/ 54 w 58"/>
                  <a:gd name="T9" fmla="*/ 1 h 11"/>
                  <a:gd name="T10" fmla="*/ 58 w 58"/>
                  <a:gd name="T11" fmla="*/ 4 h 11"/>
                  <a:gd name="T12" fmla="*/ 55 w 58"/>
                  <a:gd name="T13" fmla="*/ 8 h 11"/>
                  <a:gd name="T14" fmla="*/ 29 w 58"/>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29" y="11"/>
                    </a:moveTo>
                    <a:cubicBezTo>
                      <a:pt x="21" y="11"/>
                      <a:pt x="13" y="10"/>
                      <a:pt x="3" y="8"/>
                    </a:cubicBezTo>
                    <a:cubicBezTo>
                      <a:pt x="1" y="8"/>
                      <a:pt x="0" y="6"/>
                      <a:pt x="0" y="4"/>
                    </a:cubicBezTo>
                    <a:cubicBezTo>
                      <a:pt x="1" y="2"/>
                      <a:pt x="2" y="0"/>
                      <a:pt x="4" y="1"/>
                    </a:cubicBezTo>
                    <a:cubicBezTo>
                      <a:pt x="23" y="5"/>
                      <a:pt x="35" y="5"/>
                      <a:pt x="54" y="1"/>
                    </a:cubicBezTo>
                    <a:cubicBezTo>
                      <a:pt x="56" y="0"/>
                      <a:pt x="58" y="2"/>
                      <a:pt x="58" y="4"/>
                    </a:cubicBezTo>
                    <a:cubicBezTo>
                      <a:pt x="58" y="6"/>
                      <a:pt x="57" y="8"/>
                      <a:pt x="55" y="8"/>
                    </a:cubicBezTo>
                    <a:cubicBezTo>
                      <a:pt x="45" y="10"/>
                      <a:pt x="37" y="11"/>
                      <a:pt x="29" y="11"/>
                    </a:cubicBezTo>
                    <a:close/>
                  </a:path>
                </a:pathLst>
              </a:custGeom>
              <a:solidFill>
                <a:srgbClr val="A71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40" name="Freeform 121"/>
              <p:cNvSpPr>
                <a:spLocks/>
              </p:cNvSpPr>
              <p:nvPr/>
            </p:nvSpPr>
            <p:spPr bwMode="auto">
              <a:xfrm>
                <a:off x="6995" y="2670"/>
                <a:ext cx="48" cy="14"/>
              </a:xfrm>
              <a:custGeom>
                <a:avLst/>
                <a:gdLst>
                  <a:gd name="T0" fmla="*/ 0 w 65"/>
                  <a:gd name="T1" fmla="*/ 17 h 19"/>
                  <a:gd name="T2" fmla="*/ 2 w 65"/>
                  <a:gd name="T3" fmla="*/ 15 h 19"/>
                  <a:gd name="T4" fmla="*/ 8 w 65"/>
                  <a:gd name="T5" fmla="*/ 9 h 19"/>
                  <a:gd name="T6" fmla="*/ 18 w 65"/>
                  <a:gd name="T7" fmla="*/ 3 h 19"/>
                  <a:gd name="T8" fmla="*/ 24 w 65"/>
                  <a:gd name="T9" fmla="*/ 1 h 19"/>
                  <a:gd name="T10" fmla="*/ 25 w 65"/>
                  <a:gd name="T11" fmla="*/ 1 h 19"/>
                  <a:gd name="T12" fmla="*/ 25 w 65"/>
                  <a:gd name="T13" fmla="*/ 1 h 19"/>
                  <a:gd name="T14" fmla="*/ 25 w 65"/>
                  <a:gd name="T15" fmla="*/ 1 h 19"/>
                  <a:gd name="T16" fmla="*/ 25 w 65"/>
                  <a:gd name="T17" fmla="*/ 1 h 19"/>
                  <a:gd name="T18" fmla="*/ 25 w 65"/>
                  <a:gd name="T19" fmla="*/ 1 h 19"/>
                  <a:gd name="T20" fmla="*/ 26 w 65"/>
                  <a:gd name="T21" fmla="*/ 0 h 19"/>
                  <a:gd name="T22" fmla="*/ 28 w 65"/>
                  <a:gd name="T23" fmla="*/ 0 h 19"/>
                  <a:gd name="T24" fmla="*/ 32 w 65"/>
                  <a:gd name="T25" fmla="*/ 0 h 19"/>
                  <a:gd name="T26" fmla="*/ 38 w 65"/>
                  <a:gd name="T27" fmla="*/ 1 h 19"/>
                  <a:gd name="T28" fmla="*/ 45 w 65"/>
                  <a:gd name="T29" fmla="*/ 2 h 19"/>
                  <a:gd name="T30" fmla="*/ 55 w 65"/>
                  <a:gd name="T31" fmla="*/ 6 h 19"/>
                  <a:gd name="T32" fmla="*/ 62 w 65"/>
                  <a:gd name="T33" fmla="*/ 10 h 19"/>
                  <a:gd name="T34" fmla="*/ 65 w 65"/>
                  <a:gd name="T35" fmla="*/ 12 h 19"/>
                  <a:gd name="T36" fmla="*/ 65 w 65"/>
                  <a:gd name="T37" fmla="*/ 14 h 19"/>
                  <a:gd name="T38" fmla="*/ 64 w 65"/>
                  <a:gd name="T39" fmla="*/ 15 h 19"/>
                  <a:gd name="T40" fmla="*/ 54 w 65"/>
                  <a:gd name="T41" fmla="*/ 12 h 19"/>
                  <a:gd name="T42" fmla="*/ 43 w 65"/>
                  <a:gd name="T43" fmla="*/ 9 h 19"/>
                  <a:gd name="T44" fmla="*/ 31 w 65"/>
                  <a:gd name="T45" fmla="*/ 8 h 19"/>
                  <a:gd name="T46" fmla="*/ 29 w 65"/>
                  <a:gd name="T47" fmla="*/ 8 h 19"/>
                  <a:gd name="T48" fmla="*/ 27 w 65"/>
                  <a:gd name="T49" fmla="*/ 8 h 19"/>
                  <a:gd name="T50" fmla="*/ 26 w 65"/>
                  <a:gd name="T51" fmla="*/ 8 h 19"/>
                  <a:gd name="T52" fmla="*/ 26 w 65"/>
                  <a:gd name="T53" fmla="*/ 8 h 19"/>
                  <a:gd name="T54" fmla="*/ 27 w 65"/>
                  <a:gd name="T55" fmla="*/ 8 h 19"/>
                  <a:gd name="T56" fmla="*/ 27 w 65"/>
                  <a:gd name="T57" fmla="*/ 8 h 19"/>
                  <a:gd name="T58" fmla="*/ 27 w 65"/>
                  <a:gd name="T59" fmla="*/ 8 h 19"/>
                  <a:gd name="T60" fmla="*/ 26 w 65"/>
                  <a:gd name="T61" fmla="*/ 8 h 19"/>
                  <a:gd name="T62" fmla="*/ 26 w 65"/>
                  <a:gd name="T63" fmla="*/ 9 h 19"/>
                  <a:gd name="T64" fmla="*/ 21 w 65"/>
                  <a:gd name="T65" fmla="*/ 10 h 19"/>
                  <a:gd name="T66" fmla="*/ 11 w 65"/>
                  <a:gd name="T67" fmla="*/ 14 h 19"/>
                  <a:gd name="T68" fmla="*/ 4 w 65"/>
                  <a:gd name="T69" fmla="*/ 17 h 19"/>
                  <a:gd name="T70" fmla="*/ 1 w 65"/>
                  <a:gd name="T71" fmla="*/ 18 h 19"/>
                  <a:gd name="T72" fmla="*/ 0 w 65"/>
                  <a:gd name="T73" fmla="*/ 18 h 19"/>
                  <a:gd name="T74" fmla="*/ 0 w 65"/>
                  <a:gd name="T7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19">
                    <a:moveTo>
                      <a:pt x="0" y="17"/>
                    </a:moveTo>
                    <a:cubicBezTo>
                      <a:pt x="0" y="17"/>
                      <a:pt x="1" y="16"/>
                      <a:pt x="2" y="15"/>
                    </a:cubicBezTo>
                    <a:cubicBezTo>
                      <a:pt x="3" y="13"/>
                      <a:pt x="5" y="11"/>
                      <a:pt x="8" y="9"/>
                    </a:cubicBezTo>
                    <a:cubicBezTo>
                      <a:pt x="11" y="7"/>
                      <a:pt x="14" y="5"/>
                      <a:pt x="18" y="3"/>
                    </a:cubicBezTo>
                    <a:cubicBezTo>
                      <a:pt x="20" y="2"/>
                      <a:pt x="22" y="1"/>
                      <a:pt x="24"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6" y="0"/>
                      <a:pt x="26" y="0"/>
                      <a:pt x="26" y="0"/>
                    </a:cubicBezTo>
                    <a:cubicBezTo>
                      <a:pt x="27" y="0"/>
                      <a:pt x="27" y="0"/>
                      <a:pt x="28" y="0"/>
                    </a:cubicBezTo>
                    <a:cubicBezTo>
                      <a:pt x="29" y="0"/>
                      <a:pt x="30" y="0"/>
                      <a:pt x="32" y="0"/>
                    </a:cubicBezTo>
                    <a:cubicBezTo>
                      <a:pt x="34" y="0"/>
                      <a:pt x="36" y="1"/>
                      <a:pt x="38" y="1"/>
                    </a:cubicBezTo>
                    <a:cubicBezTo>
                      <a:pt x="41" y="1"/>
                      <a:pt x="43" y="2"/>
                      <a:pt x="45" y="2"/>
                    </a:cubicBezTo>
                    <a:cubicBezTo>
                      <a:pt x="49" y="4"/>
                      <a:pt x="52" y="5"/>
                      <a:pt x="55" y="6"/>
                    </a:cubicBezTo>
                    <a:cubicBezTo>
                      <a:pt x="58" y="8"/>
                      <a:pt x="61" y="9"/>
                      <a:pt x="62" y="10"/>
                    </a:cubicBezTo>
                    <a:cubicBezTo>
                      <a:pt x="64" y="12"/>
                      <a:pt x="65" y="12"/>
                      <a:pt x="65" y="12"/>
                    </a:cubicBezTo>
                    <a:cubicBezTo>
                      <a:pt x="65" y="13"/>
                      <a:pt x="65" y="14"/>
                      <a:pt x="65" y="14"/>
                    </a:cubicBezTo>
                    <a:cubicBezTo>
                      <a:pt x="65" y="15"/>
                      <a:pt x="64" y="15"/>
                      <a:pt x="64" y="15"/>
                    </a:cubicBezTo>
                    <a:cubicBezTo>
                      <a:pt x="64" y="15"/>
                      <a:pt x="60" y="13"/>
                      <a:pt x="54" y="12"/>
                    </a:cubicBezTo>
                    <a:cubicBezTo>
                      <a:pt x="50" y="11"/>
                      <a:pt x="47" y="10"/>
                      <a:pt x="43" y="9"/>
                    </a:cubicBezTo>
                    <a:cubicBezTo>
                      <a:pt x="39" y="9"/>
                      <a:pt x="35" y="8"/>
                      <a:pt x="31" y="8"/>
                    </a:cubicBezTo>
                    <a:cubicBezTo>
                      <a:pt x="30" y="8"/>
                      <a:pt x="29" y="8"/>
                      <a:pt x="29" y="8"/>
                    </a:cubicBezTo>
                    <a:cubicBezTo>
                      <a:pt x="28" y="8"/>
                      <a:pt x="28" y="8"/>
                      <a:pt x="27" y="8"/>
                    </a:cubicBezTo>
                    <a:cubicBezTo>
                      <a:pt x="26" y="8"/>
                      <a:pt x="26" y="8"/>
                      <a:pt x="26" y="8"/>
                    </a:cubicBezTo>
                    <a:cubicBezTo>
                      <a:pt x="26" y="8"/>
                      <a:pt x="26" y="8"/>
                      <a:pt x="26" y="8"/>
                    </a:cubicBezTo>
                    <a:cubicBezTo>
                      <a:pt x="26" y="8"/>
                      <a:pt x="27" y="8"/>
                      <a:pt x="27" y="8"/>
                    </a:cubicBezTo>
                    <a:cubicBezTo>
                      <a:pt x="27" y="8"/>
                      <a:pt x="27" y="8"/>
                      <a:pt x="27" y="8"/>
                    </a:cubicBezTo>
                    <a:cubicBezTo>
                      <a:pt x="27" y="8"/>
                      <a:pt x="27" y="8"/>
                      <a:pt x="27" y="8"/>
                    </a:cubicBezTo>
                    <a:cubicBezTo>
                      <a:pt x="26" y="8"/>
                      <a:pt x="26" y="8"/>
                      <a:pt x="26" y="8"/>
                    </a:cubicBezTo>
                    <a:cubicBezTo>
                      <a:pt x="26" y="9"/>
                      <a:pt x="26" y="9"/>
                      <a:pt x="26" y="9"/>
                    </a:cubicBezTo>
                    <a:cubicBezTo>
                      <a:pt x="24" y="9"/>
                      <a:pt x="22" y="10"/>
                      <a:pt x="21" y="10"/>
                    </a:cubicBezTo>
                    <a:cubicBezTo>
                      <a:pt x="17" y="11"/>
                      <a:pt x="14" y="13"/>
                      <a:pt x="11" y="14"/>
                    </a:cubicBezTo>
                    <a:cubicBezTo>
                      <a:pt x="8" y="16"/>
                      <a:pt x="6" y="17"/>
                      <a:pt x="4" y="17"/>
                    </a:cubicBezTo>
                    <a:cubicBezTo>
                      <a:pt x="2" y="18"/>
                      <a:pt x="1" y="18"/>
                      <a:pt x="1" y="18"/>
                    </a:cubicBezTo>
                    <a:cubicBezTo>
                      <a:pt x="1" y="19"/>
                      <a:pt x="0" y="19"/>
                      <a:pt x="0" y="18"/>
                    </a:cubicBezTo>
                    <a:cubicBezTo>
                      <a:pt x="0" y="18"/>
                      <a:pt x="0" y="18"/>
                      <a:pt x="0" y="17"/>
                    </a:cubicBezTo>
                    <a:close/>
                  </a:path>
                </a:pathLst>
              </a:custGeom>
              <a:solidFill>
                <a:srgbClr val="A1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41" name="Freeform 122"/>
              <p:cNvSpPr>
                <a:spLocks/>
              </p:cNvSpPr>
              <p:nvPr/>
            </p:nvSpPr>
            <p:spPr bwMode="auto">
              <a:xfrm>
                <a:off x="7063" y="2669"/>
                <a:ext cx="47" cy="15"/>
              </a:xfrm>
              <a:custGeom>
                <a:avLst/>
                <a:gdLst>
                  <a:gd name="T0" fmla="*/ 64 w 65"/>
                  <a:gd name="T1" fmla="*/ 20 h 20"/>
                  <a:gd name="T2" fmla="*/ 61 w 65"/>
                  <a:gd name="T3" fmla="*/ 19 h 20"/>
                  <a:gd name="T4" fmla="*/ 54 w 65"/>
                  <a:gd name="T5" fmla="*/ 15 h 20"/>
                  <a:gd name="T6" fmla="*/ 45 w 65"/>
                  <a:gd name="T7" fmla="*/ 10 h 20"/>
                  <a:gd name="T8" fmla="*/ 40 w 65"/>
                  <a:gd name="T9" fmla="*/ 8 h 20"/>
                  <a:gd name="T10" fmla="*/ 39 w 65"/>
                  <a:gd name="T11" fmla="*/ 8 h 20"/>
                  <a:gd name="T12" fmla="*/ 39 w 65"/>
                  <a:gd name="T13" fmla="*/ 8 h 20"/>
                  <a:gd name="T14" fmla="*/ 39 w 65"/>
                  <a:gd name="T15" fmla="*/ 8 h 20"/>
                  <a:gd name="T16" fmla="*/ 39 w 65"/>
                  <a:gd name="T17" fmla="*/ 8 h 20"/>
                  <a:gd name="T18" fmla="*/ 39 w 65"/>
                  <a:gd name="T19" fmla="*/ 8 h 20"/>
                  <a:gd name="T20" fmla="*/ 39 w 65"/>
                  <a:gd name="T21" fmla="*/ 8 h 20"/>
                  <a:gd name="T22" fmla="*/ 39 w 65"/>
                  <a:gd name="T23" fmla="*/ 8 h 20"/>
                  <a:gd name="T24" fmla="*/ 37 w 65"/>
                  <a:gd name="T25" fmla="*/ 8 h 20"/>
                  <a:gd name="T26" fmla="*/ 34 w 65"/>
                  <a:gd name="T27" fmla="*/ 8 h 20"/>
                  <a:gd name="T28" fmla="*/ 23 w 65"/>
                  <a:gd name="T29" fmla="*/ 8 h 20"/>
                  <a:gd name="T30" fmla="*/ 12 w 65"/>
                  <a:gd name="T31" fmla="*/ 10 h 20"/>
                  <a:gd name="T32" fmla="*/ 2 w 65"/>
                  <a:gd name="T33" fmla="*/ 12 h 20"/>
                  <a:gd name="T34" fmla="*/ 0 w 65"/>
                  <a:gd name="T35" fmla="*/ 11 h 20"/>
                  <a:gd name="T36" fmla="*/ 1 w 65"/>
                  <a:gd name="T37" fmla="*/ 10 h 20"/>
                  <a:gd name="T38" fmla="*/ 3 w 65"/>
                  <a:gd name="T39" fmla="*/ 8 h 20"/>
                  <a:gd name="T40" fmla="*/ 10 w 65"/>
                  <a:gd name="T41" fmla="*/ 4 h 20"/>
                  <a:gd name="T42" fmla="*/ 21 w 65"/>
                  <a:gd name="T43" fmla="*/ 1 h 20"/>
                  <a:gd name="T44" fmla="*/ 28 w 65"/>
                  <a:gd name="T45" fmla="*/ 0 h 20"/>
                  <a:gd name="T46" fmla="*/ 35 w 65"/>
                  <a:gd name="T47" fmla="*/ 0 h 20"/>
                  <a:gd name="T48" fmla="*/ 38 w 65"/>
                  <a:gd name="T49" fmla="*/ 0 h 20"/>
                  <a:gd name="T50" fmla="*/ 40 w 65"/>
                  <a:gd name="T51" fmla="*/ 0 h 20"/>
                  <a:gd name="T52" fmla="*/ 41 w 65"/>
                  <a:gd name="T53" fmla="*/ 0 h 20"/>
                  <a:gd name="T54" fmla="*/ 41 w 65"/>
                  <a:gd name="T55" fmla="*/ 0 h 20"/>
                  <a:gd name="T56" fmla="*/ 41 w 65"/>
                  <a:gd name="T57" fmla="*/ 1 h 20"/>
                  <a:gd name="T58" fmla="*/ 41 w 65"/>
                  <a:gd name="T59" fmla="*/ 1 h 20"/>
                  <a:gd name="T60" fmla="*/ 42 w 65"/>
                  <a:gd name="T61" fmla="*/ 1 h 20"/>
                  <a:gd name="T62" fmla="*/ 42 w 65"/>
                  <a:gd name="T63" fmla="*/ 1 h 20"/>
                  <a:gd name="T64" fmla="*/ 48 w 65"/>
                  <a:gd name="T65" fmla="*/ 4 h 20"/>
                  <a:gd name="T66" fmla="*/ 58 w 65"/>
                  <a:gd name="T67" fmla="*/ 10 h 20"/>
                  <a:gd name="T68" fmla="*/ 63 w 65"/>
                  <a:gd name="T69" fmla="*/ 16 h 20"/>
                  <a:gd name="T70" fmla="*/ 65 w 65"/>
                  <a:gd name="T71" fmla="*/ 19 h 20"/>
                  <a:gd name="T72" fmla="*/ 65 w 65"/>
                  <a:gd name="T73" fmla="*/ 20 h 20"/>
                  <a:gd name="T74" fmla="*/ 64 w 65"/>
                  <a:gd name="T7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20">
                    <a:moveTo>
                      <a:pt x="64" y="20"/>
                    </a:moveTo>
                    <a:cubicBezTo>
                      <a:pt x="64" y="20"/>
                      <a:pt x="63" y="19"/>
                      <a:pt x="61" y="19"/>
                    </a:cubicBezTo>
                    <a:cubicBezTo>
                      <a:pt x="60" y="18"/>
                      <a:pt x="57" y="17"/>
                      <a:pt x="54" y="15"/>
                    </a:cubicBezTo>
                    <a:cubicBezTo>
                      <a:pt x="52" y="14"/>
                      <a:pt x="48" y="12"/>
                      <a:pt x="45" y="10"/>
                    </a:cubicBezTo>
                    <a:cubicBezTo>
                      <a:pt x="43" y="10"/>
                      <a:pt x="41" y="9"/>
                      <a:pt x="40"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8" y="8"/>
                      <a:pt x="37" y="8"/>
                      <a:pt x="37" y="8"/>
                    </a:cubicBezTo>
                    <a:cubicBezTo>
                      <a:pt x="36" y="8"/>
                      <a:pt x="35" y="8"/>
                      <a:pt x="34" y="8"/>
                    </a:cubicBezTo>
                    <a:cubicBezTo>
                      <a:pt x="31" y="8"/>
                      <a:pt x="26" y="8"/>
                      <a:pt x="23" y="8"/>
                    </a:cubicBezTo>
                    <a:cubicBezTo>
                      <a:pt x="19" y="9"/>
                      <a:pt x="15" y="9"/>
                      <a:pt x="12" y="10"/>
                    </a:cubicBezTo>
                    <a:cubicBezTo>
                      <a:pt x="6" y="11"/>
                      <a:pt x="2" y="12"/>
                      <a:pt x="2" y="12"/>
                    </a:cubicBezTo>
                    <a:cubicBezTo>
                      <a:pt x="1" y="12"/>
                      <a:pt x="0" y="12"/>
                      <a:pt x="0" y="11"/>
                    </a:cubicBezTo>
                    <a:cubicBezTo>
                      <a:pt x="0" y="11"/>
                      <a:pt x="0" y="10"/>
                      <a:pt x="1" y="10"/>
                    </a:cubicBezTo>
                    <a:cubicBezTo>
                      <a:pt x="1" y="10"/>
                      <a:pt x="2" y="9"/>
                      <a:pt x="3" y="8"/>
                    </a:cubicBezTo>
                    <a:cubicBezTo>
                      <a:pt x="5" y="7"/>
                      <a:pt x="7" y="6"/>
                      <a:pt x="10" y="4"/>
                    </a:cubicBezTo>
                    <a:cubicBezTo>
                      <a:pt x="14" y="3"/>
                      <a:pt x="17" y="2"/>
                      <a:pt x="21" y="1"/>
                    </a:cubicBezTo>
                    <a:cubicBezTo>
                      <a:pt x="23" y="1"/>
                      <a:pt x="26" y="0"/>
                      <a:pt x="28" y="0"/>
                    </a:cubicBezTo>
                    <a:cubicBezTo>
                      <a:pt x="30" y="0"/>
                      <a:pt x="32" y="0"/>
                      <a:pt x="35" y="0"/>
                    </a:cubicBezTo>
                    <a:cubicBezTo>
                      <a:pt x="36" y="0"/>
                      <a:pt x="37" y="0"/>
                      <a:pt x="38" y="0"/>
                    </a:cubicBezTo>
                    <a:cubicBezTo>
                      <a:pt x="39" y="0"/>
                      <a:pt x="40" y="0"/>
                      <a:pt x="40" y="0"/>
                    </a:cubicBezTo>
                    <a:cubicBezTo>
                      <a:pt x="41" y="0"/>
                      <a:pt x="41" y="0"/>
                      <a:pt x="41" y="0"/>
                    </a:cubicBezTo>
                    <a:cubicBezTo>
                      <a:pt x="41" y="0"/>
                      <a:pt x="41" y="0"/>
                      <a:pt x="41" y="0"/>
                    </a:cubicBezTo>
                    <a:cubicBezTo>
                      <a:pt x="41" y="1"/>
                      <a:pt x="41" y="1"/>
                      <a:pt x="41" y="1"/>
                    </a:cubicBezTo>
                    <a:cubicBezTo>
                      <a:pt x="41" y="1"/>
                      <a:pt x="41" y="1"/>
                      <a:pt x="41" y="1"/>
                    </a:cubicBezTo>
                    <a:cubicBezTo>
                      <a:pt x="42" y="1"/>
                      <a:pt x="42" y="1"/>
                      <a:pt x="42" y="1"/>
                    </a:cubicBezTo>
                    <a:cubicBezTo>
                      <a:pt x="42" y="1"/>
                      <a:pt x="42" y="1"/>
                      <a:pt x="42" y="1"/>
                    </a:cubicBezTo>
                    <a:cubicBezTo>
                      <a:pt x="44" y="2"/>
                      <a:pt x="46" y="3"/>
                      <a:pt x="48" y="4"/>
                    </a:cubicBezTo>
                    <a:cubicBezTo>
                      <a:pt x="52" y="6"/>
                      <a:pt x="55" y="8"/>
                      <a:pt x="58" y="10"/>
                    </a:cubicBezTo>
                    <a:cubicBezTo>
                      <a:pt x="60" y="13"/>
                      <a:pt x="62" y="15"/>
                      <a:pt x="63" y="16"/>
                    </a:cubicBezTo>
                    <a:cubicBezTo>
                      <a:pt x="64" y="18"/>
                      <a:pt x="65" y="19"/>
                      <a:pt x="65" y="19"/>
                    </a:cubicBezTo>
                    <a:cubicBezTo>
                      <a:pt x="65" y="19"/>
                      <a:pt x="65" y="20"/>
                      <a:pt x="65" y="20"/>
                    </a:cubicBezTo>
                    <a:cubicBezTo>
                      <a:pt x="65" y="20"/>
                      <a:pt x="64" y="20"/>
                      <a:pt x="64" y="20"/>
                    </a:cubicBezTo>
                    <a:close/>
                  </a:path>
                </a:pathLst>
              </a:custGeom>
              <a:solidFill>
                <a:srgbClr val="A1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42" name="Freeform 123"/>
              <p:cNvSpPr>
                <a:spLocks/>
              </p:cNvSpPr>
              <p:nvPr/>
            </p:nvSpPr>
            <p:spPr bwMode="auto">
              <a:xfrm>
                <a:off x="7033" y="2679"/>
                <a:ext cx="20" cy="46"/>
              </a:xfrm>
              <a:custGeom>
                <a:avLst/>
                <a:gdLst>
                  <a:gd name="T0" fmla="*/ 0 w 27"/>
                  <a:gd name="T1" fmla="*/ 62 h 62"/>
                  <a:gd name="T2" fmla="*/ 27 w 27"/>
                  <a:gd name="T3" fmla="*/ 62 h 62"/>
                  <a:gd name="T4" fmla="*/ 27 w 27"/>
                  <a:gd name="T5" fmla="*/ 0 h 62"/>
                  <a:gd name="T6" fmla="*/ 17 w 27"/>
                  <a:gd name="T7" fmla="*/ 12 h 62"/>
                  <a:gd name="T8" fmla="*/ 3 w 27"/>
                  <a:gd name="T9" fmla="*/ 52 h 62"/>
                  <a:gd name="T10" fmla="*/ 0 w 27"/>
                  <a:gd name="T11" fmla="*/ 62 h 62"/>
                </a:gdLst>
                <a:ahLst/>
                <a:cxnLst>
                  <a:cxn ang="0">
                    <a:pos x="T0" y="T1"/>
                  </a:cxn>
                  <a:cxn ang="0">
                    <a:pos x="T2" y="T3"/>
                  </a:cxn>
                  <a:cxn ang="0">
                    <a:pos x="T4" y="T5"/>
                  </a:cxn>
                  <a:cxn ang="0">
                    <a:pos x="T6" y="T7"/>
                  </a:cxn>
                  <a:cxn ang="0">
                    <a:pos x="T8" y="T9"/>
                  </a:cxn>
                  <a:cxn ang="0">
                    <a:pos x="T10" y="T11"/>
                  </a:cxn>
                </a:cxnLst>
                <a:rect l="0" t="0" r="r" b="b"/>
                <a:pathLst>
                  <a:path w="27" h="62">
                    <a:moveTo>
                      <a:pt x="0" y="62"/>
                    </a:moveTo>
                    <a:cubicBezTo>
                      <a:pt x="27" y="62"/>
                      <a:pt x="27" y="62"/>
                      <a:pt x="27" y="62"/>
                    </a:cubicBezTo>
                    <a:cubicBezTo>
                      <a:pt x="27" y="0"/>
                      <a:pt x="27" y="0"/>
                      <a:pt x="27" y="0"/>
                    </a:cubicBezTo>
                    <a:cubicBezTo>
                      <a:pt x="24" y="0"/>
                      <a:pt x="17" y="1"/>
                      <a:pt x="17" y="12"/>
                    </a:cubicBezTo>
                    <a:cubicBezTo>
                      <a:pt x="17" y="27"/>
                      <a:pt x="10" y="45"/>
                      <a:pt x="3" y="52"/>
                    </a:cubicBezTo>
                    <a:cubicBezTo>
                      <a:pt x="0" y="55"/>
                      <a:pt x="0" y="61"/>
                      <a:pt x="0" y="62"/>
                    </a:cubicBezTo>
                    <a:close/>
                  </a:path>
                </a:pathLst>
              </a:custGeom>
              <a:solidFill>
                <a:srgbClr val="F8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43" name="Freeform 124"/>
              <p:cNvSpPr>
                <a:spLocks/>
              </p:cNvSpPr>
              <p:nvPr/>
            </p:nvSpPr>
            <p:spPr bwMode="auto">
              <a:xfrm>
                <a:off x="7033" y="2725"/>
                <a:ext cx="39" cy="9"/>
              </a:xfrm>
              <a:custGeom>
                <a:avLst/>
                <a:gdLst>
                  <a:gd name="T0" fmla="*/ 53 w 53"/>
                  <a:gd name="T1" fmla="*/ 0 h 13"/>
                  <a:gd name="T2" fmla="*/ 48 w 53"/>
                  <a:gd name="T3" fmla="*/ 5 h 13"/>
                  <a:gd name="T4" fmla="*/ 36 w 53"/>
                  <a:gd name="T5" fmla="*/ 10 h 13"/>
                  <a:gd name="T6" fmla="*/ 27 w 53"/>
                  <a:gd name="T7" fmla="*/ 13 h 13"/>
                  <a:gd name="T8" fmla="*/ 26 w 53"/>
                  <a:gd name="T9" fmla="*/ 13 h 13"/>
                  <a:gd name="T10" fmla="*/ 17 w 53"/>
                  <a:gd name="T11" fmla="*/ 10 h 13"/>
                  <a:gd name="T12" fmla="*/ 5 w 53"/>
                  <a:gd name="T13" fmla="*/ 5 h 13"/>
                  <a:gd name="T14" fmla="*/ 0 w 53"/>
                  <a:gd name="T15" fmla="*/ 0 h 13"/>
                  <a:gd name="T16" fmla="*/ 53 w 5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3">
                    <a:moveTo>
                      <a:pt x="53" y="0"/>
                    </a:moveTo>
                    <a:cubicBezTo>
                      <a:pt x="53" y="2"/>
                      <a:pt x="51" y="4"/>
                      <a:pt x="48" y="5"/>
                    </a:cubicBezTo>
                    <a:cubicBezTo>
                      <a:pt x="42" y="7"/>
                      <a:pt x="38" y="7"/>
                      <a:pt x="36" y="10"/>
                    </a:cubicBezTo>
                    <a:cubicBezTo>
                      <a:pt x="33" y="13"/>
                      <a:pt x="30" y="13"/>
                      <a:pt x="27" y="13"/>
                    </a:cubicBezTo>
                    <a:cubicBezTo>
                      <a:pt x="26" y="13"/>
                      <a:pt x="26" y="13"/>
                      <a:pt x="26" y="13"/>
                    </a:cubicBezTo>
                    <a:cubicBezTo>
                      <a:pt x="23" y="13"/>
                      <a:pt x="20" y="13"/>
                      <a:pt x="17" y="10"/>
                    </a:cubicBezTo>
                    <a:cubicBezTo>
                      <a:pt x="15" y="7"/>
                      <a:pt x="11" y="7"/>
                      <a:pt x="5" y="5"/>
                    </a:cubicBezTo>
                    <a:cubicBezTo>
                      <a:pt x="2" y="4"/>
                      <a:pt x="0" y="2"/>
                      <a:pt x="0" y="0"/>
                    </a:cubicBezTo>
                    <a:lnTo>
                      <a:pt x="53" y="0"/>
                    </a:ln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44" name="Freeform 125"/>
              <p:cNvSpPr>
                <a:spLocks/>
              </p:cNvSpPr>
              <p:nvPr/>
            </p:nvSpPr>
            <p:spPr bwMode="auto">
              <a:xfrm>
                <a:off x="6995" y="2869"/>
                <a:ext cx="61" cy="45"/>
              </a:xfrm>
              <a:custGeom>
                <a:avLst/>
                <a:gdLst>
                  <a:gd name="T0" fmla="*/ 2 w 61"/>
                  <a:gd name="T1" fmla="*/ 45 h 45"/>
                  <a:gd name="T2" fmla="*/ 61 w 61"/>
                  <a:gd name="T3" fmla="*/ 3 h 45"/>
                  <a:gd name="T4" fmla="*/ 57 w 61"/>
                  <a:gd name="T5" fmla="*/ 1 h 45"/>
                  <a:gd name="T6" fmla="*/ 27 w 61"/>
                  <a:gd name="T7" fmla="*/ 0 h 45"/>
                  <a:gd name="T8" fmla="*/ 0 w 61"/>
                  <a:gd name="T9" fmla="*/ 30 h 45"/>
                  <a:gd name="T10" fmla="*/ 2 w 61"/>
                  <a:gd name="T11" fmla="*/ 45 h 45"/>
                </a:gdLst>
                <a:ahLst/>
                <a:cxnLst>
                  <a:cxn ang="0">
                    <a:pos x="T0" y="T1"/>
                  </a:cxn>
                  <a:cxn ang="0">
                    <a:pos x="T2" y="T3"/>
                  </a:cxn>
                  <a:cxn ang="0">
                    <a:pos x="T4" y="T5"/>
                  </a:cxn>
                  <a:cxn ang="0">
                    <a:pos x="T6" y="T7"/>
                  </a:cxn>
                  <a:cxn ang="0">
                    <a:pos x="T8" y="T9"/>
                  </a:cxn>
                  <a:cxn ang="0">
                    <a:pos x="T10" y="T11"/>
                  </a:cxn>
                </a:cxnLst>
                <a:rect l="0" t="0" r="r" b="b"/>
                <a:pathLst>
                  <a:path w="61" h="45">
                    <a:moveTo>
                      <a:pt x="2" y="45"/>
                    </a:moveTo>
                    <a:lnTo>
                      <a:pt x="61" y="3"/>
                    </a:lnTo>
                    <a:lnTo>
                      <a:pt x="57" y="1"/>
                    </a:lnTo>
                    <a:lnTo>
                      <a:pt x="27" y="0"/>
                    </a:lnTo>
                    <a:lnTo>
                      <a:pt x="0" y="30"/>
                    </a:lnTo>
                    <a:lnTo>
                      <a:pt x="2" y="45"/>
                    </a:lnTo>
                    <a:close/>
                  </a:path>
                </a:pathLst>
              </a:custGeom>
              <a:solidFill>
                <a:srgbClr val="D3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45" name="Freeform 126"/>
              <p:cNvSpPr>
                <a:spLocks/>
              </p:cNvSpPr>
              <p:nvPr/>
            </p:nvSpPr>
            <p:spPr bwMode="auto">
              <a:xfrm>
                <a:off x="7051" y="2870"/>
                <a:ext cx="61" cy="45"/>
              </a:xfrm>
              <a:custGeom>
                <a:avLst/>
                <a:gdLst>
                  <a:gd name="T0" fmla="*/ 59 w 61"/>
                  <a:gd name="T1" fmla="*/ 45 h 45"/>
                  <a:gd name="T2" fmla="*/ 0 w 61"/>
                  <a:gd name="T3" fmla="*/ 2 h 45"/>
                  <a:gd name="T4" fmla="*/ 4 w 61"/>
                  <a:gd name="T5" fmla="*/ 1 h 45"/>
                  <a:gd name="T6" fmla="*/ 34 w 61"/>
                  <a:gd name="T7" fmla="*/ 0 h 45"/>
                  <a:gd name="T8" fmla="*/ 61 w 61"/>
                  <a:gd name="T9" fmla="*/ 30 h 45"/>
                  <a:gd name="T10" fmla="*/ 59 w 61"/>
                  <a:gd name="T11" fmla="*/ 45 h 45"/>
                </a:gdLst>
                <a:ahLst/>
                <a:cxnLst>
                  <a:cxn ang="0">
                    <a:pos x="T0" y="T1"/>
                  </a:cxn>
                  <a:cxn ang="0">
                    <a:pos x="T2" y="T3"/>
                  </a:cxn>
                  <a:cxn ang="0">
                    <a:pos x="T4" y="T5"/>
                  </a:cxn>
                  <a:cxn ang="0">
                    <a:pos x="T6" y="T7"/>
                  </a:cxn>
                  <a:cxn ang="0">
                    <a:pos x="T8" y="T9"/>
                  </a:cxn>
                  <a:cxn ang="0">
                    <a:pos x="T10" y="T11"/>
                  </a:cxn>
                </a:cxnLst>
                <a:rect l="0" t="0" r="r" b="b"/>
                <a:pathLst>
                  <a:path w="61" h="45">
                    <a:moveTo>
                      <a:pt x="59" y="45"/>
                    </a:moveTo>
                    <a:lnTo>
                      <a:pt x="0" y="2"/>
                    </a:lnTo>
                    <a:lnTo>
                      <a:pt x="4" y="1"/>
                    </a:lnTo>
                    <a:lnTo>
                      <a:pt x="34" y="0"/>
                    </a:lnTo>
                    <a:lnTo>
                      <a:pt x="61" y="30"/>
                    </a:lnTo>
                    <a:lnTo>
                      <a:pt x="59" y="45"/>
                    </a:lnTo>
                    <a:close/>
                  </a:path>
                </a:pathLst>
              </a:custGeom>
              <a:solidFill>
                <a:srgbClr val="D3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46" name="Freeform 127"/>
              <p:cNvSpPr>
                <a:spLocks/>
              </p:cNvSpPr>
              <p:nvPr/>
            </p:nvSpPr>
            <p:spPr bwMode="auto">
              <a:xfrm>
                <a:off x="7093" y="2817"/>
                <a:ext cx="25" cy="26"/>
              </a:xfrm>
              <a:custGeom>
                <a:avLst/>
                <a:gdLst>
                  <a:gd name="T0" fmla="*/ 4 w 25"/>
                  <a:gd name="T1" fmla="*/ 0 h 26"/>
                  <a:gd name="T2" fmla="*/ 25 w 25"/>
                  <a:gd name="T3" fmla="*/ 8 h 26"/>
                  <a:gd name="T4" fmla="*/ 5 w 25"/>
                  <a:gd name="T5" fmla="*/ 26 h 26"/>
                  <a:gd name="T6" fmla="*/ 0 w 25"/>
                  <a:gd name="T7" fmla="*/ 20 h 26"/>
                  <a:gd name="T8" fmla="*/ 4 w 25"/>
                  <a:gd name="T9" fmla="*/ 0 h 26"/>
                </a:gdLst>
                <a:ahLst/>
                <a:cxnLst>
                  <a:cxn ang="0">
                    <a:pos x="T0" y="T1"/>
                  </a:cxn>
                  <a:cxn ang="0">
                    <a:pos x="T2" y="T3"/>
                  </a:cxn>
                  <a:cxn ang="0">
                    <a:pos x="T4" y="T5"/>
                  </a:cxn>
                  <a:cxn ang="0">
                    <a:pos x="T6" y="T7"/>
                  </a:cxn>
                  <a:cxn ang="0">
                    <a:pos x="T8" y="T9"/>
                  </a:cxn>
                </a:cxnLst>
                <a:rect l="0" t="0" r="r" b="b"/>
                <a:pathLst>
                  <a:path w="25" h="26">
                    <a:moveTo>
                      <a:pt x="4" y="0"/>
                    </a:moveTo>
                    <a:lnTo>
                      <a:pt x="25" y="8"/>
                    </a:lnTo>
                    <a:lnTo>
                      <a:pt x="5" y="26"/>
                    </a:lnTo>
                    <a:lnTo>
                      <a:pt x="0" y="20"/>
                    </a:lnTo>
                    <a:lnTo>
                      <a:pt x="4" y="0"/>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47" name="Freeform 128"/>
              <p:cNvSpPr>
                <a:spLocks/>
              </p:cNvSpPr>
              <p:nvPr/>
            </p:nvSpPr>
            <p:spPr bwMode="auto">
              <a:xfrm>
                <a:off x="7052" y="2823"/>
                <a:ext cx="68" cy="87"/>
              </a:xfrm>
              <a:custGeom>
                <a:avLst/>
                <a:gdLst>
                  <a:gd name="T0" fmla="*/ 85 w 93"/>
                  <a:gd name="T1" fmla="*/ 0 h 117"/>
                  <a:gd name="T2" fmla="*/ 0 w 93"/>
                  <a:gd name="T3" fmla="*/ 61 h 117"/>
                  <a:gd name="T4" fmla="*/ 0 w 93"/>
                  <a:gd name="T5" fmla="*/ 67 h 117"/>
                  <a:gd name="T6" fmla="*/ 5 w 93"/>
                  <a:gd name="T7" fmla="*/ 69 h 117"/>
                  <a:gd name="T8" fmla="*/ 80 w 93"/>
                  <a:gd name="T9" fmla="*/ 117 h 117"/>
                  <a:gd name="T10" fmla="*/ 93 w 93"/>
                  <a:gd name="T11" fmla="*/ 3 h 117"/>
                  <a:gd name="T12" fmla="*/ 85 w 9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93" h="117">
                    <a:moveTo>
                      <a:pt x="85" y="0"/>
                    </a:moveTo>
                    <a:cubicBezTo>
                      <a:pt x="85" y="0"/>
                      <a:pt x="34" y="58"/>
                      <a:pt x="0" y="61"/>
                    </a:cubicBezTo>
                    <a:cubicBezTo>
                      <a:pt x="0" y="67"/>
                      <a:pt x="0" y="67"/>
                      <a:pt x="0" y="67"/>
                    </a:cubicBezTo>
                    <a:cubicBezTo>
                      <a:pt x="0" y="67"/>
                      <a:pt x="1" y="67"/>
                      <a:pt x="5" y="69"/>
                    </a:cubicBezTo>
                    <a:cubicBezTo>
                      <a:pt x="19" y="75"/>
                      <a:pt x="58" y="95"/>
                      <a:pt x="80" y="117"/>
                    </a:cubicBezTo>
                    <a:cubicBezTo>
                      <a:pt x="80" y="117"/>
                      <a:pt x="92" y="47"/>
                      <a:pt x="93" y="3"/>
                    </a:cubicBez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48" name="Freeform 129"/>
              <p:cNvSpPr>
                <a:spLocks/>
              </p:cNvSpPr>
              <p:nvPr/>
            </p:nvSpPr>
            <p:spPr bwMode="auto">
              <a:xfrm>
                <a:off x="6992" y="2817"/>
                <a:ext cx="18" cy="21"/>
              </a:xfrm>
              <a:custGeom>
                <a:avLst/>
                <a:gdLst>
                  <a:gd name="T0" fmla="*/ 18 w 18"/>
                  <a:gd name="T1" fmla="*/ 0 h 21"/>
                  <a:gd name="T2" fmla="*/ 15 w 18"/>
                  <a:gd name="T3" fmla="*/ 8 h 21"/>
                  <a:gd name="T4" fmla="*/ 15 w 18"/>
                  <a:gd name="T5" fmla="*/ 21 h 21"/>
                  <a:gd name="T6" fmla="*/ 0 w 18"/>
                  <a:gd name="T7" fmla="*/ 10 h 21"/>
                  <a:gd name="T8" fmla="*/ 0 w 18"/>
                  <a:gd name="T9" fmla="*/ 7 h 21"/>
                  <a:gd name="T10" fmla="*/ 18 w 18"/>
                  <a:gd name="T11" fmla="*/ 0 h 21"/>
                </a:gdLst>
                <a:ahLst/>
                <a:cxnLst>
                  <a:cxn ang="0">
                    <a:pos x="T0" y="T1"/>
                  </a:cxn>
                  <a:cxn ang="0">
                    <a:pos x="T2" y="T3"/>
                  </a:cxn>
                  <a:cxn ang="0">
                    <a:pos x="T4" y="T5"/>
                  </a:cxn>
                  <a:cxn ang="0">
                    <a:pos x="T6" y="T7"/>
                  </a:cxn>
                  <a:cxn ang="0">
                    <a:pos x="T8" y="T9"/>
                  </a:cxn>
                  <a:cxn ang="0">
                    <a:pos x="T10" y="T11"/>
                  </a:cxn>
                </a:cxnLst>
                <a:rect l="0" t="0" r="r" b="b"/>
                <a:pathLst>
                  <a:path w="18" h="21">
                    <a:moveTo>
                      <a:pt x="18" y="0"/>
                    </a:moveTo>
                    <a:lnTo>
                      <a:pt x="15" y="8"/>
                    </a:lnTo>
                    <a:lnTo>
                      <a:pt x="15" y="21"/>
                    </a:lnTo>
                    <a:lnTo>
                      <a:pt x="0" y="10"/>
                    </a:lnTo>
                    <a:lnTo>
                      <a:pt x="0" y="7"/>
                    </a:lnTo>
                    <a:lnTo>
                      <a:pt x="18" y="0"/>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49" name="Freeform 130"/>
              <p:cNvSpPr>
                <a:spLocks/>
              </p:cNvSpPr>
              <p:nvPr/>
            </p:nvSpPr>
            <p:spPr bwMode="auto">
              <a:xfrm>
                <a:off x="6986" y="2823"/>
                <a:ext cx="69" cy="87"/>
              </a:xfrm>
              <a:custGeom>
                <a:avLst/>
                <a:gdLst>
                  <a:gd name="T0" fmla="*/ 10 w 94"/>
                  <a:gd name="T1" fmla="*/ 0 h 117"/>
                  <a:gd name="T2" fmla="*/ 94 w 94"/>
                  <a:gd name="T3" fmla="*/ 61 h 117"/>
                  <a:gd name="T4" fmla="*/ 94 w 94"/>
                  <a:gd name="T5" fmla="*/ 67 h 117"/>
                  <a:gd name="T6" fmla="*/ 14 w 94"/>
                  <a:gd name="T7" fmla="*/ 117 h 117"/>
                  <a:gd name="T8" fmla="*/ 0 w 94"/>
                  <a:gd name="T9" fmla="*/ 4 h 117"/>
                  <a:gd name="T10" fmla="*/ 10 w 94"/>
                  <a:gd name="T11" fmla="*/ 0 h 117"/>
                </a:gdLst>
                <a:ahLst/>
                <a:cxnLst>
                  <a:cxn ang="0">
                    <a:pos x="T0" y="T1"/>
                  </a:cxn>
                  <a:cxn ang="0">
                    <a:pos x="T2" y="T3"/>
                  </a:cxn>
                  <a:cxn ang="0">
                    <a:pos x="T4" y="T5"/>
                  </a:cxn>
                  <a:cxn ang="0">
                    <a:pos x="T6" y="T7"/>
                  </a:cxn>
                  <a:cxn ang="0">
                    <a:pos x="T8" y="T9"/>
                  </a:cxn>
                  <a:cxn ang="0">
                    <a:pos x="T10" y="T11"/>
                  </a:cxn>
                </a:cxnLst>
                <a:rect l="0" t="0" r="r" b="b"/>
                <a:pathLst>
                  <a:path w="94" h="117">
                    <a:moveTo>
                      <a:pt x="10" y="0"/>
                    </a:moveTo>
                    <a:cubicBezTo>
                      <a:pt x="10" y="0"/>
                      <a:pt x="60" y="58"/>
                      <a:pt x="94" y="61"/>
                    </a:cubicBezTo>
                    <a:cubicBezTo>
                      <a:pt x="94" y="67"/>
                      <a:pt x="94" y="67"/>
                      <a:pt x="94" y="67"/>
                    </a:cubicBezTo>
                    <a:cubicBezTo>
                      <a:pt x="94" y="67"/>
                      <a:pt x="40" y="89"/>
                      <a:pt x="14" y="117"/>
                    </a:cubicBezTo>
                    <a:cubicBezTo>
                      <a:pt x="14" y="117"/>
                      <a:pt x="2" y="47"/>
                      <a:pt x="0" y="4"/>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sp>
        <p:nvSpPr>
          <p:cNvPr id="34" name="TextBox 33"/>
          <p:cNvSpPr txBox="1"/>
          <p:nvPr/>
        </p:nvSpPr>
        <p:spPr>
          <a:xfrm>
            <a:off x="9821357" y="4250932"/>
            <a:ext cx="773315" cy="158325"/>
          </a:xfrm>
          <a:prstGeom prst="rect">
            <a:avLst/>
          </a:prstGeom>
        </p:spPr>
        <p:txBody>
          <a:bodyPr wrap="none" lIns="0" tIns="0" rIns="0" bIns="0" rtlCol="0">
            <a:spAutoFit/>
          </a:bodyPr>
          <a:lstStyle>
            <a:defPPr>
              <a:defRPr lang="en-US"/>
            </a:defPPr>
            <a:lvl1pPr algn="ctr" defTabSz="932059">
              <a:lnSpc>
                <a:spcPct val="90000"/>
              </a:lnSpc>
              <a:spcAft>
                <a:spcPts val="612"/>
              </a:spcAft>
              <a:defRPr sz="1121" kern="0">
                <a:latin typeface="Segoe UI"/>
              </a:defRPr>
            </a:lvl1pPr>
          </a:lstStyle>
          <a:p>
            <a:pPr defTabSz="931880"/>
            <a:r>
              <a:rPr lang="en-US" dirty="0">
                <a:solidFill>
                  <a:srgbClr val="505050"/>
                </a:solidFill>
              </a:rPr>
              <a:t>Engineering</a:t>
            </a:r>
          </a:p>
        </p:txBody>
      </p:sp>
      <p:sp>
        <p:nvSpPr>
          <p:cNvPr id="36" name="TextBox 35"/>
          <p:cNvSpPr txBox="1"/>
          <p:nvPr/>
        </p:nvSpPr>
        <p:spPr>
          <a:xfrm>
            <a:off x="10032261" y="2854056"/>
            <a:ext cx="351507" cy="158325"/>
          </a:xfrm>
          <a:prstGeom prst="rect">
            <a:avLst/>
          </a:prstGeom>
        </p:spPr>
        <p:txBody>
          <a:bodyPr wrap="none" lIns="0" tIns="0" rIns="0" bIns="0" rtlCol="0">
            <a:spAutoFit/>
          </a:bodyPr>
          <a:lstStyle/>
          <a:p>
            <a:pPr algn="ctr" defTabSz="931880">
              <a:lnSpc>
                <a:spcPct val="90000"/>
              </a:lnSpc>
              <a:spcAft>
                <a:spcPts val="612"/>
              </a:spcAft>
              <a:defRPr/>
            </a:pPr>
            <a:r>
              <a:rPr lang="en-US" sz="1121" kern="0" dirty="0">
                <a:solidFill>
                  <a:srgbClr val="505050"/>
                </a:solidFill>
                <a:latin typeface="Segoe UI"/>
              </a:rPr>
              <a:t>Pilots</a:t>
            </a:r>
          </a:p>
        </p:txBody>
      </p:sp>
      <p:sp>
        <p:nvSpPr>
          <p:cNvPr id="213" name="Arrow: Chevron 212"/>
          <p:cNvSpPr/>
          <p:nvPr/>
        </p:nvSpPr>
        <p:spPr bwMode="auto">
          <a:xfrm>
            <a:off x="2726992" y="3499993"/>
            <a:ext cx="198132" cy="322007"/>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22" name="Freeform 457"/>
          <p:cNvSpPr>
            <a:spLocks noChangeAspect="1"/>
          </p:cNvSpPr>
          <p:nvPr/>
        </p:nvSpPr>
        <p:spPr bwMode="auto">
          <a:xfrm>
            <a:off x="1266485" y="1964488"/>
            <a:ext cx="906067" cy="468475"/>
          </a:xfrm>
          <a:custGeom>
            <a:avLst/>
            <a:gdLst>
              <a:gd name="connsiteX0" fmla="*/ 1434623 w 1904326"/>
              <a:gd name="connsiteY0" fmla="*/ 671080 h 984617"/>
              <a:gd name="connsiteX1" fmla="*/ 1428080 w 1904326"/>
              <a:gd name="connsiteY1" fmla="*/ 672180 h 984617"/>
              <a:gd name="connsiteX2" fmla="*/ 1422083 w 1904326"/>
              <a:gd name="connsiteY2" fmla="*/ 673830 h 984617"/>
              <a:gd name="connsiteX3" fmla="*/ 1416630 w 1904326"/>
              <a:gd name="connsiteY3" fmla="*/ 675481 h 984617"/>
              <a:gd name="connsiteX4" fmla="*/ 1411178 w 1904326"/>
              <a:gd name="connsiteY4" fmla="*/ 678231 h 984617"/>
              <a:gd name="connsiteX5" fmla="*/ 1405725 w 1904326"/>
              <a:gd name="connsiteY5" fmla="*/ 681531 h 984617"/>
              <a:gd name="connsiteX6" fmla="*/ 1401363 w 1904326"/>
              <a:gd name="connsiteY6" fmla="*/ 684832 h 984617"/>
              <a:gd name="connsiteX7" fmla="*/ 1396456 w 1904326"/>
              <a:gd name="connsiteY7" fmla="*/ 689232 h 984617"/>
              <a:gd name="connsiteX8" fmla="*/ 1392640 w 1904326"/>
              <a:gd name="connsiteY8" fmla="*/ 693633 h 984617"/>
              <a:gd name="connsiteX9" fmla="*/ 1389368 w 1904326"/>
              <a:gd name="connsiteY9" fmla="*/ 698583 h 984617"/>
              <a:gd name="connsiteX10" fmla="*/ 1386097 w 1904326"/>
              <a:gd name="connsiteY10" fmla="*/ 704084 h 984617"/>
              <a:gd name="connsiteX11" fmla="*/ 1383370 w 1904326"/>
              <a:gd name="connsiteY11" fmla="*/ 709035 h 984617"/>
              <a:gd name="connsiteX12" fmla="*/ 1381189 w 1904326"/>
              <a:gd name="connsiteY12" fmla="*/ 714535 h 984617"/>
              <a:gd name="connsiteX13" fmla="*/ 1380099 w 1904326"/>
              <a:gd name="connsiteY13" fmla="*/ 720586 h 984617"/>
              <a:gd name="connsiteX14" fmla="*/ 1378463 w 1904326"/>
              <a:gd name="connsiteY14" fmla="*/ 727737 h 984617"/>
              <a:gd name="connsiteX15" fmla="*/ 1378463 w 1904326"/>
              <a:gd name="connsiteY15" fmla="*/ 733788 h 984617"/>
              <a:gd name="connsiteX16" fmla="*/ 1378463 w 1904326"/>
              <a:gd name="connsiteY16" fmla="*/ 740388 h 984617"/>
              <a:gd name="connsiteX17" fmla="*/ 1380099 w 1904326"/>
              <a:gd name="connsiteY17" fmla="*/ 746439 h 984617"/>
              <a:gd name="connsiteX18" fmla="*/ 1381189 w 1904326"/>
              <a:gd name="connsiteY18" fmla="*/ 752490 h 984617"/>
              <a:gd name="connsiteX19" fmla="*/ 1383370 w 1904326"/>
              <a:gd name="connsiteY19" fmla="*/ 757990 h 984617"/>
              <a:gd name="connsiteX20" fmla="*/ 1386097 w 1904326"/>
              <a:gd name="connsiteY20" fmla="*/ 764041 h 984617"/>
              <a:gd name="connsiteX21" fmla="*/ 1389368 w 1904326"/>
              <a:gd name="connsiteY21" fmla="*/ 768442 h 984617"/>
              <a:gd name="connsiteX22" fmla="*/ 1392640 w 1904326"/>
              <a:gd name="connsiteY22" fmla="*/ 773392 h 984617"/>
              <a:gd name="connsiteX23" fmla="*/ 1396456 w 1904326"/>
              <a:gd name="connsiteY23" fmla="*/ 777793 h 984617"/>
              <a:gd name="connsiteX24" fmla="*/ 1401363 w 1904326"/>
              <a:gd name="connsiteY24" fmla="*/ 782193 h 984617"/>
              <a:gd name="connsiteX25" fmla="*/ 1405725 w 1904326"/>
              <a:gd name="connsiteY25" fmla="*/ 785494 h 984617"/>
              <a:gd name="connsiteX26" fmla="*/ 1411178 w 1904326"/>
              <a:gd name="connsiteY26" fmla="*/ 788794 h 984617"/>
              <a:gd name="connsiteX27" fmla="*/ 1416630 w 1904326"/>
              <a:gd name="connsiteY27" fmla="*/ 791544 h 984617"/>
              <a:gd name="connsiteX28" fmla="*/ 1422083 w 1904326"/>
              <a:gd name="connsiteY28" fmla="*/ 793745 h 984617"/>
              <a:gd name="connsiteX29" fmla="*/ 1428080 w 1904326"/>
              <a:gd name="connsiteY29" fmla="*/ 794845 h 984617"/>
              <a:gd name="connsiteX30" fmla="*/ 1434623 w 1904326"/>
              <a:gd name="connsiteY30" fmla="*/ 796495 h 984617"/>
              <a:gd name="connsiteX31" fmla="*/ 1440621 w 1904326"/>
              <a:gd name="connsiteY31" fmla="*/ 796495 h 984617"/>
              <a:gd name="connsiteX32" fmla="*/ 1447164 w 1904326"/>
              <a:gd name="connsiteY32" fmla="*/ 796495 h 984617"/>
              <a:gd name="connsiteX33" fmla="*/ 1453161 w 1904326"/>
              <a:gd name="connsiteY33" fmla="*/ 794845 h 984617"/>
              <a:gd name="connsiteX34" fmla="*/ 1459159 w 1904326"/>
              <a:gd name="connsiteY34" fmla="*/ 793745 h 984617"/>
              <a:gd name="connsiteX35" fmla="*/ 1464611 w 1904326"/>
              <a:gd name="connsiteY35" fmla="*/ 791544 h 984617"/>
              <a:gd name="connsiteX36" fmla="*/ 1470609 w 1904326"/>
              <a:gd name="connsiteY36" fmla="*/ 788794 h 984617"/>
              <a:gd name="connsiteX37" fmla="*/ 1475516 w 1904326"/>
              <a:gd name="connsiteY37" fmla="*/ 785494 h 984617"/>
              <a:gd name="connsiteX38" fmla="*/ 1479878 w 1904326"/>
              <a:gd name="connsiteY38" fmla="*/ 782193 h 984617"/>
              <a:gd name="connsiteX39" fmla="*/ 1484785 w 1904326"/>
              <a:gd name="connsiteY39" fmla="*/ 777793 h 984617"/>
              <a:gd name="connsiteX40" fmla="*/ 1488602 w 1904326"/>
              <a:gd name="connsiteY40" fmla="*/ 773392 h 984617"/>
              <a:gd name="connsiteX41" fmla="*/ 1491873 w 1904326"/>
              <a:gd name="connsiteY41" fmla="*/ 768442 h 984617"/>
              <a:gd name="connsiteX42" fmla="*/ 1495145 w 1904326"/>
              <a:gd name="connsiteY42" fmla="*/ 764041 h 984617"/>
              <a:gd name="connsiteX43" fmla="*/ 1497871 w 1904326"/>
              <a:gd name="connsiteY43" fmla="*/ 757990 h 984617"/>
              <a:gd name="connsiteX44" fmla="*/ 1500052 w 1904326"/>
              <a:gd name="connsiteY44" fmla="*/ 752490 h 984617"/>
              <a:gd name="connsiteX45" fmla="*/ 1502233 w 1904326"/>
              <a:gd name="connsiteY45" fmla="*/ 746439 h 984617"/>
              <a:gd name="connsiteX46" fmla="*/ 1502778 w 1904326"/>
              <a:gd name="connsiteY46" fmla="*/ 740388 h 984617"/>
              <a:gd name="connsiteX47" fmla="*/ 1502778 w 1904326"/>
              <a:gd name="connsiteY47" fmla="*/ 733788 h 984617"/>
              <a:gd name="connsiteX48" fmla="*/ 1502778 w 1904326"/>
              <a:gd name="connsiteY48" fmla="*/ 727737 h 984617"/>
              <a:gd name="connsiteX49" fmla="*/ 1502233 w 1904326"/>
              <a:gd name="connsiteY49" fmla="*/ 720586 h 984617"/>
              <a:gd name="connsiteX50" fmla="*/ 1500052 w 1904326"/>
              <a:gd name="connsiteY50" fmla="*/ 714535 h 984617"/>
              <a:gd name="connsiteX51" fmla="*/ 1497871 w 1904326"/>
              <a:gd name="connsiteY51" fmla="*/ 709035 h 984617"/>
              <a:gd name="connsiteX52" fmla="*/ 1495145 w 1904326"/>
              <a:gd name="connsiteY52" fmla="*/ 704084 h 984617"/>
              <a:gd name="connsiteX53" fmla="*/ 1491873 w 1904326"/>
              <a:gd name="connsiteY53" fmla="*/ 698583 h 984617"/>
              <a:gd name="connsiteX54" fmla="*/ 1488602 w 1904326"/>
              <a:gd name="connsiteY54" fmla="*/ 693633 h 984617"/>
              <a:gd name="connsiteX55" fmla="*/ 1484785 w 1904326"/>
              <a:gd name="connsiteY55" fmla="*/ 689232 h 984617"/>
              <a:gd name="connsiteX56" fmla="*/ 1479878 w 1904326"/>
              <a:gd name="connsiteY56" fmla="*/ 684832 h 984617"/>
              <a:gd name="connsiteX57" fmla="*/ 1475516 w 1904326"/>
              <a:gd name="connsiteY57" fmla="*/ 681531 h 984617"/>
              <a:gd name="connsiteX58" fmla="*/ 1470609 w 1904326"/>
              <a:gd name="connsiteY58" fmla="*/ 678231 h 984617"/>
              <a:gd name="connsiteX59" fmla="*/ 1464611 w 1904326"/>
              <a:gd name="connsiteY59" fmla="*/ 675481 h 984617"/>
              <a:gd name="connsiteX60" fmla="*/ 1459159 w 1904326"/>
              <a:gd name="connsiteY60" fmla="*/ 673830 h 984617"/>
              <a:gd name="connsiteX61" fmla="*/ 1453161 w 1904326"/>
              <a:gd name="connsiteY61" fmla="*/ 672180 h 984617"/>
              <a:gd name="connsiteX62" fmla="*/ 1447164 w 1904326"/>
              <a:gd name="connsiteY62" fmla="*/ 671080 h 984617"/>
              <a:gd name="connsiteX63" fmla="*/ 1440621 w 1904326"/>
              <a:gd name="connsiteY63" fmla="*/ 671080 h 984617"/>
              <a:gd name="connsiteX64" fmla="*/ 457957 w 1904326"/>
              <a:gd name="connsiteY64" fmla="*/ 671080 h 984617"/>
              <a:gd name="connsiteX65" fmla="*/ 451385 w 1904326"/>
              <a:gd name="connsiteY65" fmla="*/ 672180 h 984617"/>
              <a:gd name="connsiteX66" fmla="*/ 445360 w 1904326"/>
              <a:gd name="connsiteY66" fmla="*/ 673830 h 984617"/>
              <a:gd name="connsiteX67" fmla="*/ 439884 w 1904326"/>
              <a:gd name="connsiteY67" fmla="*/ 675481 h 984617"/>
              <a:gd name="connsiteX68" fmla="*/ 434407 w 1904326"/>
              <a:gd name="connsiteY68" fmla="*/ 678231 h 984617"/>
              <a:gd name="connsiteX69" fmla="*/ 428930 w 1904326"/>
              <a:gd name="connsiteY69" fmla="*/ 681531 h 984617"/>
              <a:gd name="connsiteX70" fmla="*/ 424549 w 1904326"/>
              <a:gd name="connsiteY70" fmla="*/ 684832 h 984617"/>
              <a:gd name="connsiteX71" fmla="*/ 419620 w 1904326"/>
              <a:gd name="connsiteY71" fmla="*/ 689232 h 984617"/>
              <a:gd name="connsiteX72" fmla="*/ 415787 w 1904326"/>
              <a:gd name="connsiteY72" fmla="*/ 693633 h 984617"/>
              <a:gd name="connsiteX73" fmla="*/ 412501 w 1904326"/>
              <a:gd name="connsiteY73" fmla="*/ 698583 h 984617"/>
              <a:gd name="connsiteX74" fmla="*/ 409215 w 1904326"/>
              <a:gd name="connsiteY74" fmla="*/ 704084 h 984617"/>
              <a:gd name="connsiteX75" fmla="*/ 406476 w 1904326"/>
              <a:gd name="connsiteY75" fmla="*/ 709035 h 984617"/>
              <a:gd name="connsiteX76" fmla="*/ 404286 w 1904326"/>
              <a:gd name="connsiteY76" fmla="*/ 714535 h 984617"/>
              <a:gd name="connsiteX77" fmla="*/ 403190 w 1904326"/>
              <a:gd name="connsiteY77" fmla="*/ 720586 h 984617"/>
              <a:gd name="connsiteX78" fmla="*/ 401547 w 1904326"/>
              <a:gd name="connsiteY78" fmla="*/ 727737 h 984617"/>
              <a:gd name="connsiteX79" fmla="*/ 401547 w 1904326"/>
              <a:gd name="connsiteY79" fmla="*/ 733788 h 984617"/>
              <a:gd name="connsiteX80" fmla="*/ 401547 w 1904326"/>
              <a:gd name="connsiteY80" fmla="*/ 740388 h 984617"/>
              <a:gd name="connsiteX81" fmla="*/ 403190 w 1904326"/>
              <a:gd name="connsiteY81" fmla="*/ 746439 h 984617"/>
              <a:gd name="connsiteX82" fmla="*/ 404286 w 1904326"/>
              <a:gd name="connsiteY82" fmla="*/ 752490 h 984617"/>
              <a:gd name="connsiteX83" fmla="*/ 406476 w 1904326"/>
              <a:gd name="connsiteY83" fmla="*/ 757990 h 984617"/>
              <a:gd name="connsiteX84" fmla="*/ 409215 w 1904326"/>
              <a:gd name="connsiteY84" fmla="*/ 764041 h 984617"/>
              <a:gd name="connsiteX85" fmla="*/ 412501 w 1904326"/>
              <a:gd name="connsiteY85" fmla="*/ 768442 h 984617"/>
              <a:gd name="connsiteX86" fmla="*/ 415787 w 1904326"/>
              <a:gd name="connsiteY86" fmla="*/ 773392 h 984617"/>
              <a:gd name="connsiteX87" fmla="*/ 419620 w 1904326"/>
              <a:gd name="connsiteY87" fmla="*/ 777793 h 984617"/>
              <a:gd name="connsiteX88" fmla="*/ 424549 w 1904326"/>
              <a:gd name="connsiteY88" fmla="*/ 782193 h 984617"/>
              <a:gd name="connsiteX89" fmla="*/ 428930 w 1904326"/>
              <a:gd name="connsiteY89" fmla="*/ 785494 h 984617"/>
              <a:gd name="connsiteX90" fmla="*/ 434407 w 1904326"/>
              <a:gd name="connsiteY90" fmla="*/ 788794 h 984617"/>
              <a:gd name="connsiteX91" fmla="*/ 439884 w 1904326"/>
              <a:gd name="connsiteY91" fmla="*/ 791544 h 984617"/>
              <a:gd name="connsiteX92" fmla="*/ 445360 w 1904326"/>
              <a:gd name="connsiteY92" fmla="*/ 793745 h 984617"/>
              <a:gd name="connsiteX93" fmla="*/ 451385 w 1904326"/>
              <a:gd name="connsiteY93" fmla="*/ 794845 h 984617"/>
              <a:gd name="connsiteX94" fmla="*/ 457957 w 1904326"/>
              <a:gd name="connsiteY94" fmla="*/ 796495 h 984617"/>
              <a:gd name="connsiteX95" fmla="*/ 463981 w 1904326"/>
              <a:gd name="connsiteY95" fmla="*/ 796495 h 984617"/>
              <a:gd name="connsiteX96" fmla="*/ 470553 w 1904326"/>
              <a:gd name="connsiteY96" fmla="*/ 796495 h 984617"/>
              <a:gd name="connsiteX97" fmla="*/ 476577 w 1904326"/>
              <a:gd name="connsiteY97" fmla="*/ 794845 h 984617"/>
              <a:gd name="connsiteX98" fmla="*/ 482601 w 1904326"/>
              <a:gd name="connsiteY98" fmla="*/ 793745 h 984617"/>
              <a:gd name="connsiteX99" fmla="*/ 488626 w 1904326"/>
              <a:gd name="connsiteY99" fmla="*/ 791544 h 984617"/>
              <a:gd name="connsiteX100" fmla="*/ 494102 w 1904326"/>
              <a:gd name="connsiteY100" fmla="*/ 788794 h 984617"/>
              <a:gd name="connsiteX101" fmla="*/ 499031 w 1904326"/>
              <a:gd name="connsiteY101" fmla="*/ 785494 h 984617"/>
              <a:gd name="connsiteX102" fmla="*/ 504508 w 1904326"/>
              <a:gd name="connsiteY102" fmla="*/ 782193 h 984617"/>
              <a:gd name="connsiteX103" fmla="*/ 508342 w 1904326"/>
              <a:gd name="connsiteY103" fmla="*/ 777793 h 984617"/>
              <a:gd name="connsiteX104" fmla="*/ 512175 w 1904326"/>
              <a:gd name="connsiteY104" fmla="*/ 773392 h 984617"/>
              <a:gd name="connsiteX105" fmla="*/ 516557 w 1904326"/>
              <a:gd name="connsiteY105" fmla="*/ 768442 h 984617"/>
              <a:gd name="connsiteX106" fmla="*/ 518747 w 1904326"/>
              <a:gd name="connsiteY106" fmla="*/ 764041 h 984617"/>
              <a:gd name="connsiteX107" fmla="*/ 521486 w 1904326"/>
              <a:gd name="connsiteY107" fmla="*/ 757990 h 984617"/>
              <a:gd name="connsiteX108" fmla="*/ 523676 w 1904326"/>
              <a:gd name="connsiteY108" fmla="*/ 752490 h 984617"/>
              <a:gd name="connsiteX109" fmla="*/ 525867 w 1904326"/>
              <a:gd name="connsiteY109" fmla="*/ 746439 h 984617"/>
              <a:gd name="connsiteX110" fmla="*/ 526415 w 1904326"/>
              <a:gd name="connsiteY110" fmla="*/ 740388 h 984617"/>
              <a:gd name="connsiteX111" fmla="*/ 526962 w 1904326"/>
              <a:gd name="connsiteY111" fmla="*/ 733788 h 984617"/>
              <a:gd name="connsiteX112" fmla="*/ 526415 w 1904326"/>
              <a:gd name="connsiteY112" fmla="*/ 727737 h 984617"/>
              <a:gd name="connsiteX113" fmla="*/ 525867 w 1904326"/>
              <a:gd name="connsiteY113" fmla="*/ 720586 h 984617"/>
              <a:gd name="connsiteX114" fmla="*/ 523676 w 1904326"/>
              <a:gd name="connsiteY114" fmla="*/ 714535 h 984617"/>
              <a:gd name="connsiteX115" fmla="*/ 521486 w 1904326"/>
              <a:gd name="connsiteY115" fmla="*/ 709035 h 984617"/>
              <a:gd name="connsiteX116" fmla="*/ 518747 w 1904326"/>
              <a:gd name="connsiteY116" fmla="*/ 704084 h 984617"/>
              <a:gd name="connsiteX117" fmla="*/ 516557 w 1904326"/>
              <a:gd name="connsiteY117" fmla="*/ 698583 h 984617"/>
              <a:gd name="connsiteX118" fmla="*/ 512175 w 1904326"/>
              <a:gd name="connsiteY118" fmla="*/ 693633 h 984617"/>
              <a:gd name="connsiteX119" fmla="*/ 508342 w 1904326"/>
              <a:gd name="connsiteY119" fmla="*/ 689232 h 984617"/>
              <a:gd name="connsiteX120" fmla="*/ 504508 w 1904326"/>
              <a:gd name="connsiteY120" fmla="*/ 684832 h 984617"/>
              <a:gd name="connsiteX121" fmla="*/ 499031 w 1904326"/>
              <a:gd name="connsiteY121" fmla="*/ 681531 h 984617"/>
              <a:gd name="connsiteX122" fmla="*/ 494102 w 1904326"/>
              <a:gd name="connsiteY122" fmla="*/ 678231 h 984617"/>
              <a:gd name="connsiteX123" fmla="*/ 488626 w 1904326"/>
              <a:gd name="connsiteY123" fmla="*/ 675481 h 984617"/>
              <a:gd name="connsiteX124" fmla="*/ 482601 w 1904326"/>
              <a:gd name="connsiteY124" fmla="*/ 673830 h 984617"/>
              <a:gd name="connsiteX125" fmla="*/ 476577 w 1904326"/>
              <a:gd name="connsiteY125" fmla="*/ 672180 h 984617"/>
              <a:gd name="connsiteX126" fmla="*/ 470553 w 1904326"/>
              <a:gd name="connsiteY126" fmla="*/ 671080 h 984617"/>
              <a:gd name="connsiteX127" fmla="*/ 463981 w 1904326"/>
              <a:gd name="connsiteY127" fmla="*/ 671080 h 984617"/>
              <a:gd name="connsiteX128" fmla="*/ 952163 w 1904326"/>
              <a:gd name="connsiteY128" fmla="*/ 599571 h 984617"/>
              <a:gd name="connsiteX129" fmla="*/ 947152 w 1904326"/>
              <a:gd name="connsiteY129" fmla="*/ 600121 h 984617"/>
              <a:gd name="connsiteX130" fmla="*/ 943254 w 1904326"/>
              <a:gd name="connsiteY130" fmla="*/ 600671 h 984617"/>
              <a:gd name="connsiteX131" fmla="*/ 938800 w 1904326"/>
              <a:gd name="connsiteY131" fmla="*/ 601221 h 984617"/>
              <a:gd name="connsiteX132" fmla="*/ 934346 w 1904326"/>
              <a:gd name="connsiteY132" fmla="*/ 602871 h 984617"/>
              <a:gd name="connsiteX133" fmla="*/ 930449 w 1904326"/>
              <a:gd name="connsiteY133" fmla="*/ 605072 h 984617"/>
              <a:gd name="connsiteX134" fmla="*/ 927108 w 1904326"/>
              <a:gd name="connsiteY134" fmla="*/ 607272 h 984617"/>
              <a:gd name="connsiteX135" fmla="*/ 923767 w 1904326"/>
              <a:gd name="connsiteY135" fmla="*/ 609472 h 984617"/>
              <a:gd name="connsiteX136" fmla="*/ 919870 w 1904326"/>
              <a:gd name="connsiteY136" fmla="*/ 612772 h 984617"/>
              <a:gd name="connsiteX137" fmla="*/ 916529 w 1904326"/>
              <a:gd name="connsiteY137" fmla="*/ 616073 h 984617"/>
              <a:gd name="connsiteX138" fmla="*/ 914859 w 1904326"/>
              <a:gd name="connsiteY138" fmla="*/ 619923 h 984617"/>
              <a:gd name="connsiteX139" fmla="*/ 912075 w 1904326"/>
              <a:gd name="connsiteY139" fmla="*/ 623224 h 984617"/>
              <a:gd name="connsiteX140" fmla="*/ 909848 w 1904326"/>
              <a:gd name="connsiteY140" fmla="*/ 627074 h 984617"/>
              <a:gd name="connsiteX141" fmla="*/ 908734 w 1904326"/>
              <a:gd name="connsiteY141" fmla="*/ 630925 h 984617"/>
              <a:gd name="connsiteX142" fmla="*/ 907621 w 1904326"/>
              <a:gd name="connsiteY142" fmla="*/ 635875 h 984617"/>
              <a:gd name="connsiteX143" fmla="*/ 907064 w 1904326"/>
              <a:gd name="connsiteY143" fmla="*/ 639725 h 984617"/>
              <a:gd name="connsiteX144" fmla="*/ 906507 w 1904326"/>
              <a:gd name="connsiteY144" fmla="*/ 644676 h 984617"/>
              <a:gd name="connsiteX145" fmla="*/ 907064 w 1904326"/>
              <a:gd name="connsiteY145" fmla="*/ 649077 h 984617"/>
              <a:gd name="connsiteX146" fmla="*/ 907621 w 1904326"/>
              <a:gd name="connsiteY146" fmla="*/ 654027 h 984617"/>
              <a:gd name="connsiteX147" fmla="*/ 908734 w 1904326"/>
              <a:gd name="connsiteY147" fmla="*/ 657877 h 984617"/>
              <a:gd name="connsiteX148" fmla="*/ 909848 w 1904326"/>
              <a:gd name="connsiteY148" fmla="*/ 662278 h 984617"/>
              <a:gd name="connsiteX149" fmla="*/ 912075 w 1904326"/>
              <a:gd name="connsiteY149" fmla="*/ 666128 h 984617"/>
              <a:gd name="connsiteX150" fmla="*/ 914859 w 1904326"/>
              <a:gd name="connsiteY150" fmla="*/ 669979 h 984617"/>
              <a:gd name="connsiteX151" fmla="*/ 916529 w 1904326"/>
              <a:gd name="connsiteY151" fmla="*/ 673829 h 984617"/>
              <a:gd name="connsiteX152" fmla="*/ 919870 w 1904326"/>
              <a:gd name="connsiteY152" fmla="*/ 677130 h 984617"/>
              <a:gd name="connsiteX153" fmla="*/ 923767 w 1904326"/>
              <a:gd name="connsiteY153" fmla="*/ 679880 h 984617"/>
              <a:gd name="connsiteX154" fmla="*/ 927108 w 1904326"/>
              <a:gd name="connsiteY154" fmla="*/ 682080 h 984617"/>
              <a:gd name="connsiteX155" fmla="*/ 930449 w 1904326"/>
              <a:gd name="connsiteY155" fmla="*/ 684280 h 984617"/>
              <a:gd name="connsiteX156" fmla="*/ 934346 w 1904326"/>
              <a:gd name="connsiteY156" fmla="*/ 686481 h 984617"/>
              <a:gd name="connsiteX157" fmla="*/ 938800 w 1904326"/>
              <a:gd name="connsiteY157" fmla="*/ 687581 h 984617"/>
              <a:gd name="connsiteX158" fmla="*/ 943254 w 1904326"/>
              <a:gd name="connsiteY158" fmla="*/ 689231 h 984617"/>
              <a:gd name="connsiteX159" fmla="*/ 947152 w 1904326"/>
              <a:gd name="connsiteY159" fmla="*/ 689781 h 984617"/>
              <a:gd name="connsiteX160" fmla="*/ 952163 w 1904326"/>
              <a:gd name="connsiteY160" fmla="*/ 689781 h 984617"/>
              <a:gd name="connsiteX161" fmla="*/ 957174 w 1904326"/>
              <a:gd name="connsiteY161" fmla="*/ 689781 h 984617"/>
              <a:gd name="connsiteX162" fmla="*/ 961628 w 1904326"/>
              <a:gd name="connsiteY162" fmla="*/ 689231 h 984617"/>
              <a:gd name="connsiteX163" fmla="*/ 966082 w 1904326"/>
              <a:gd name="connsiteY163" fmla="*/ 687581 h 984617"/>
              <a:gd name="connsiteX164" fmla="*/ 969980 w 1904326"/>
              <a:gd name="connsiteY164" fmla="*/ 686481 h 984617"/>
              <a:gd name="connsiteX165" fmla="*/ 973877 w 1904326"/>
              <a:gd name="connsiteY165" fmla="*/ 684280 h 984617"/>
              <a:gd name="connsiteX166" fmla="*/ 978331 w 1904326"/>
              <a:gd name="connsiteY166" fmla="*/ 682080 h 984617"/>
              <a:gd name="connsiteX167" fmla="*/ 981672 w 1904326"/>
              <a:gd name="connsiteY167" fmla="*/ 679880 h 984617"/>
              <a:gd name="connsiteX168" fmla="*/ 985012 w 1904326"/>
              <a:gd name="connsiteY168" fmla="*/ 677130 h 984617"/>
              <a:gd name="connsiteX169" fmla="*/ 987796 w 1904326"/>
              <a:gd name="connsiteY169" fmla="*/ 673829 h 984617"/>
              <a:gd name="connsiteX170" fmla="*/ 990580 w 1904326"/>
              <a:gd name="connsiteY170" fmla="*/ 669979 h 984617"/>
              <a:gd name="connsiteX171" fmla="*/ 992251 w 1904326"/>
              <a:gd name="connsiteY171" fmla="*/ 666128 h 984617"/>
              <a:gd name="connsiteX172" fmla="*/ 994478 w 1904326"/>
              <a:gd name="connsiteY172" fmla="*/ 662278 h 984617"/>
              <a:gd name="connsiteX173" fmla="*/ 995591 w 1904326"/>
              <a:gd name="connsiteY173" fmla="*/ 657877 h 984617"/>
              <a:gd name="connsiteX174" fmla="*/ 997261 w 1904326"/>
              <a:gd name="connsiteY174" fmla="*/ 654027 h 984617"/>
              <a:gd name="connsiteX175" fmla="*/ 997818 w 1904326"/>
              <a:gd name="connsiteY175" fmla="*/ 649077 h 984617"/>
              <a:gd name="connsiteX176" fmla="*/ 997818 w 1904326"/>
              <a:gd name="connsiteY176" fmla="*/ 644676 h 984617"/>
              <a:gd name="connsiteX177" fmla="*/ 997818 w 1904326"/>
              <a:gd name="connsiteY177" fmla="*/ 639725 h 984617"/>
              <a:gd name="connsiteX178" fmla="*/ 997261 w 1904326"/>
              <a:gd name="connsiteY178" fmla="*/ 635875 h 984617"/>
              <a:gd name="connsiteX179" fmla="*/ 995591 w 1904326"/>
              <a:gd name="connsiteY179" fmla="*/ 630925 h 984617"/>
              <a:gd name="connsiteX180" fmla="*/ 994478 w 1904326"/>
              <a:gd name="connsiteY180" fmla="*/ 627074 h 984617"/>
              <a:gd name="connsiteX181" fmla="*/ 992251 w 1904326"/>
              <a:gd name="connsiteY181" fmla="*/ 623224 h 984617"/>
              <a:gd name="connsiteX182" fmla="*/ 990580 w 1904326"/>
              <a:gd name="connsiteY182" fmla="*/ 619923 h 984617"/>
              <a:gd name="connsiteX183" fmla="*/ 987796 w 1904326"/>
              <a:gd name="connsiteY183" fmla="*/ 616073 h 984617"/>
              <a:gd name="connsiteX184" fmla="*/ 985012 w 1904326"/>
              <a:gd name="connsiteY184" fmla="*/ 612772 h 984617"/>
              <a:gd name="connsiteX185" fmla="*/ 981672 w 1904326"/>
              <a:gd name="connsiteY185" fmla="*/ 609472 h 984617"/>
              <a:gd name="connsiteX186" fmla="*/ 978331 w 1904326"/>
              <a:gd name="connsiteY186" fmla="*/ 607272 h 984617"/>
              <a:gd name="connsiteX187" fmla="*/ 973877 w 1904326"/>
              <a:gd name="connsiteY187" fmla="*/ 605072 h 984617"/>
              <a:gd name="connsiteX188" fmla="*/ 969980 w 1904326"/>
              <a:gd name="connsiteY188" fmla="*/ 602871 h 984617"/>
              <a:gd name="connsiteX189" fmla="*/ 966082 w 1904326"/>
              <a:gd name="connsiteY189" fmla="*/ 601221 h 984617"/>
              <a:gd name="connsiteX190" fmla="*/ 961628 w 1904326"/>
              <a:gd name="connsiteY190" fmla="*/ 600671 h 984617"/>
              <a:gd name="connsiteX191" fmla="*/ 957174 w 1904326"/>
              <a:gd name="connsiteY191" fmla="*/ 600121 h 984617"/>
              <a:gd name="connsiteX192" fmla="*/ 1010919 w 1904326"/>
              <a:gd name="connsiteY192" fmla="*/ 506060 h 984617"/>
              <a:gd name="connsiteX193" fmla="*/ 971513 w 1904326"/>
              <a:gd name="connsiteY193" fmla="*/ 506602 h 984617"/>
              <a:gd name="connsiteX194" fmla="*/ 969293 w 1904326"/>
              <a:gd name="connsiteY194" fmla="*/ 507686 h 984617"/>
              <a:gd name="connsiteX195" fmla="*/ 967072 w 1904326"/>
              <a:gd name="connsiteY195" fmla="*/ 508228 h 984617"/>
              <a:gd name="connsiteX196" fmla="*/ 963742 w 1904326"/>
              <a:gd name="connsiteY196" fmla="*/ 510397 h 984617"/>
              <a:gd name="connsiteX197" fmla="*/ 960967 w 1904326"/>
              <a:gd name="connsiteY197" fmla="*/ 513649 h 984617"/>
              <a:gd name="connsiteX198" fmla="*/ 960412 w 1904326"/>
              <a:gd name="connsiteY198" fmla="*/ 516360 h 984617"/>
              <a:gd name="connsiteX199" fmla="*/ 960412 w 1904326"/>
              <a:gd name="connsiteY199" fmla="*/ 517986 h 984617"/>
              <a:gd name="connsiteX200" fmla="*/ 960412 w 1904326"/>
              <a:gd name="connsiteY200" fmla="*/ 532623 h 984617"/>
              <a:gd name="connsiteX201" fmla="*/ 960412 w 1904326"/>
              <a:gd name="connsiteY201" fmla="*/ 534791 h 984617"/>
              <a:gd name="connsiteX202" fmla="*/ 960967 w 1904326"/>
              <a:gd name="connsiteY202" fmla="*/ 536960 h 984617"/>
              <a:gd name="connsiteX203" fmla="*/ 962632 w 1904326"/>
              <a:gd name="connsiteY203" fmla="*/ 538586 h 984617"/>
              <a:gd name="connsiteX204" fmla="*/ 963742 w 1904326"/>
              <a:gd name="connsiteY204" fmla="*/ 540212 h 984617"/>
              <a:gd name="connsiteX205" fmla="*/ 965407 w 1904326"/>
              <a:gd name="connsiteY205" fmla="*/ 541297 h 984617"/>
              <a:gd name="connsiteX206" fmla="*/ 967072 w 1904326"/>
              <a:gd name="connsiteY206" fmla="*/ 542923 h 984617"/>
              <a:gd name="connsiteX207" fmla="*/ 969293 w 1904326"/>
              <a:gd name="connsiteY207" fmla="*/ 543465 h 984617"/>
              <a:gd name="connsiteX208" fmla="*/ 971513 w 1904326"/>
              <a:gd name="connsiteY208" fmla="*/ 543465 h 984617"/>
              <a:gd name="connsiteX209" fmla="*/ 1010919 w 1904326"/>
              <a:gd name="connsiteY209" fmla="*/ 543465 h 984617"/>
              <a:gd name="connsiteX210" fmla="*/ 1013139 w 1904326"/>
              <a:gd name="connsiteY210" fmla="*/ 543465 h 984617"/>
              <a:gd name="connsiteX211" fmla="*/ 1015359 w 1904326"/>
              <a:gd name="connsiteY211" fmla="*/ 542923 h 984617"/>
              <a:gd name="connsiteX212" fmla="*/ 1017024 w 1904326"/>
              <a:gd name="connsiteY212" fmla="*/ 541297 h 984617"/>
              <a:gd name="connsiteX213" fmla="*/ 1018689 w 1904326"/>
              <a:gd name="connsiteY213" fmla="*/ 540212 h 984617"/>
              <a:gd name="connsiteX214" fmla="*/ 1020354 w 1904326"/>
              <a:gd name="connsiteY214" fmla="*/ 538586 h 984617"/>
              <a:gd name="connsiteX215" fmla="*/ 1020909 w 1904326"/>
              <a:gd name="connsiteY215" fmla="*/ 536960 h 984617"/>
              <a:gd name="connsiteX216" fmla="*/ 1021464 w 1904326"/>
              <a:gd name="connsiteY216" fmla="*/ 534791 h 984617"/>
              <a:gd name="connsiteX217" fmla="*/ 1022019 w 1904326"/>
              <a:gd name="connsiteY217" fmla="*/ 532623 h 984617"/>
              <a:gd name="connsiteX218" fmla="*/ 1022019 w 1904326"/>
              <a:gd name="connsiteY218" fmla="*/ 516902 h 984617"/>
              <a:gd name="connsiteX219" fmla="*/ 1021464 w 1904326"/>
              <a:gd name="connsiteY219" fmla="*/ 514734 h 984617"/>
              <a:gd name="connsiteX220" fmla="*/ 1020909 w 1904326"/>
              <a:gd name="connsiteY220" fmla="*/ 513107 h 984617"/>
              <a:gd name="connsiteX221" fmla="*/ 1020354 w 1904326"/>
              <a:gd name="connsiteY221" fmla="*/ 510939 h 984617"/>
              <a:gd name="connsiteX222" fmla="*/ 1018689 w 1904326"/>
              <a:gd name="connsiteY222" fmla="*/ 509313 h 984617"/>
              <a:gd name="connsiteX223" fmla="*/ 1017024 w 1904326"/>
              <a:gd name="connsiteY223" fmla="*/ 508228 h 984617"/>
              <a:gd name="connsiteX224" fmla="*/ 1015359 w 1904326"/>
              <a:gd name="connsiteY224" fmla="*/ 506602 h 984617"/>
              <a:gd name="connsiteX225" fmla="*/ 1013139 w 1904326"/>
              <a:gd name="connsiteY225" fmla="*/ 506602 h 984617"/>
              <a:gd name="connsiteX226" fmla="*/ 892945 w 1904326"/>
              <a:gd name="connsiteY226" fmla="*/ 506060 h 984617"/>
              <a:gd name="connsiteX227" fmla="*/ 891265 w 1904326"/>
              <a:gd name="connsiteY227" fmla="*/ 506602 h 984617"/>
              <a:gd name="connsiteX228" fmla="*/ 889025 w 1904326"/>
              <a:gd name="connsiteY228" fmla="*/ 506602 h 984617"/>
              <a:gd name="connsiteX229" fmla="*/ 886785 w 1904326"/>
              <a:gd name="connsiteY229" fmla="*/ 508228 h 984617"/>
              <a:gd name="connsiteX230" fmla="*/ 885105 w 1904326"/>
              <a:gd name="connsiteY230" fmla="*/ 509313 h 984617"/>
              <a:gd name="connsiteX231" fmla="*/ 883424 w 1904326"/>
              <a:gd name="connsiteY231" fmla="*/ 510939 h 984617"/>
              <a:gd name="connsiteX232" fmla="*/ 882864 w 1904326"/>
              <a:gd name="connsiteY232" fmla="*/ 513107 h 984617"/>
              <a:gd name="connsiteX233" fmla="*/ 882304 w 1904326"/>
              <a:gd name="connsiteY233" fmla="*/ 514734 h 984617"/>
              <a:gd name="connsiteX234" fmla="*/ 882304 w 1904326"/>
              <a:gd name="connsiteY234" fmla="*/ 516902 h 984617"/>
              <a:gd name="connsiteX235" fmla="*/ 882304 w 1904326"/>
              <a:gd name="connsiteY235" fmla="*/ 532623 h 984617"/>
              <a:gd name="connsiteX236" fmla="*/ 882304 w 1904326"/>
              <a:gd name="connsiteY236" fmla="*/ 534791 h 984617"/>
              <a:gd name="connsiteX237" fmla="*/ 882864 w 1904326"/>
              <a:gd name="connsiteY237" fmla="*/ 536960 h 984617"/>
              <a:gd name="connsiteX238" fmla="*/ 883424 w 1904326"/>
              <a:gd name="connsiteY238" fmla="*/ 538586 h 984617"/>
              <a:gd name="connsiteX239" fmla="*/ 885105 w 1904326"/>
              <a:gd name="connsiteY239" fmla="*/ 540212 h 984617"/>
              <a:gd name="connsiteX240" fmla="*/ 886785 w 1904326"/>
              <a:gd name="connsiteY240" fmla="*/ 541297 h 984617"/>
              <a:gd name="connsiteX241" fmla="*/ 889025 w 1904326"/>
              <a:gd name="connsiteY241" fmla="*/ 542923 h 984617"/>
              <a:gd name="connsiteX242" fmla="*/ 891265 w 1904326"/>
              <a:gd name="connsiteY242" fmla="*/ 543465 h 984617"/>
              <a:gd name="connsiteX243" fmla="*/ 892945 w 1904326"/>
              <a:gd name="connsiteY243" fmla="*/ 543465 h 984617"/>
              <a:gd name="connsiteX244" fmla="*/ 933270 w 1904326"/>
              <a:gd name="connsiteY244" fmla="*/ 543465 h 984617"/>
              <a:gd name="connsiteX245" fmla="*/ 934950 w 1904326"/>
              <a:gd name="connsiteY245" fmla="*/ 543465 h 984617"/>
              <a:gd name="connsiteX246" fmla="*/ 937190 w 1904326"/>
              <a:gd name="connsiteY246" fmla="*/ 542923 h 984617"/>
              <a:gd name="connsiteX247" fmla="*/ 939431 w 1904326"/>
              <a:gd name="connsiteY247" fmla="*/ 541297 h 984617"/>
              <a:gd name="connsiteX248" fmla="*/ 940551 w 1904326"/>
              <a:gd name="connsiteY248" fmla="*/ 540212 h 984617"/>
              <a:gd name="connsiteX249" fmla="*/ 941671 w 1904326"/>
              <a:gd name="connsiteY249" fmla="*/ 538586 h 984617"/>
              <a:gd name="connsiteX250" fmla="*/ 943351 w 1904326"/>
              <a:gd name="connsiteY250" fmla="*/ 536960 h 984617"/>
              <a:gd name="connsiteX251" fmla="*/ 943911 w 1904326"/>
              <a:gd name="connsiteY251" fmla="*/ 534791 h 984617"/>
              <a:gd name="connsiteX252" fmla="*/ 943911 w 1904326"/>
              <a:gd name="connsiteY252" fmla="*/ 532623 h 984617"/>
              <a:gd name="connsiteX253" fmla="*/ 943911 w 1904326"/>
              <a:gd name="connsiteY253" fmla="*/ 517986 h 984617"/>
              <a:gd name="connsiteX254" fmla="*/ 943911 w 1904326"/>
              <a:gd name="connsiteY254" fmla="*/ 516360 h 984617"/>
              <a:gd name="connsiteX255" fmla="*/ 943351 w 1904326"/>
              <a:gd name="connsiteY255" fmla="*/ 513649 h 984617"/>
              <a:gd name="connsiteX256" fmla="*/ 940551 w 1904326"/>
              <a:gd name="connsiteY256" fmla="*/ 510397 h 984617"/>
              <a:gd name="connsiteX257" fmla="*/ 937190 w 1904326"/>
              <a:gd name="connsiteY257" fmla="*/ 508228 h 984617"/>
              <a:gd name="connsiteX258" fmla="*/ 934950 w 1904326"/>
              <a:gd name="connsiteY258" fmla="*/ 507686 h 984617"/>
              <a:gd name="connsiteX259" fmla="*/ 933270 w 1904326"/>
              <a:gd name="connsiteY259" fmla="*/ 506602 h 984617"/>
              <a:gd name="connsiteX260" fmla="*/ 1062726 w 1904326"/>
              <a:gd name="connsiteY260" fmla="*/ 502759 h 984617"/>
              <a:gd name="connsiteX261" fmla="*/ 1050625 w 1904326"/>
              <a:gd name="connsiteY261" fmla="*/ 503843 h 984617"/>
              <a:gd name="connsiteX262" fmla="*/ 1048424 w 1904326"/>
              <a:gd name="connsiteY262" fmla="*/ 504385 h 984617"/>
              <a:gd name="connsiteX263" fmla="*/ 1046774 w 1904326"/>
              <a:gd name="connsiteY263" fmla="*/ 504927 h 984617"/>
              <a:gd name="connsiteX264" fmla="*/ 1042374 w 1904326"/>
              <a:gd name="connsiteY264" fmla="*/ 507638 h 984617"/>
              <a:gd name="connsiteX265" fmla="*/ 1040173 w 1904326"/>
              <a:gd name="connsiteY265" fmla="*/ 510891 h 984617"/>
              <a:gd name="connsiteX266" fmla="*/ 1039623 w 1904326"/>
              <a:gd name="connsiteY266" fmla="*/ 513601 h 984617"/>
              <a:gd name="connsiteX267" fmla="*/ 1039623 w 1904326"/>
              <a:gd name="connsiteY267" fmla="*/ 515769 h 984617"/>
              <a:gd name="connsiteX268" fmla="*/ 1039623 w 1904326"/>
              <a:gd name="connsiteY268" fmla="*/ 530948 h 984617"/>
              <a:gd name="connsiteX269" fmla="*/ 1039623 w 1904326"/>
              <a:gd name="connsiteY269" fmla="*/ 532575 h 984617"/>
              <a:gd name="connsiteX270" fmla="*/ 1040173 w 1904326"/>
              <a:gd name="connsiteY270" fmla="*/ 534743 h 984617"/>
              <a:gd name="connsiteX271" fmla="*/ 1041273 w 1904326"/>
              <a:gd name="connsiteY271" fmla="*/ 536911 h 984617"/>
              <a:gd name="connsiteX272" fmla="*/ 1042374 w 1904326"/>
              <a:gd name="connsiteY272" fmla="*/ 537996 h 984617"/>
              <a:gd name="connsiteX273" fmla="*/ 1044574 w 1904326"/>
              <a:gd name="connsiteY273" fmla="*/ 539622 h 984617"/>
              <a:gd name="connsiteX274" fmla="*/ 1045674 w 1904326"/>
              <a:gd name="connsiteY274" fmla="*/ 540164 h 984617"/>
              <a:gd name="connsiteX275" fmla="*/ 1047874 w 1904326"/>
              <a:gd name="connsiteY275" fmla="*/ 540164 h 984617"/>
              <a:gd name="connsiteX276" fmla="*/ 1050625 w 1904326"/>
              <a:gd name="connsiteY276" fmla="*/ 540164 h 984617"/>
              <a:gd name="connsiteX277" fmla="*/ 1080328 w 1904326"/>
              <a:gd name="connsiteY277" fmla="*/ 536369 h 984617"/>
              <a:gd name="connsiteX278" fmla="*/ 1081979 w 1904326"/>
              <a:gd name="connsiteY278" fmla="*/ 535285 h 984617"/>
              <a:gd name="connsiteX279" fmla="*/ 1084179 w 1904326"/>
              <a:gd name="connsiteY279" fmla="*/ 534743 h 984617"/>
              <a:gd name="connsiteX280" fmla="*/ 1085829 w 1904326"/>
              <a:gd name="connsiteY280" fmla="*/ 533659 h 984617"/>
              <a:gd name="connsiteX281" fmla="*/ 1086379 w 1904326"/>
              <a:gd name="connsiteY281" fmla="*/ 532033 h 984617"/>
              <a:gd name="connsiteX282" fmla="*/ 1086929 w 1904326"/>
              <a:gd name="connsiteY282" fmla="*/ 530948 h 984617"/>
              <a:gd name="connsiteX283" fmla="*/ 1086929 w 1904326"/>
              <a:gd name="connsiteY283" fmla="*/ 528780 h 984617"/>
              <a:gd name="connsiteX284" fmla="*/ 1086929 w 1904326"/>
              <a:gd name="connsiteY284" fmla="*/ 526611 h 984617"/>
              <a:gd name="connsiteX285" fmla="*/ 1086379 w 1904326"/>
              <a:gd name="connsiteY285" fmla="*/ 524985 h 984617"/>
              <a:gd name="connsiteX286" fmla="*/ 1078678 w 1904326"/>
              <a:gd name="connsiteY286" fmla="*/ 511433 h 984617"/>
              <a:gd name="connsiteX287" fmla="*/ 1075928 w 1904326"/>
              <a:gd name="connsiteY287" fmla="*/ 507638 h 984617"/>
              <a:gd name="connsiteX288" fmla="*/ 1072077 w 1904326"/>
              <a:gd name="connsiteY288" fmla="*/ 504927 h 984617"/>
              <a:gd name="connsiteX289" fmla="*/ 1067127 w 1904326"/>
              <a:gd name="connsiteY289" fmla="*/ 502759 h 984617"/>
              <a:gd name="connsiteX290" fmla="*/ 837426 w 1904326"/>
              <a:gd name="connsiteY290" fmla="*/ 502759 h 984617"/>
              <a:gd name="connsiteX291" fmla="*/ 832975 w 1904326"/>
              <a:gd name="connsiteY291" fmla="*/ 504927 h 984617"/>
              <a:gd name="connsiteX292" fmla="*/ 829080 w 1904326"/>
              <a:gd name="connsiteY292" fmla="*/ 507638 h 984617"/>
              <a:gd name="connsiteX293" fmla="*/ 826299 w 1904326"/>
              <a:gd name="connsiteY293" fmla="*/ 511433 h 984617"/>
              <a:gd name="connsiteX294" fmla="*/ 819065 w 1904326"/>
              <a:gd name="connsiteY294" fmla="*/ 524985 h 984617"/>
              <a:gd name="connsiteX295" fmla="*/ 817953 w 1904326"/>
              <a:gd name="connsiteY295" fmla="*/ 526611 h 984617"/>
              <a:gd name="connsiteX296" fmla="*/ 817396 w 1904326"/>
              <a:gd name="connsiteY296" fmla="*/ 528780 h 984617"/>
              <a:gd name="connsiteX297" fmla="*/ 817396 w 1904326"/>
              <a:gd name="connsiteY297" fmla="*/ 530948 h 984617"/>
              <a:gd name="connsiteX298" fmla="*/ 817953 w 1904326"/>
              <a:gd name="connsiteY298" fmla="*/ 532033 h 984617"/>
              <a:gd name="connsiteX299" fmla="*/ 819622 w 1904326"/>
              <a:gd name="connsiteY299" fmla="*/ 533659 h 984617"/>
              <a:gd name="connsiteX300" fmla="*/ 820735 w 1904326"/>
              <a:gd name="connsiteY300" fmla="*/ 534743 h 984617"/>
              <a:gd name="connsiteX301" fmla="*/ 822404 w 1904326"/>
              <a:gd name="connsiteY301" fmla="*/ 535285 h 984617"/>
              <a:gd name="connsiteX302" fmla="*/ 824073 w 1904326"/>
              <a:gd name="connsiteY302" fmla="*/ 536369 h 984617"/>
              <a:gd name="connsiteX303" fmla="*/ 854674 w 1904326"/>
              <a:gd name="connsiteY303" fmla="*/ 540164 h 984617"/>
              <a:gd name="connsiteX304" fmla="*/ 856900 w 1904326"/>
              <a:gd name="connsiteY304" fmla="*/ 540164 h 984617"/>
              <a:gd name="connsiteX305" fmla="*/ 859126 w 1904326"/>
              <a:gd name="connsiteY305" fmla="*/ 540164 h 984617"/>
              <a:gd name="connsiteX306" fmla="*/ 860795 w 1904326"/>
              <a:gd name="connsiteY306" fmla="*/ 539622 h 984617"/>
              <a:gd name="connsiteX307" fmla="*/ 862464 w 1904326"/>
              <a:gd name="connsiteY307" fmla="*/ 537996 h 984617"/>
              <a:gd name="connsiteX308" fmla="*/ 863577 w 1904326"/>
              <a:gd name="connsiteY308" fmla="*/ 536911 h 984617"/>
              <a:gd name="connsiteX309" fmla="*/ 864689 w 1904326"/>
              <a:gd name="connsiteY309" fmla="*/ 534743 h 984617"/>
              <a:gd name="connsiteX310" fmla="*/ 865246 w 1904326"/>
              <a:gd name="connsiteY310" fmla="*/ 532575 h 984617"/>
              <a:gd name="connsiteX311" fmla="*/ 865802 w 1904326"/>
              <a:gd name="connsiteY311" fmla="*/ 530948 h 984617"/>
              <a:gd name="connsiteX312" fmla="*/ 865802 w 1904326"/>
              <a:gd name="connsiteY312" fmla="*/ 515769 h 984617"/>
              <a:gd name="connsiteX313" fmla="*/ 865246 w 1904326"/>
              <a:gd name="connsiteY313" fmla="*/ 513601 h 984617"/>
              <a:gd name="connsiteX314" fmla="*/ 864689 w 1904326"/>
              <a:gd name="connsiteY314" fmla="*/ 510891 h 984617"/>
              <a:gd name="connsiteX315" fmla="*/ 862464 w 1904326"/>
              <a:gd name="connsiteY315" fmla="*/ 507638 h 984617"/>
              <a:gd name="connsiteX316" fmla="*/ 859126 w 1904326"/>
              <a:gd name="connsiteY316" fmla="*/ 504927 h 984617"/>
              <a:gd name="connsiteX317" fmla="*/ 856900 w 1904326"/>
              <a:gd name="connsiteY317" fmla="*/ 504385 h 984617"/>
              <a:gd name="connsiteX318" fmla="*/ 854118 w 1904326"/>
              <a:gd name="connsiteY318" fmla="*/ 503843 h 984617"/>
              <a:gd name="connsiteX319" fmla="*/ 841877 w 1904326"/>
              <a:gd name="connsiteY319" fmla="*/ 502759 h 984617"/>
              <a:gd name="connsiteX320" fmla="*/ 1107977 w 1904326"/>
              <a:gd name="connsiteY320" fmla="*/ 490659 h 984617"/>
              <a:gd name="connsiteX321" fmla="*/ 1105307 w 1904326"/>
              <a:gd name="connsiteY321" fmla="*/ 491209 h 984617"/>
              <a:gd name="connsiteX322" fmla="*/ 1103172 w 1904326"/>
              <a:gd name="connsiteY322" fmla="*/ 492309 h 984617"/>
              <a:gd name="connsiteX323" fmla="*/ 1101036 w 1904326"/>
              <a:gd name="connsiteY323" fmla="*/ 493409 h 984617"/>
              <a:gd name="connsiteX324" fmla="*/ 1098900 w 1904326"/>
              <a:gd name="connsiteY324" fmla="*/ 494509 h 984617"/>
              <a:gd name="connsiteX325" fmla="*/ 1096765 w 1904326"/>
              <a:gd name="connsiteY325" fmla="*/ 496160 h 984617"/>
              <a:gd name="connsiteX326" fmla="*/ 1096231 w 1904326"/>
              <a:gd name="connsiteY326" fmla="*/ 497260 h 984617"/>
              <a:gd name="connsiteX327" fmla="*/ 1094629 w 1904326"/>
              <a:gd name="connsiteY327" fmla="*/ 499460 h 984617"/>
              <a:gd name="connsiteX328" fmla="*/ 1094629 w 1904326"/>
              <a:gd name="connsiteY328" fmla="*/ 501660 h 984617"/>
              <a:gd name="connsiteX329" fmla="*/ 1094629 w 1904326"/>
              <a:gd name="connsiteY329" fmla="*/ 503310 h 984617"/>
              <a:gd name="connsiteX330" fmla="*/ 1094629 w 1904326"/>
              <a:gd name="connsiteY330" fmla="*/ 505511 h 984617"/>
              <a:gd name="connsiteX331" fmla="*/ 1095697 w 1904326"/>
              <a:gd name="connsiteY331" fmla="*/ 507711 h 984617"/>
              <a:gd name="connsiteX332" fmla="*/ 1102638 w 1904326"/>
              <a:gd name="connsiteY332" fmla="*/ 520912 h 984617"/>
              <a:gd name="connsiteX333" fmla="*/ 1103172 w 1904326"/>
              <a:gd name="connsiteY333" fmla="*/ 523113 h 984617"/>
              <a:gd name="connsiteX334" fmla="*/ 1105307 w 1904326"/>
              <a:gd name="connsiteY334" fmla="*/ 524213 h 984617"/>
              <a:gd name="connsiteX335" fmla="*/ 1108511 w 1904326"/>
              <a:gd name="connsiteY335" fmla="*/ 526413 h 984617"/>
              <a:gd name="connsiteX336" fmla="*/ 1112782 w 1904326"/>
              <a:gd name="connsiteY336" fmla="*/ 526963 h 984617"/>
              <a:gd name="connsiteX337" fmla="*/ 1114917 w 1904326"/>
              <a:gd name="connsiteY337" fmla="*/ 526963 h 984617"/>
              <a:gd name="connsiteX338" fmla="*/ 1117053 w 1904326"/>
              <a:gd name="connsiteY338" fmla="*/ 526413 h 984617"/>
              <a:gd name="connsiteX339" fmla="*/ 1125595 w 1904326"/>
              <a:gd name="connsiteY339" fmla="*/ 521462 h 984617"/>
              <a:gd name="connsiteX340" fmla="*/ 1127731 w 1904326"/>
              <a:gd name="connsiteY340" fmla="*/ 520912 h 984617"/>
              <a:gd name="connsiteX341" fmla="*/ 1128799 w 1904326"/>
              <a:gd name="connsiteY341" fmla="*/ 519812 h 984617"/>
              <a:gd name="connsiteX342" fmla="*/ 1130400 w 1904326"/>
              <a:gd name="connsiteY342" fmla="*/ 517612 h 984617"/>
              <a:gd name="connsiteX343" fmla="*/ 1130934 w 1904326"/>
              <a:gd name="connsiteY343" fmla="*/ 516512 h 984617"/>
              <a:gd name="connsiteX344" fmla="*/ 1130934 w 1904326"/>
              <a:gd name="connsiteY344" fmla="*/ 514312 h 984617"/>
              <a:gd name="connsiteX345" fmla="*/ 1130934 w 1904326"/>
              <a:gd name="connsiteY345" fmla="*/ 512111 h 984617"/>
              <a:gd name="connsiteX346" fmla="*/ 1130400 w 1904326"/>
              <a:gd name="connsiteY346" fmla="*/ 510461 h 984617"/>
              <a:gd name="connsiteX347" fmla="*/ 1128799 w 1904326"/>
              <a:gd name="connsiteY347" fmla="*/ 508811 h 984617"/>
              <a:gd name="connsiteX348" fmla="*/ 1119722 w 1904326"/>
              <a:gd name="connsiteY348" fmla="*/ 496160 h 984617"/>
              <a:gd name="connsiteX349" fmla="*/ 1117587 w 1904326"/>
              <a:gd name="connsiteY349" fmla="*/ 494509 h 984617"/>
              <a:gd name="connsiteX350" fmla="*/ 1116519 w 1904326"/>
              <a:gd name="connsiteY350" fmla="*/ 493409 h 984617"/>
              <a:gd name="connsiteX351" fmla="*/ 1111714 w 1904326"/>
              <a:gd name="connsiteY351" fmla="*/ 491209 h 984617"/>
              <a:gd name="connsiteX352" fmla="*/ 797244 w 1904326"/>
              <a:gd name="connsiteY352" fmla="*/ 490659 h 984617"/>
              <a:gd name="connsiteX353" fmla="*/ 792907 w 1904326"/>
              <a:gd name="connsiteY353" fmla="*/ 491209 h 984617"/>
              <a:gd name="connsiteX354" fmla="*/ 788570 w 1904326"/>
              <a:gd name="connsiteY354" fmla="*/ 493409 h 984617"/>
              <a:gd name="connsiteX355" fmla="*/ 786944 w 1904326"/>
              <a:gd name="connsiteY355" fmla="*/ 494509 h 984617"/>
              <a:gd name="connsiteX356" fmla="*/ 785317 w 1904326"/>
              <a:gd name="connsiteY356" fmla="*/ 496160 h 984617"/>
              <a:gd name="connsiteX357" fmla="*/ 775560 w 1904326"/>
              <a:gd name="connsiteY357" fmla="*/ 508811 h 984617"/>
              <a:gd name="connsiteX358" fmla="*/ 775018 w 1904326"/>
              <a:gd name="connsiteY358" fmla="*/ 510461 h 984617"/>
              <a:gd name="connsiteX359" fmla="*/ 773933 w 1904326"/>
              <a:gd name="connsiteY359" fmla="*/ 512111 h 984617"/>
              <a:gd name="connsiteX360" fmla="*/ 773391 w 1904326"/>
              <a:gd name="connsiteY360" fmla="*/ 514312 h 984617"/>
              <a:gd name="connsiteX361" fmla="*/ 773933 w 1904326"/>
              <a:gd name="connsiteY361" fmla="*/ 516512 h 984617"/>
              <a:gd name="connsiteX362" fmla="*/ 775018 w 1904326"/>
              <a:gd name="connsiteY362" fmla="*/ 517612 h 984617"/>
              <a:gd name="connsiteX363" fmla="*/ 775560 w 1904326"/>
              <a:gd name="connsiteY363" fmla="*/ 519812 h 984617"/>
              <a:gd name="connsiteX364" fmla="*/ 776644 w 1904326"/>
              <a:gd name="connsiteY364" fmla="*/ 520912 h 984617"/>
              <a:gd name="connsiteX365" fmla="*/ 778812 w 1904326"/>
              <a:gd name="connsiteY365" fmla="*/ 521462 h 984617"/>
              <a:gd name="connsiteX366" fmla="*/ 788028 w 1904326"/>
              <a:gd name="connsiteY366" fmla="*/ 526413 h 984617"/>
              <a:gd name="connsiteX367" fmla="*/ 790196 w 1904326"/>
              <a:gd name="connsiteY367" fmla="*/ 526963 h 984617"/>
              <a:gd name="connsiteX368" fmla="*/ 792365 w 1904326"/>
              <a:gd name="connsiteY368" fmla="*/ 526963 h 984617"/>
              <a:gd name="connsiteX369" fmla="*/ 796160 w 1904326"/>
              <a:gd name="connsiteY369" fmla="*/ 526413 h 984617"/>
              <a:gd name="connsiteX370" fmla="*/ 799954 w 1904326"/>
              <a:gd name="connsiteY370" fmla="*/ 524213 h 984617"/>
              <a:gd name="connsiteX371" fmla="*/ 801581 w 1904326"/>
              <a:gd name="connsiteY371" fmla="*/ 523113 h 984617"/>
              <a:gd name="connsiteX372" fmla="*/ 802665 w 1904326"/>
              <a:gd name="connsiteY372" fmla="*/ 520912 h 984617"/>
              <a:gd name="connsiteX373" fmla="*/ 809170 w 1904326"/>
              <a:gd name="connsiteY373" fmla="*/ 507711 h 984617"/>
              <a:gd name="connsiteX374" fmla="*/ 810254 w 1904326"/>
              <a:gd name="connsiteY374" fmla="*/ 505511 h 984617"/>
              <a:gd name="connsiteX375" fmla="*/ 810796 w 1904326"/>
              <a:gd name="connsiteY375" fmla="*/ 503310 h 984617"/>
              <a:gd name="connsiteX376" fmla="*/ 810796 w 1904326"/>
              <a:gd name="connsiteY376" fmla="*/ 501660 h 984617"/>
              <a:gd name="connsiteX377" fmla="*/ 810254 w 1904326"/>
              <a:gd name="connsiteY377" fmla="*/ 499460 h 984617"/>
              <a:gd name="connsiteX378" fmla="*/ 809170 w 1904326"/>
              <a:gd name="connsiteY378" fmla="*/ 497260 h 984617"/>
              <a:gd name="connsiteX379" fmla="*/ 808086 w 1904326"/>
              <a:gd name="connsiteY379" fmla="*/ 496160 h 984617"/>
              <a:gd name="connsiteX380" fmla="*/ 806459 w 1904326"/>
              <a:gd name="connsiteY380" fmla="*/ 494509 h 984617"/>
              <a:gd name="connsiteX381" fmla="*/ 804833 w 1904326"/>
              <a:gd name="connsiteY381" fmla="*/ 493409 h 984617"/>
              <a:gd name="connsiteX382" fmla="*/ 801581 w 1904326"/>
              <a:gd name="connsiteY382" fmla="*/ 492309 h 984617"/>
              <a:gd name="connsiteX383" fmla="*/ 799412 w 1904326"/>
              <a:gd name="connsiteY383" fmla="*/ 491209 h 984617"/>
              <a:gd name="connsiteX384" fmla="*/ 946389 w 1904326"/>
              <a:gd name="connsiteY384" fmla="*/ 0 h 984617"/>
              <a:gd name="connsiteX385" fmla="*/ 946939 w 1904326"/>
              <a:gd name="connsiteY385" fmla="*/ 0 h 984617"/>
              <a:gd name="connsiteX386" fmla="*/ 950239 w 1904326"/>
              <a:gd name="connsiteY386" fmla="*/ 550 h 984617"/>
              <a:gd name="connsiteX387" fmla="*/ 953538 w 1904326"/>
              <a:gd name="connsiteY387" fmla="*/ 1650 h 984617"/>
              <a:gd name="connsiteX388" fmla="*/ 956288 w 1904326"/>
              <a:gd name="connsiteY388" fmla="*/ 2750 h 984617"/>
              <a:gd name="connsiteX389" fmla="*/ 959037 w 1904326"/>
              <a:gd name="connsiteY389" fmla="*/ 5501 h 984617"/>
              <a:gd name="connsiteX390" fmla="*/ 961237 w 1904326"/>
              <a:gd name="connsiteY390" fmla="*/ 7701 h 984617"/>
              <a:gd name="connsiteX391" fmla="*/ 962336 w 1904326"/>
              <a:gd name="connsiteY391" fmla="*/ 10451 h 984617"/>
              <a:gd name="connsiteX392" fmla="*/ 963986 w 1904326"/>
              <a:gd name="connsiteY392" fmla="*/ 13752 h 984617"/>
              <a:gd name="connsiteX393" fmla="*/ 963986 w 1904326"/>
              <a:gd name="connsiteY393" fmla="*/ 17052 h 984617"/>
              <a:gd name="connsiteX394" fmla="*/ 980483 w 1904326"/>
              <a:gd name="connsiteY394" fmla="*/ 286584 h 984617"/>
              <a:gd name="connsiteX395" fmla="*/ 1272484 w 1904326"/>
              <a:gd name="connsiteY395" fmla="*/ 230478 h 984617"/>
              <a:gd name="connsiteX396" fmla="*/ 1275233 w 1904326"/>
              <a:gd name="connsiteY396" fmla="*/ 229927 h 984617"/>
              <a:gd name="connsiteX397" fmla="*/ 1278533 w 1904326"/>
              <a:gd name="connsiteY397" fmla="*/ 230478 h 984617"/>
              <a:gd name="connsiteX398" fmla="*/ 1281282 w 1904326"/>
              <a:gd name="connsiteY398" fmla="*/ 231028 h 984617"/>
              <a:gd name="connsiteX399" fmla="*/ 1283482 w 1904326"/>
              <a:gd name="connsiteY399" fmla="*/ 232678 h 984617"/>
              <a:gd name="connsiteX400" fmla="*/ 1285681 w 1904326"/>
              <a:gd name="connsiteY400" fmla="*/ 234878 h 984617"/>
              <a:gd name="connsiteX401" fmla="*/ 1287881 w 1904326"/>
              <a:gd name="connsiteY401" fmla="*/ 236528 h 984617"/>
              <a:gd name="connsiteX402" fmla="*/ 1288981 w 1904326"/>
              <a:gd name="connsiteY402" fmla="*/ 239279 h 984617"/>
              <a:gd name="connsiteX403" fmla="*/ 1289531 w 1904326"/>
              <a:gd name="connsiteY403" fmla="*/ 242029 h 984617"/>
              <a:gd name="connsiteX404" fmla="*/ 1289531 w 1904326"/>
              <a:gd name="connsiteY404" fmla="*/ 243129 h 984617"/>
              <a:gd name="connsiteX405" fmla="*/ 1290631 w 1904326"/>
              <a:gd name="connsiteY405" fmla="*/ 245879 h 984617"/>
              <a:gd name="connsiteX406" fmla="*/ 1289531 w 1904326"/>
              <a:gd name="connsiteY406" fmla="*/ 249180 h 984617"/>
              <a:gd name="connsiteX407" fmla="*/ 1288981 w 1904326"/>
              <a:gd name="connsiteY407" fmla="*/ 251930 h 984617"/>
              <a:gd name="connsiteX408" fmla="*/ 1287881 w 1904326"/>
              <a:gd name="connsiteY408" fmla="*/ 254680 h 984617"/>
              <a:gd name="connsiteX409" fmla="*/ 1285681 w 1904326"/>
              <a:gd name="connsiteY409" fmla="*/ 256881 h 984617"/>
              <a:gd name="connsiteX410" fmla="*/ 1283482 w 1904326"/>
              <a:gd name="connsiteY410" fmla="*/ 259081 h 984617"/>
              <a:gd name="connsiteX411" fmla="*/ 1281282 w 1904326"/>
              <a:gd name="connsiteY411" fmla="*/ 260181 h 984617"/>
              <a:gd name="connsiteX412" fmla="*/ 1278533 w 1904326"/>
              <a:gd name="connsiteY412" fmla="*/ 260731 h 984617"/>
              <a:gd name="connsiteX413" fmla="*/ 1012378 w 1904326"/>
              <a:gd name="connsiteY413" fmla="*/ 328389 h 984617"/>
              <a:gd name="connsiteX414" fmla="*/ 1030525 w 1904326"/>
              <a:gd name="connsiteY414" fmla="*/ 333890 h 984617"/>
              <a:gd name="connsiteX415" fmla="*/ 1048672 w 1904326"/>
              <a:gd name="connsiteY415" fmla="*/ 339941 h 984617"/>
              <a:gd name="connsiteX416" fmla="*/ 1066269 w 1904326"/>
              <a:gd name="connsiteY416" fmla="*/ 347641 h 984617"/>
              <a:gd name="connsiteX417" fmla="*/ 1082216 w 1904326"/>
              <a:gd name="connsiteY417" fmla="*/ 356442 h 984617"/>
              <a:gd name="connsiteX418" fmla="*/ 1098713 w 1904326"/>
              <a:gd name="connsiteY418" fmla="*/ 366894 h 984617"/>
              <a:gd name="connsiteX419" fmla="*/ 1113561 w 1904326"/>
              <a:gd name="connsiteY419" fmla="*/ 377345 h 984617"/>
              <a:gd name="connsiteX420" fmla="*/ 1127858 w 1904326"/>
              <a:gd name="connsiteY420" fmla="*/ 389446 h 984617"/>
              <a:gd name="connsiteX421" fmla="*/ 1141056 w 1904326"/>
              <a:gd name="connsiteY421" fmla="*/ 402648 h 984617"/>
              <a:gd name="connsiteX422" fmla="*/ 1153704 w 1904326"/>
              <a:gd name="connsiteY422" fmla="*/ 416400 h 984617"/>
              <a:gd name="connsiteX423" fmla="*/ 1165252 w 1904326"/>
              <a:gd name="connsiteY423" fmla="*/ 431251 h 984617"/>
              <a:gd name="connsiteX424" fmla="*/ 1175150 w 1904326"/>
              <a:gd name="connsiteY424" fmla="*/ 447753 h 984617"/>
              <a:gd name="connsiteX425" fmla="*/ 1184499 w 1904326"/>
              <a:gd name="connsiteY425" fmla="*/ 463705 h 984617"/>
              <a:gd name="connsiteX426" fmla="*/ 1192747 w 1904326"/>
              <a:gd name="connsiteY426" fmla="*/ 480757 h 984617"/>
              <a:gd name="connsiteX427" fmla="*/ 1199346 w 1904326"/>
              <a:gd name="connsiteY427" fmla="*/ 498909 h 984617"/>
              <a:gd name="connsiteX428" fmla="*/ 1204845 w 1904326"/>
              <a:gd name="connsiteY428" fmla="*/ 517061 h 984617"/>
              <a:gd name="connsiteX429" fmla="*/ 1208695 w 1904326"/>
              <a:gd name="connsiteY429" fmla="*/ 535764 h 984617"/>
              <a:gd name="connsiteX430" fmla="*/ 1876281 w 1904326"/>
              <a:gd name="connsiteY430" fmla="*/ 535764 h 984617"/>
              <a:gd name="connsiteX431" fmla="*/ 1881780 w 1904326"/>
              <a:gd name="connsiteY431" fmla="*/ 536314 h 984617"/>
              <a:gd name="connsiteX432" fmla="*/ 1887279 w 1904326"/>
              <a:gd name="connsiteY432" fmla="*/ 537964 h 984617"/>
              <a:gd name="connsiteX433" fmla="*/ 1891678 w 1904326"/>
              <a:gd name="connsiteY433" fmla="*/ 540714 h 984617"/>
              <a:gd name="connsiteX434" fmla="*/ 1896078 w 1904326"/>
              <a:gd name="connsiteY434" fmla="*/ 544015 h 984617"/>
              <a:gd name="connsiteX435" fmla="*/ 1899377 w 1904326"/>
              <a:gd name="connsiteY435" fmla="*/ 547865 h 984617"/>
              <a:gd name="connsiteX436" fmla="*/ 1901577 w 1904326"/>
              <a:gd name="connsiteY436" fmla="*/ 552816 h 984617"/>
              <a:gd name="connsiteX437" fmla="*/ 1903226 w 1904326"/>
              <a:gd name="connsiteY437" fmla="*/ 557216 h 984617"/>
              <a:gd name="connsiteX438" fmla="*/ 1904326 w 1904326"/>
              <a:gd name="connsiteY438" fmla="*/ 563267 h 984617"/>
              <a:gd name="connsiteX439" fmla="*/ 1904326 w 1904326"/>
              <a:gd name="connsiteY439" fmla="*/ 564917 h 984617"/>
              <a:gd name="connsiteX440" fmla="*/ 1903226 w 1904326"/>
              <a:gd name="connsiteY440" fmla="*/ 570418 h 984617"/>
              <a:gd name="connsiteX441" fmla="*/ 1901577 w 1904326"/>
              <a:gd name="connsiteY441" fmla="*/ 575368 h 984617"/>
              <a:gd name="connsiteX442" fmla="*/ 1899377 w 1904326"/>
              <a:gd name="connsiteY442" fmla="*/ 580319 h 984617"/>
              <a:gd name="connsiteX443" fmla="*/ 1896078 w 1904326"/>
              <a:gd name="connsiteY443" fmla="*/ 584169 h 984617"/>
              <a:gd name="connsiteX444" fmla="*/ 1891678 w 1904326"/>
              <a:gd name="connsiteY444" fmla="*/ 587470 h 984617"/>
              <a:gd name="connsiteX445" fmla="*/ 1887279 w 1904326"/>
              <a:gd name="connsiteY445" fmla="*/ 590220 h 984617"/>
              <a:gd name="connsiteX446" fmla="*/ 1881780 w 1904326"/>
              <a:gd name="connsiteY446" fmla="*/ 591870 h 984617"/>
              <a:gd name="connsiteX447" fmla="*/ 1876281 w 1904326"/>
              <a:gd name="connsiteY447" fmla="*/ 592420 h 984617"/>
              <a:gd name="connsiteX448" fmla="*/ 1461102 w 1904326"/>
              <a:gd name="connsiteY448" fmla="*/ 610573 h 984617"/>
              <a:gd name="connsiteX449" fmla="*/ 1467151 w 1904326"/>
              <a:gd name="connsiteY449" fmla="*/ 623224 h 984617"/>
              <a:gd name="connsiteX450" fmla="*/ 1476499 w 1904326"/>
              <a:gd name="connsiteY450" fmla="*/ 625974 h 984617"/>
              <a:gd name="connsiteX451" fmla="*/ 1485297 w 1904326"/>
              <a:gd name="connsiteY451" fmla="*/ 629275 h 984617"/>
              <a:gd name="connsiteX452" fmla="*/ 1494096 w 1904326"/>
              <a:gd name="connsiteY452" fmla="*/ 633675 h 984617"/>
              <a:gd name="connsiteX453" fmla="*/ 1501795 w 1904326"/>
              <a:gd name="connsiteY453" fmla="*/ 639176 h 984617"/>
              <a:gd name="connsiteX454" fmla="*/ 1509493 w 1904326"/>
              <a:gd name="connsiteY454" fmla="*/ 644127 h 984617"/>
              <a:gd name="connsiteX455" fmla="*/ 1516642 w 1904326"/>
              <a:gd name="connsiteY455" fmla="*/ 649627 h 984617"/>
              <a:gd name="connsiteX456" fmla="*/ 1523241 w 1904326"/>
              <a:gd name="connsiteY456" fmla="*/ 656228 h 984617"/>
              <a:gd name="connsiteX457" fmla="*/ 1529840 w 1904326"/>
              <a:gd name="connsiteY457" fmla="*/ 663929 h 984617"/>
              <a:gd name="connsiteX458" fmla="*/ 1534789 w 1904326"/>
              <a:gd name="connsiteY458" fmla="*/ 671080 h 984617"/>
              <a:gd name="connsiteX459" fmla="*/ 1539738 w 1904326"/>
              <a:gd name="connsiteY459" fmla="*/ 679331 h 984617"/>
              <a:gd name="connsiteX460" fmla="*/ 1544137 w 1904326"/>
              <a:gd name="connsiteY460" fmla="*/ 687582 h 984617"/>
              <a:gd name="connsiteX461" fmla="*/ 1547987 w 1904326"/>
              <a:gd name="connsiteY461" fmla="*/ 696383 h 984617"/>
              <a:gd name="connsiteX462" fmla="*/ 1550186 w 1904326"/>
              <a:gd name="connsiteY462" fmla="*/ 705734 h 984617"/>
              <a:gd name="connsiteX463" fmla="*/ 1552386 w 1904326"/>
              <a:gd name="connsiteY463" fmla="*/ 715085 h 984617"/>
              <a:gd name="connsiteX464" fmla="*/ 1554036 w 1904326"/>
              <a:gd name="connsiteY464" fmla="*/ 724436 h 984617"/>
              <a:gd name="connsiteX465" fmla="*/ 1554586 w 1904326"/>
              <a:gd name="connsiteY465" fmla="*/ 734887 h 984617"/>
              <a:gd name="connsiteX466" fmla="*/ 1554036 w 1904326"/>
              <a:gd name="connsiteY466" fmla="*/ 745889 h 984617"/>
              <a:gd name="connsiteX467" fmla="*/ 1551836 w 1904326"/>
              <a:gd name="connsiteY467" fmla="*/ 757440 h 984617"/>
              <a:gd name="connsiteX468" fmla="*/ 1549087 w 1904326"/>
              <a:gd name="connsiteY468" fmla="*/ 768991 h 984617"/>
              <a:gd name="connsiteX469" fmla="*/ 1545237 w 1904326"/>
              <a:gd name="connsiteY469" fmla="*/ 778893 h 984617"/>
              <a:gd name="connsiteX470" fmla="*/ 1540288 w 1904326"/>
              <a:gd name="connsiteY470" fmla="*/ 789344 h 984617"/>
              <a:gd name="connsiteX471" fmla="*/ 1534789 w 1904326"/>
              <a:gd name="connsiteY471" fmla="*/ 798695 h 984617"/>
              <a:gd name="connsiteX472" fmla="*/ 1528190 w 1904326"/>
              <a:gd name="connsiteY472" fmla="*/ 807496 h 984617"/>
              <a:gd name="connsiteX473" fmla="*/ 1521041 w 1904326"/>
              <a:gd name="connsiteY473" fmla="*/ 815747 h 984617"/>
              <a:gd name="connsiteX474" fmla="*/ 1512793 w 1904326"/>
              <a:gd name="connsiteY474" fmla="*/ 822898 h 984617"/>
              <a:gd name="connsiteX475" fmla="*/ 1503994 w 1904326"/>
              <a:gd name="connsiteY475" fmla="*/ 829499 h 984617"/>
              <a:gd name="connsiteX476" fmla="*/ 1494646 w 1904326"/>
              <a:gd name="connsiteY476" fmla="*/ 834999 h 984617"/>
              <a:gd name="connsiteX477" fmla="*/ 1484198 w 1904326"/>
              <a:gd name="connsiteY477" fmla="*/ 839950 h 984617"/>
              <a:gd name="connsiteX478" fmla="*/ 1473749 w 1904326"/>
              <a:gd name="connsiteY478" fmla="*/ 843800 h 984617"/>
              <a:gd name="connsiteX479" fmla="*/ 1462751 w 1904326"/>
              <a:gd name="connsiteY479" fmla="*/ 846551 h 984617"/>
              <a:gd name="connsiteX480" fmla="*/ 1451203 w 1904326"/>
              <a:gd name="connsiteY480" fmla="*/ 848751 h 984617"/>
              <a:gd name="connsiteX481" fmla="*/ 1440205 w 1904326"/>
              <a:gd name="connsiteY481" fmla="*/ 849301 h 984617"/>
              <a:gd name="connsiteX482" fmla="*/ 1428657 w 1904326"/>
              <a:gd name="connsiteY482" fmla="*/ 848751 h 984617"/>
              <a:gd name="connsiteX483" fmla="*/ 1417109 w 1904326"/>
              <a:gd name="connsiteY483" fmla="*/ 846551 h 984617"/>
              <a:gd name="connsiteX484" fmla="*/ 1406111 w 1904326"/>
              <a:gd name="connsiteY484" fmla="*/ 843800 h 984617"/>
              <a:gd name="connsiteX485" fmla="*/ 1395663 w 1904326"/>
              <a:gd name="connsiteY485" fmla="*/ 839950 h 984617"/>
              <a:gd name="connsiteX486" fmla="*/ 1385215 w 1904326"/>
              <a:gd name="connsiteY486" fmla="*/ 834999 h 984617"/>
              <a:gd name="connsiteX487" fmla="*/ 1375866 w 1904326"/>
              <a:gd name="connsiteY487" fmla="*/ 829499 h 984617"/>
              <a:gd name="connsiteX488" fmla="*/ 1367068 w 1904326"/>
              <a:gd name="connsiteY488" fmla="*/ 822898 h 984617"/>
              <a:gd name="connsiteX489" fmla="*/ 1359369 w 1904326"/>
              <a:gd name="connsiteY489" fmla="*/ 815747 h 984617"/>
              <a:gd name="connsiteX490" fmla="*/ 1351670 w 1904326"/>
              <a:gd name="connsiteY490" fmla="*/ 807496 h 984617"/>
              <a:gd name="connsiteX491" fmla="*/ 1345071 w 1904326"/>
              <a:gd name="connsiteY491" fmla="*/ 798695 h 984617"/>
              <a:gd name="connsiteX492" fmla="*/ 1339572 w 1904326"/>
              <a:gd name="connsiteY492" fmla="*/ 789344 h 984617"/>
              <a:gd name="connsiteX493" fmla="*/ 1335173 w 1904326"/>
              <a:gd name="connsiteY493" fmla="*/ 778893 h 984617"/>
              <a:gd name="connsiteX494" fmla="*/ 1330774 w 1904326"/>
              <a:gd name="connsiteY494" fmla="*/ 768991 h 984617"/>
              <a:gd name="connsiteX495" fmla="*/ 1328024 w 1904326"/>
              <a:gd name="connsiteY495" fmla="*/ 757440 h 984617"/>
              <a:gd name="connsiteX496" fmla="*/ 1326375 w 1904326"/>
              <a:gd name="connsiteY496" fmla="*/ 745889 h 984617"/>
              <a:gd name="connsiteX497" fmla="*/ 1325275 w 1904326"/>
              <a:gd name="connsiteY497" fmla="*/ 734887 h 984617"/>
              <a:gd name="connsiteX498" fmla="*/ 1326375 w 1904326"/>
              <a:gd name="connsiteY498" fmla="*/ 726636 h 984617"/>
              <a:gd name="connsiteX499" fmla="*/ 1326924 w 1904326"/>
              <a:gd name="connsiteY499" fmla="*/ 717835 h 984617"/>
              <a:gd name="connsiteX500" fmla="*/ 1328024 w 1904326"/>
              <a:gd name="connsiteY500" fmla="*/ 709584 h 984617"/>
              <a:gd name="connsiteX501" fmla="*/ 1330224 w 1904326"/>
              <a:gd name="connsiteY501" fmla="*/ 702433 h 984617"/>
              <a:gd name="connsiteX502" fmla="*/ 1332973 w 1904326"/>
              <a:gd name="connsiteY502" fmla="*/ 694733 h 984617"/>
              <a:gd name="connsiteX503" fmla="*/ 1336273 w 1904326"/>
              <a:gd name="connsiteY503" fmla="*/ 687582 h 984617"/>
              <a:gd name="connsiteX504" fmla="*/ 1339572 w 1904326"/>
              <a:gd name="connsiteY504" fmla="*/ 679881 h 984617"/>
              <a:gd name="connsiteX505" fmla="*/ 1343422 w 1904326"/>
              <a:gd name="connsiteY505" fmla="*/ 673280 h 984617"/>
              <a:gd name="connsiteX506" fmla="*/ 1348371 w 1904326"/>
              <a:gd name="connsiteY506" fmla="*/ 666679 h 984617"/>
              <a:gd name="connsiteX507" fmla="*/ 1353320 w 1904326"/>
              <a:gd name="connsiteY507" fmla="*/ 660629 h 984617"/>
              <a:gd name="connsiteX508" fmla="*/ 1358269 w 1904326"/>
              <a:gd name="connsiteY508" fmla="*/ 655128 h 984617"/>
              <a:gd name="connsiteX509" fmla="*/ 1363768 w 1904326"/>
              <a:gd name="connsiteY509" fmla="*/ 649627 h 984617"/>
              <a:gd name="connsiteX510" fmla="*/ 1369817 w 1904326"/>
              <a:gd name="connsiteY510" fmla="*/ 644127 h 984617"/>
              <a:gd name="connsiteX511" fmla="*/ 1376416 w 1904326"/>
              <a:gd name="connsiteY511" fmla="*/ 639726 h 984617"/>
              <a:gd name="connsiteX512" fmla="*/ 1382465 w 1904326"/>
              <a:gd name="connsiteY512" fmla="*/ 635326 h 984617"/>
              <a:gd name="connsiteX513" fmla="*/ 1390164 w 1904326"/>
              <a:gd name="connsiteY513" fmla="*/ 632025 h 984617"/>
              <a:gd name="connsiteX514" fmla="*/ 1390164 w 1904326"/>
              <a:gd name="connsiteY514" fmla="*/ 613323 h 984617"/>
              <a:gd name="connsiteX515" fmla="*/ 1210344 w 1904326"/>
              <a:gd name="connsiteY515" fmla="*/ 621574 h 984617"/>
              <a:gd name="connsiteX516" fmla="*/ 1208695 w 1904326"/>
              <a:gd name="connsiteY516" fmla="*/ 631475 h 984617"/>
              <a:gd name="connsiteX517" fmla="*/ 1207045 w 1904326"/>
              <a:gd name="connsiteY517" fmla="*/ 642476 h 984617"/>
              <a:gd name="connsiteX518" fmla="*/ 1204295 w 1904326"/>
              <a:gd name="connsiteY518" fmla="*/ 652378 h 984617"/>
              <a:gd name="connsiteX519" fmla="*/ 1200996 w 1904326"/>
              <a:gd name="connsiteY519" fmla="*/ 662279 h 984617"/>
              <a:gd name="connsiteX520" fmla="*/ 1197696 w 1904326"/>
              <a:gd name="connsiteY520" fmla="*/ 672730 h 984617"/>
              <a:gd name="connsiteX521" fmla="*/ 1194397 w 1904326"/>
              <a:gd name="connsiteY521" fmla="*/ 682081 h 984617"/>
              <a:gd name="connsiteX522" fmla="*/ 1189998 w 1904326"/>
              <a:gd name="connsiteY522" fmla="*/ 691432 h 984617"/>
              <a:gd name="connsiteX523" fmla="*/ 1185598 w 1904326"/>
              <a:gd name="connsiteY523" fmla="*/ 700783 h 984617"/>
              <a:gd name="connsiteX524" fmla="*/ 1245538 w 1904326"/>
              <a:gd name="connsiteY524" fmla="*/ 744238 h 984617"/>
              <a:gd name="connsiteX525" fmla="*/ 1212544 w 1904326"/>
              <a:gd name="connsiteY525" fmla="*/ 789344 h 984617"/>
              <a:gd name="connsiteX526" fmla="*/ 1157003 w 1904326"/>
              <a:gd name="connsiteY526" fmla="*/ 749739 h 984617"/>
              <a:gd name="connsiteX527" fmla="*/ 1157003 w 1904326"/>
              <a:gd name="connsiteY527" fmla="*/ 835549 h 984617"/>
              <a:gd name="connsiteX528" fmla="*/ 1160303 w 1904326"/>
              <a:gd name="connsiteY528" fmla="*/ 834999 h 984617"/>
              <a:gd name="connsiteX529" fmla="*/ 1164702 w 1904326"/>
              <a:gd name="connsiteY529" fmla="*/ 834449 h 984617"/>
              <a:gd name="connsiteX530" fmla="*/ 1168551 w 1904326"/>
              <a:gd name="connsiteY530" fmla="*/ 834999 h 984617"/>
              <a:gd name="connsiteX531" fmla="*/ 1172401 w 1904326"/>
              <a:gd name="connsiteY531" fmla="*/ 835549 h 984617"/>
              <a:gd name="connsiteX532" fmla="*/ 1175700 w 1904326"/>
              <a:gd name="connsiteY532" fmla="*/ 837750 h 984617"/>
              <a:gd name="connsiteX533" fmla="*/ 1178450 w 1904326"/>
              <a:gd name="connsiteY533" fmla="*/ 840500 h 984617"/>
              <a:gd name="connsiteX534" fmla="*/ 1181199 w 1904326"/>
              <a:gd name="connsiteY534" fmla="*/ 843250 h 984617"/>
              <a:gd name="connsiteX535" fmla="*/ 1182849 w 1904326"/>
              <a:gd name="connsiteY535" fmla="*/ 846551 h 984617"/>
              <a:gd name="connsiteX536" fmla="*/ 1183949 w 1904326"/>
              <a:gd name="connsiteY536" fmla="*/ 849851 h 984617"/>
              <a:gd name="connsiteX537" fmla="*/ 1184499 w 1904326"/>
              <a:gd name="connsiteY537" fmla="*/ 853701 h 984617"/>
              <a:gd name="connsiteX538" fmla="*/ 1184499 w 1904326"/>
              <a:gd name="connsiteY538" fmla="*/ 907608 h 984617"/>
              <a:gd name="connsiteX539" fmla="*/ 1183949 w 1904326"/>
              <a:gd name="connsiteY539" fmla="*/ 911458 h 984617"/>
              <a:gd name="connsiteX540" fmla="*/ 1182849 w 1904326"/>
              <a:gd name="connsiteY540" fmla="*/ 915309 h 984617"/>
              <a:gd name="connsiteX541" fmla="*/ 1181199 w 1904326"/>
              <a:gd name="connsiteY541" fmla="*/ 918609 h 984617"/>
              <a:gd name="connsiteX542" fmla="*/ 1178450 w 1904326"/>
              <a:gd name="connsiteY542" fmla="*/ 921360 h 984617"/>
              <a:gd name="connsiteX543" fmla="*/ 1175700 w 1904326"/>
              <a:gd name="connsiteY543" fmla="*/ 924110 h 984617"/>
              <a:gd name="connsiteX544" fmla="*/ 1172401 w 1904326"/>
              <a:gd name="connsiteY544" fmla="*/ 926310 h 984617"/>
              <a:gd name="connsiteX545" fmla="*/ 1168551 w 1904326"/>
              <a:gd name="connsiteY545" fmla="*/ 926860 h 984617"/>
              <a:gd name="connsiteX546" fmla="*/ 1164702 w 1904326"/>
              <a:gd name="connsiteY546" fmla="*/ 927410 h 984617"/>
              <a:gd name="connsiteX547" fmla="*/ 1160303 w 1904326"/>
              <a:gd name="connsiteY547" fmla="*/ 926860 h 984617"/>
              <a:gd name="connsiteX548" fmla="*/ 1157003 w 1904326"/>
              <a:gd name="connsiteY548" fmla="*/ 926310 h 984617"/>
              <a:gd name="connsiteX549" fmla="*/ 1153704 w 1904326"/>
              <a:gd name="connsiteY549" fmla="*/ 924110 h 984617"/>
              <a:gd name="connsiteX550" fmla="*/ 1150404 w 1904326"/>
              <a:gd name="connsiteY550" fmla="*/ 921360 h 984617"/>
              <a:gd name="connsiteX551" fmla="*/ 1148205 w 1904326"/>
              <a:gd name="connsiteY551" fmla="*/ 918609 h 984617"/>
              <a:gd name="connsiteX552" fmla="*/ 1146555 w 1904326"/>
              <a:gd name="connsiteY552" fmla="*/ 915309 h 984617"/>
              <a:gd name="connsiteX553" fmla="*/ 1144905 w 1904326"/>
              <a:gd name="connsiteY553" fmla="*/ 911458 h 984617"/>
              <a:gd name="connsiteX554" fmla="*/ 1144905 w 1904326"/>
              <a:gd name="connsiteY554" fmla="*/ 907608 h 984617"/>
              <a:gd name="connsiteX555" fmla="*/ 1144905 w 1904326"/>
              <a:gd name="connsiteY555" fmla="*/ 904307 h 984617"/>
              <a:gd name="connsiteX556" fmla="*/ 1142156 w 1904326"/>
              <a:gd name="connsiteY556" fmla="*/ 904307 h 984617"/>
              <a:gd name="connsiteX557" fmla="*/ 1139406 w 1904326"/>
              <a:gd name="connsiteY557" fmla="*/ 904307 h 984617"/>
              <a:gd name="connsiteX558" fmla="*/ 1139406 w 1904326"/>
              <a:gd name="connsiteY558" fmla="*/ 907608 h 984617"/>
              <a:gd name="connsiteX559" fmla="*/ 1138856 w 1904326"/>
              <a:gd name="connsiteY559" fmla="*/ 911458 h 984617"/>
              <a:gd name="connsiteX560" fmla="*/ 1138307 w 1904326"/>
              <a:gd name="connsiteY560" fmla="*/ 915309 h 984617"/>
              <a:gd name="connsiteX561" fmla="*/ 1136107 w 1904326"/>
              <a:gd name="connsiteY561" fmla="*/ 918609 h 984617"/>
              <a:gd name="connsiteX562" fmla="*/ 1133357 w 1904326"/>
              <a:gd name="connsiteY562" fmla="*/ 921360 h 984617"/>
              <a:gd name="connsiteX563" fmla="*/ 1130608 w 1904326"/>
              <a:gd name="connsiteY563" fmla="*/ 924110 h 984617"/>
              <a:gd name="connsiteX564" fmla="*/ 1127308 w 1904326"/>
              <a:gd name="connsiteY564" fmla="*/ 926310 h 984617"/>
              <a:gd name="connsiteX565" fmla="*/ 1123459 w 1904326"/>
              <a:gd name="connsiteY565" fmla="*/ 926860 h 984617"/>
              <a:gd name="connsiteX566" fmla="*/ 1119610 w 1904326"/>
              <a:gd name="connsiteY566" fmla="*/ 927410 h 984617"/>
              <a:gd name="connsiteX567" fmla="*/ 1115210 w 1904326"/>
              <a:gd name="connsiteY567" fmla="*/ 926860 h 984617"/>
              <a:gd name="connsiteX568" fmla="*/ 1111911 w 1904326"/>
              <a:gd name="connsiteY568" fmla="*/ 926310 h 984617"/>
              <a:gd name="connsiteX569" fmla="*/ 1108612 w 1904326"/>
              <a:gd name="connsiteY569" fmla="*/ 924110 h 984617"/>
              <a:gd name="connsiteX570" fmla="*/ 1105862 w 1904326"/>
              <a:gd name="connsiteY570" fmla="*/ 921360 h 984617"/>
              <a:gd name="connsiteX571" fmla="*/ 1103113 w 1904326"/>
              <a:gd name="connsiteY571" fmla="*/ 918609 h 984617"/>
              <a:gd name="connsiteX572" fmla="*/ 1101463 w 1904326"/>
              <a:gd name="connsiteY572" fmla="*/ 915309 h 984617"/>
              <a:gd name="connsiteX573" fmla="*/ 1099813 w 1904326"/>
              <a:gd name="connsiteY573" fmla="*/ 911458 h 984617"/>
              <a:gd name="connsiteX574" fmla="*/ 1099813 w 1904326"/>
              <a:gd name="connsiteY574" fmla="*/ 907608 h 984617"/>
              <a:gd name="connsiteX575" fmla="*/ 1099813 w 1904326"/>
              <a:gd name="connsiteY575" fmla="*/ 853701 h 984617"/>
              <a:gd name="connsiteX576" fmla="*/ 1099813 w 1904326"/>
              <a:gd name="connsiteY576" fmla="*/ 849851 h 984617"/>
              <a:gd name="connsiteX577" fmla="*/ 1101463 w 1904326"/>
              <a:gd name="connsiteY577" fmla="*/ 846551 h 984617"/>
              <a:gd name="connsiteX578" fmla="*/ 1103113 w 1904326"/>
              <a:gd name="connsiteY578" fmla="*/ 843250 h 984617"/>
              <a:gd name="connsiteX579" fmla="*/ 1105862 w 1904326"/>
              <a:gd name="connsiteY579" fmla="*/ 840500 h 984617"/>
              <a:gd name="connsiteX580" fmla="*/ 1108612 w 1904326"/>
              <a:gd name="connsiteY580" fmla="*/ 837750 h 984617"/>
              <a:gd name="connsiteX581" fmla="*/ 1111911 w 1904326"/>
              <a:gd name="connsiteY581" fmla="*/ 835549 h 984617"/>
              <a:gd name="connsiteX582" fmla="*/ 1115210 w 1904326"/>
              <a:gd name="connsiteY582" fmla="*/ 834999 h 984617"/>
              <a:gd name="connsiteX583" fmla="*/ 1119610 w 1904326"/>
              <a:gd name="connsiteY583" fmla="*/ 834449 h 984617"/>
              <a:gd name="connsiteX584" fmla="*/ 1123459 w 1904326"/>
              <a:gd name="connsiteY584" fmla="*/ 834999 h 984617"/>
              <a:gd name="connsiteX585" fmla="*/ 1127308 w 1904326"/>
              <a:gd name="connsiteY585" fmla="*/ 835549 h 984617"/>
              <a:gd name="connsiteX586" fmla="*/ 1127308 w 1904326"/>
              <a:gd name="connsiteY586" fmla="*/ 777242 h 984617"/>
              <a:gd name="connsiteX587" fmla="*/ 1119610 w 1904326"/>
              <a:gd name="connsiteY587" fmla="*/ 783843 h 984617"/>
              <a:gd name="connsiteX588" fmla="*/ 1111361 w 1904326"/>
              <a:gd name="connsiteY588" fmla="*/ 790444 h 984617"/>
              <a:gd name="connsiteX589" fmla="*/ 1102563 w 1904326"/>
              <a:gd name="connsiteY589" fmla="*/ 797595 h 984617"/>
              <a:gd name="connsiteX590" fmla="*/ 1093764 w 1904326"/>
              <a:gd name="connsiteY590" fmla="*/ 803646 h 984617"/>
              <a:gd name="connsiteX591" fmla="*/ 1084416 w 1904326"/>
              <a:gd name="connsiteY591" fmla="*/ 808596 h 984617"/>
              <a:gd name="connsiteX592" fmla="*/ 1075067 w 1904326"/>
              <a:gd name="connsiteY592" fmla="*/ 814097 h 984617"/>
              <a:gd name="connsiteX593" fmla="*/ 1065719 w 1904326"/>
              <a:gd name="connsiteY593" fmla="*/ 819047 h 984617"/>
              <a:gd name="connsiteX594" fmla="*/ 1055821 w 1904326"/>
              <a:gd name="connsiteY594" fmla="*/ 823448 h 984617"/>
              <a:gd name="connsiteX595" fmla="*/ 1045922 w 1904326"/>
              <a:gd name="connsiteY595" fmla="*/ 827848 h 984617"/>
              <a:gd name="connsiteX596" fmla="*/ 1036024 w 1904326"/>
              <a:gd name="connsiteY596" fmla="*/ 831149 h 984617"/>
              <a:gd name="connsiteX597" fmla="*/ 1025026 w 1904326"/>
              <a:gd name="connsiteY597" fmla="*/ 834449 h 984617"/>
              <a:gd name="connsiteX598" fmla="*/ 1015128 w 1904326"/>
              <a:gd name="connsiteY598" fmla="*/ 837200 h 984617"/>
              <a:gd name="connsiteX599" fmla="*/ 1004129 w 1904326"/>
              <a:gd name="connsiteY599" fmla="*/ 839950 h 984617"/>
              <a:gd name="connsiteX600" fmla="*/ 993681 w 1904326"/>
              <a:gd name="connsiteY600" fmla="*/ 841600 h 984617"/>
              <a:gd name="connsiteX601" fmla="*/ 982133 w 1904326"/>
              <a:gd name="connsiteY601" fmla="*/ 843250 h 984617"/>
              <a:gd name="connsiteX602" fmla="*/ 971135 w 1904326"/>
              <a:gd name="connsiteY602" fmla="*/ 844350 h 984617"/>
              <a:gd name="connsiteX603" fmla="*/ 971135 w 1904326"/>
              <a:gd name="connsiteY603" fmla="*/ 892756 h 984617"/>
              <a:gd name="connsiteX604" fmla="*/ 974434 w 1904326"/>
              <a:gd name="connsiteY604" fmla="*/ 891656 h 984617"/>
              <a:gd name="connsiteX605" fmla="*/ 978834 w 1904326"/>
              <a:gd name="connsiteY605" fmla="*/ 891106 h 984617"/>
              <a:gd name="connsiteX606" fmla="*/ 982683 w 1904326"/>
              <a:gd name="connsiteY606" fmla="*/ 891656 h 984617"/>
              <a:gd name="connsiteX607" fmla="*/ 985982 w 1904326"/>
              <a:gd name="connsiteY607" fmla="*/ 892756 h 984617"/>
              <a:gd name="connsiteX608" fmla="*/ 989282 w 1904326"/>
              <a:gd name="connsiteY608" fmla="*/ 894406 h 984617"/>
              <a:gd name="connsiteX609" fmla="*/ 992581 w 1904326"/>
              <a:gd name="connsiteY609" fmla="*/ 897157 h 984617"/>
              <a:gd name="connsiteX610" fmla="*/ 994781 w 1904326"/>
              <a:gd name="connsiteY610" fmla="*/ 899907 h 984617"/>
              <a:gd name="connsiteX611" fmla="*/ 996981 w 1904326"/>
              <a:gd name="connsiteY611" fmla="*/ 903207 h 984617"/>
              <a:gd name="connsiteX612" fmla="*/ 998080 w 1904326"/>
              <a:gd name="connsiteY612" fmla="*/ 907058 h 984617"/>
              <a:gd name="connsiteX613" fmla="*/ 998630 w 1904326"/>
              <a:gd name="connsiteY613" fmla="*/ 911458 h 984617"/>
              <a:gd name="connsiteX614" fmla="*/ 998630 w 1904326"/>
              <a:gd name="connsiteY614" fmla="*/ 964265 h 984617"/>
              <a:gd name="connsiteX615" fmla="*/ 998080 w 1904326"/>
              <a:gd name="connsiteY615" fmla="*/ 968665 h 984617"/>
              <a:gd name="connsiteX616" fmla="*/ 996981 w 1904326"/>
              <a:gd name="connsiteY616" fmla="*/ 971966 h 984617"/>
              <a:gd name="connsiteX617" fmla="*/ 994781 w 1904326"/>
              <a:gd name="connsiteY617" fmla="*/ 975816 h 984617"/>
              <a:gd name="connsiteX618" fmla="*/ 992581 w 1904326"/>
              <a:gd name="connsiteY618" fmla="*/ 978566 h 984617"/>
              <a:gd name="connsiteX619" fmla="*/ 989282 w 1904326"/>
              <a:gd name="connsiteY619" fmla="*/ 980767 h 984617"/>
              <a:gd name="connsiteX620" fmla="*/ 985982 w 1904326"/>
              <a:gd name="connsiteY620" fmla="*/ 982417 h 984617"/>
              <a:gd name="connsiteX621" fmla="*/ 982683 w 1904326"/>
              <a:gd name="connsiteY621" fmla="*/ 984067 h 984617"/>
              <a:gd name="connsiteX622" fmla="*/ 978834 w 1904326"/>
              <a:gd name="connsiteY622" fmla="*/ 984617 h 984617"/>
              <a:gd name="connsiteX623" fmla="*/ 974434 w 1904326"/>
              <a:gd name="connsiteY623" fmla="*/ 984067 h 984617"/>
              <a:gd name="connsiteX624" fmla="*/ 971135 w 1904326"/>
              <a:gd name="connsiteY624" fmla="*/ 982417 h 984617"/>
              <a:gd name="connsiteX625" fmla="*/ 967836 w 1904326"/>
              <a:gd name="connsiteY625" fmla="*/ 980767 h 984617"/>
              <a:gd name="connsiteX626" fmla="*/ 964536 w 1904326"/>
              <a:gd name="connsiteY626" fmla="*/ 978566 h 984617"/>
              <a:gd name="connsiteX627" fmla="*/ 962336 w 1904326"/>
              <a:gd name="connsiteY627" fmla="*/ 975816 h 984617"/>
              <a:gd name="connsiteX628" fmla="*/ 960687 w 1904326"/>
              <a:gd name="connsiteY628" fmla="*/ 971966 h 984617"/>
              <a:gd name="connsiteX629" fmla="*/ 959037 w 1904326"/>
              <a:gd name="connsiteY629" fmla="*/ 968665 h 984617"/>
              <a:gd name="connsiteX630" fmla="*/ 958487 w 1904326"/>
              <a:gd name="connsiteY630" fmla="*/ 964265 h 984617"/>
              <a:gd name="connsiteX631" fmla="*/ 958487 w 1904326"/>
              <a:gd name="connsiteY631" fmla="*/ 960964 h 984617"/>
              <a:gd name="connsiteX632" fmla="*/ 956288 w 1904326"/>
              <a:gd name="connsiteY632" fmla="*/ 961514 h 984617"/>
              <a:gd name="connsiteX633" fmla="*/ 953538 w 1904326"/>
              <a:gd name="connsiteY633" fmla="*/ 960964 h 984617"/>
              <a:gd name="connsiteX634" fmla="*/ 953538 w 1904326"/>
              <a:gd name="connsiteY634" fmla="*/ 964265 h 984617"/>
              <a:gd name="connsiteX635" fmla="*/ 952988 w 1904326"/>
              <a:gd name="connsiteY635" fmla="*/ 968665 h 984617"/>
              <a:gd name="connsiteX636" fmla="*/ 951888 w 1904326"/>
              <a:gd name="connsiteY636" fmla="*/ 971966 h 984617"/>
              <a:gd name="connsiteX637" fmla="*/ 950239 w 1904326"/>
              <a:gd name="connsiteY637" fmla="*/ 975816 h 984617"/>
              <a:gd name="connsiteX638" fmla="*/ 947489 w 1904326"/>
              <a:gd name="connsiteY638" fmla="*/ 978566 h 984617"/>
              <a:gd name="connsiteX639" fmla="*/ 944739 w 1904326"/>
              <a:gd name="connsiteY639" fmla="*/ 980767 h 984617"/>
              <a:gd name="connsiteX640" fmla="*/ 941440 w 1904326"/>
              <a:gd name="connsiteY640" fmla="*/ 982417 h 984617"/>
              <a:gd name="connsiteX641" fmla="*/ 937591 w 1904326"/>
              <a:gd name="connsiteY641" fmla="*/ 984067 h 984617"/>
              <a:gd name="connsiteX642" fmla="*/ 933741 w 1904326"/>
              <a:gd name="connsiteY642" fmla="*/ 984617 h 984617"/>
              <a:gd name="connsiteX643" fmla="*/ 929342 w 1904326"/>
              <a:gd name="connsiteY643" fmla="*/ 984067 h 984617"/>
              <a:gd name="connsiteX644" fmla="*/ 926043 w 1904326"/>
              <a:gd name="connsiteY644" fmla="*/ 982417 h 984617"/>
              <a:gd name="connsiteX645" fmla="*/ 922743 w 1904326"/>
              <a:gd name="connsiteY645" fmla="*/ 980767 h 984617"/>
              <a:gd name="connsiteX646" fmla="*/ 919444 w 1904326"/>
              <a:gd name="connsiteY646" fmla="*/ 978566 h 984617"/>
              <a:gd name="connsiteX647" fmla="*/ 917244 w 1904326"/>
              <a:gd name="connsiteY647" fmla="*/ 975816 h 984617"/>
              <a:gd name="connsiteX648" fmla="*/ 915045 w 1904326"/>
              <a:gd name="connsiteY648" fmla="*/ 971966 h 984617"/>
              <a:gd name="connsiteX649" fmla="*/ 913945 w 1904326"/>
              <a:gd name="connsiteY649" fmla="*/ 968665 h 984617"/>
              <a:gd name="connsiteX650" fmla="*/ 913945 w 1904326"/>
              <a:gd name="connsiteY650" fmla="*/ 964265 h 984617"/>
              <a:gd name="connsiteX651" fmla="*/ 913945 w 1904326"/>
              <a:gd name="connsiteY651" fmla="*/ 911458 h 984617"/>
              <a:gd name="connsiteX652" fmla="*/ 913945 w 1904326"/>
              <a:gd name="connsiteY652" fmla="*/ 907058 h 984617"/>
              <a:gd name="connsiteX653" fmla="*/ 915045 w 1904326"/>
              <a:gd name="connsiteY653" fmla="*/ 903207 h 984617"/>
              <a:gd name="connsiteX654" fmla="*/ 917244 w 1904326"/>
              <a:gd name="connsiteY654" fmla="*/ 899907 h 984617"/>
              <a:gd name="connsiteX655" fmla="*/ 919444 w 1904326"/>
              <a:gd name="connsiteY655" fmla="*/ 897157 h 984617"/>
              <a:gd name="connsiteX656" fmla="*/ 922743 w 1904326"/>
              <a:gd name="connsiteY656" fmla="*/ 894406 h 984617"/>
              <a:gd name="connsiteX657" fmla="*/ 926043 w 1904326"/>
              <a:gd name="connsiteY657" fmla="*/ 892756 h 984617"/>
              <a:gd name="connsiteX658" fmla="*/ 929342 w 1904326"/>
              <a:gd name="connsiteY658" fmla="*/ 891656 h 984617"/>
              <a:gd name="connsiteX659" fmla="*/ 933741 w 1904326"/>
              <a:gd name="connsiteY659" fmla="*/ 891106 h 984617"/>
              <a:gd name="connsiteX660" fmla="*/ 937591 w 1904326"/>
              <a:gd name="connsiteY660" fmla="*/ 891656 h 984617"/>
              <a:gd name="connsiteX661" fmla="*/ 941440 w 1904326"/>
              <a:gd name="connsiteY661" fmla="*/ 892756 h 984617"/>
              <a:gd name="connsiteX662" fmla="*/ 941440 w 1904326"/>
              <a:gd name="connsiteY662" fmla="*/ 844350 h 984617"/>
              <a:gd name="connsiteX663" fmla="*/ 929342 w 1904326"/>
              <a:gd name="connsiteY663" fmla="*/ 843800 h 984617"/>
              <a:gd name="connsiteX664" fmla="*/ 917794 w 1904326"/>
              <a:gd name="connsiteY664" fmla="*/ 842700 h 984617"/>
              <a:gd name="connsiteX665" fmla="*/ 906796 w 1904326"/>
              <a:gd name="connsiteY665" fmla="*/ 841050 h 984617"/>
              <a:gd name="connsiteX666" fmla="*/ 895248 w 1904326"/>
              <a:gd name="connsiteY666" fmla="*/ 838300 h 984617"/>
              <a:gd name="connsiteX667" fmla="*/ 883700 w 1904326"/>
              <a:gd name="connsiteY667" fmla="*/ 835549 h 984617"/>
              <a:gd name="connsiteX668" fmla="*/ 872702 w 1904326"/>
              <a:gd name="connsiteY668" fmla="*/ 832799 h 984617"/>
              <a:gd name="connsiteX669" fmla="*/ 862254 w 1904326"/>
              <a:gd name="connsiteY669" fmla="*/ 828949 h 984617"/>
              <a:gd name="connsiteX670" fmla="*/ 851255 w 1904326"/>
              <a:gd name="connsiteY670" fmla="*/ 825098 h 984617"/>
              <a:gd name="connsiteX671" fmla="*/ 841357 w 1904326"/>
              <a:gd name="connsiteY671" fmla="*/ 820147 h 984617"/>
              <a:gd name="connsiteX672" fmla="*/ 830909 w 1904326"/>
              <a:gd name="connsiteY672" fmla="*/ 815747 h 984617"/>
              <a:gd name="connsiteX673" fmla="*/ 821011 w 1904326"/>
              <a:gd name="connsiteY673" fmla="*/ 810246 h 984617"/>
              <a:gd name="connsiteX674" fmla="*/ 811662 w 1904326"/>
              <a:gd name="connsiteY674" fmla="*/ 804196 h 984617"/>
              <a:gd name="connsiteX675" fmla="*/ 802314 w 1904326"/>
              <a:gd name="connsiteY675" fmla="*/ 798145 h 984617"/>
              <a:gd name="connsiteX676" fmla="*/ 793515 w 1904326"/>
              <a:gd name="connsiteY676" fmla="*/ 790994 h 984617"/>
              <a:gd name="connsiteX677" fmla="*/ 784717 w 1904326"/>
              <a:gd name="connsiteY677" fmla="*/ 784393 h 984617"/>
              <a:gd name="connsiteX678" fmla="*/ 775918 w 1904326"/>
              <a:gd name="connsiteY678" fmla="*/ 777242 h 984617"/>
              <a:gd name="connsiteX679" fmla="*/ 775918 w 1904326"/>
              <a:gd name="connsiteY679" fmla="*/ 835549 h 984617"/>
              <a:gd name="connsiteX680" fmla="*/ 779768 w 1904326"/>
              <a:gd name="connsiteY680" fmla="*/ 834999 h 984617"/>
              <a:gd name="connsiteX681" fmla="*/ 784167 w 1904326"/>
              <a:gd name="connsiteY681" fmla="*/ 834449 h 984617"/>
              <a:gd name="connsiteX682" fmla="*/ 788016 w 1904326"/>
              <a:gd name="connsiteY682" fmla="*/ 834999 h 984617"/>
              <a:gd name="connsiteX683" fmla="*/ 791316 w 1904326"/>
              <a:gd name="connsiteY683" fmla="*/ 835549 h 984617"/>
              <a:gd name="connsiteX684" fmla="*/ 794615 w 1904326"/>
              <a:gd name="connsiteY684" fmla="*/ 837750 h 984617"/>
              <a:gd name="connsiteX685" fmla="*/ 797914 w 1904326"/>
              <a:gd name="connsiteY685" fmla="*/ 840500 h 984617"/>
              <a:gd name="connsiteX686" fmla="*/ 800114 w 1904326"/>
              <a:gd name="connsiteY686" fmla="*/ 843250 h 984617"/>
              <a:gd name="connsiteX687" fmla="*/ 802314 w 1904326"/>
              <a:gd name="connsiteY687" fmla="*/ 846551 h 984617"/>
              <a:gd name="connsiteX688" fmla="*/ 803414 w 1904326"/>
              <a:gd name="connsiteY688" fmla="*/ 849851 h 984617"/>
              <a:gd name="connsiteX689" fmla="*/ 803414 w 1904326"/>
              <a:gd name="connsiteY689" fmla="*/ 853701 h 984617"/>
              <a:gd name="connsiteX690" fmla="*/ 803414 w 1904326"/>
              <a:gd name="connsiteY690" fmla="*/ 907608 h 984617"/>
              <a:gd name="connsiteX691" fmla="*/ 803414 w 1904326"/>
              <a:gd name="connsiteY691" fmla="*/ 911458 h 984617"/>
              <a:gd name="connsiteX692" fmla="*/ 802314 w 1904326"/>
              <a:gd name="connsiteY692" fmla="*/ 915309 h 984617"/>
              <a:gd name="connsiteX693" fmla="*/ 800114 w 1904326"/>
              <a:gd name="connsiteY693" fmla="*/ 918609 h 984617"/>
              <a:gd name="connsiteX694" fmla="*/ 797914 w 1904326"/>
              <a:gd name="connsiteY694" fmla="*/ 921360 h 984617"/>
              <a:gd name="connsiteX695" fmla="*/ 794615 w 1904326"/>
              <a:gd name="connsiteY695" fmla="*/ 924110 h 984617"/>
              <a:gd name="connsiteX696" fmla="*/ 791316 w 1904326"/>
              <a:gd name="connsiteY696" fmla="*/ 926310 h 984617"/>
              <a:gd name="connsiteX697" fmla="*/ 788016 w 1904326"/>
              <a:gd name="connsiteY697" fmla="*/ 926860 h 984617"/>
              <a:gd name="connsiteX698" fmla="*/ 784167 w 1904326"/>
              <a:gd name="connsiteY698" fmla="*/ 927410 h 984617"/>
              <a:gd name="connsiteX699" fmla="*/ 779768 w 1904326"/>
              <a:gd name="connsiteY699" fmla="*/ 926860 h 984617"/>
              <a:gd name="connsiteX700" fmla="*/ 775918 w 1904326"/>
              <a:gd name="connsiteY700" fmla="*/ 926310 h 984617"/>
              <a:gd name="connsiteX701" fmla="*/ 772619 w 1904326"/>
              <a:gd name="connsiteY701" fmla="*/ 924110 h 984617"/>
              <a:gd name="connsiteX702" fmla="*/ 769869 w 1904326"/>
              <a:gd name="connsiteY702" fmla="*/ 921360 h 984617"/>
              <a:gd name="connsiteX703" fmla="*/ 767120 w 1904326"/>
              <a:gd name="connsiteY703" fmla="*/ 918609 h 984617"/>
              <a:gd name="connsiteX704" fmla="*/ 766020 w 1904326"/>
              <a:gd name="connsiteY704" fmla="*/ 915309 h 984617"/>
              <a:gd name="connsiteX705" fmla="*/ 764370 w 1904326"/>
              <a:gd name="connsiteY705" fmla="*/ 911458 h 984617"/>
              <a:gd name="connsiteX706" fmla="*/ 763820 w 1904326"/>
              <a:gd name="connsiteY706" fmla="*/ 907608 h 984617"/>
              <a:gd name="connsiteX707" fmla="*/ 763820 w 1904326"/>
              <a:gd name="connsiteY707" fmla="*/ 904307 h 984617"/>
              <a:gd name="connsiteX708" fmla="*/ 761071 w 1904326"/>
              <a:gd name="connsiteY708" fmla="*/ 904307 h 984617"/>
              <a:gd name="connsiteX709" fmla="*/ 758321 w 1904326"/>
              <a:gd name="connsiteY709" fmla="*/ 904307 h 984617"/>
              <a:gd name="connsiteX710" fmla="*/ 758321 w 1904326"/>
              <a:gd name="connsiteY710" fmla="*/ 907608 h 984617"/>
              <a:gd name="connsiteX711" fmla="*/ 758321 w 1904326"/>
              <a:gd name="connsiteY711" fmla="*/ 911458 h 984617"/>
              <a:gd name="connsiteX712" fmla="*/ 757221 w 1904326"/>
              <a:gd name="connsiteY712" fmla="*/ 915309 h 984617"/>
              <a:gd name="connsiteX713" fmla="*/ 755022 w 1904326"/>
              <a:gd name="connsiteY713" fmla="*/ 918609 h 984617"/>
              <a:gd name="connsiteX714" fmla="*/ 752822 w 1904326"/>
              <a:gd name="connsiteY714" fmla="*/ 921360 h 984617"/>
              <a:gd name="connsiteX715" fmla="*/ 749523 w 1904326"/>
              <a:gd name="connsiteY715" fmla="*/ 924110 h 984617"/>
              <a:gd name="connsiteX716" fmla="*/ 746223 w 1904326"/>
              <a:gd name="connsiteY716" fmla="*/ 926310 h 984617"/>
              <a:gd name="connsiteX717" fmla="*/ 742924 w 1904326"/>
              <a:gd name="connsiteY717" fmla="*/ 926860 h 984617"/>
              <a:gd name="connsiteX718" fmla="*/ 739074 w 1904326"/>
              <a:gd name="connsiteY718" fmla="*/ 927410 h 984617"/>
              <a:gd name="connsiteX719" fmla="*/ 734675 w 1904326"/>
              <a:gd name="connsiteY719" fmla="*/ 926860 h 984617"/>
              <a:gd name="connsiteX720" fmla="*/ 730826 w 1904326"/>
              <a:gd name="connsiteY720" fmla="*/ 926310 h 984617"/>
              <a:gd name="connsiteX721" fmla="*/ 727526 w 1904326"/>
              <a:gd name="connsiteY721" fmla="*/ 924110 h 984617"/>
              <a:gd name="connsiteX722" fmla="*/ 724777 w 1904326"/>
              <a:gd name="connsiteY722" fmla="*/ 921360 h 984617"/>
              <a:gd name="connsiteX723" fmla="*/ 722027 w 1904326"/>
              <a:gd name="connsiteY723" fmla="*/ 918609 h 984617"/>
              <a:gd name="connsiteX724" fmla="*/ 720378 w 1904326"/>
              <a:gd name="connsiteY724" fmla="*/ 915309 h 984617"/>
              <a:gd name="connsiteX725" fmla="*/ 719278 w 1904326"/>
              <a:gd name="connsiteY725" fmla="*/ 911458 h 984617"/>
              <a:gd name="connsiteX726" fmla="*/ 718728 w 1904326"/>
              <a:gd name="connsiteY726" fmla="*/ 907608 h 984617"/>
              <a:gd name="connsiteX727" fmla="*/ 718728 w 1904326"/>
              <a:gd name="connsiteY727" fmla="*/ 853701 h 984617"/>
              <a:gd name="connsiteX728" fmla="*/ 719278 w 1904326"/>
              <a:gd name="connsiteY728" fmla="*/ 849851 h 984617"/>
              <a:gd name="connsiteX729" fmla="*/ 720378 w 1904326"/>
              <a:gd name="connsiteY729" fmla="*/ 846551 h 984617"/>
              <a:gd name="connsiteX730" fmla="*/ 722027 w 1904326"/>
              <a:gd name="connsiteY730" fmla="*/ 843250 h 984617"/>
              <a:gd name="connsiteX731" fmla="*/ 724777 w 1904326"/>
              <a:gd name="connsiteY731" fmla="*/ 840500 h 984617"/>
              <a:gd name="connsiteX732" fmla="*/ 727526 w 1904326"/>
              <a:gd name="connsiteY732" fmla="*/ 837750 h 984617"/>
              <a:gd name="connsiteX733" fmla="*/ 730826 w 1904326"/>
              <a:gd name="connsiteY733" fmla="*/ 835549 h 984617"/>
              <a:gd name="connsiteX734" fmla="*/ 734675 w 1904326"/>
              <a:gd name="connsiteY734" fmla="*/ 834999 h 984617"/>
              <a:gd name="connsiteX735" fmla="*/ 739074 w 1904326"/>
              <a:gd name="connsiteY735" fmla="*/ 834449 h 984617"/>
              <a:gd name="connsiteX736" fmla="*/ 742924 w 1904326"/>
              <a:gd name="connsiteY736" fmla="*/ 834999 h 984617"/>
              <a:gd name="connsiteX737" fmla="*/ 746223 w 1904326"/>
              <a:gd name="connsiteY737" fmla="*/ 835549 h 984617"/>
              <a:gd name="connsiteX738" fmla="*/ 746223 w 1904326"/>
              <a:gd name="connsiteY738" fmla="*/ 749739 h 984617"/>
              <a:gd name="connsiteX739" fmla="*/ 691233 w 1904326"/>
              <a:gd name="connsiteY739" fmla="*/ 789344 h 984617"/>
              <a:gd name="connsiteX740" fmla="*/ 658238 w 1904326"/>
              <a:gd name="connsiteY740" fmla="*/ 744238 h 984617"/>
              <a:gd name="connsiteX741" fmla="*/ 718178 w 1904326"/>
              <a:gd name="connsiteY741" fmla="*/ 700783 h 984617"/>
              <a:gd name="connsiteX742" fmla="*/ 713229 w 1904326"/>
              <a:gd name="connsiteY742" fmla="*/ 691432 h 984617"/>
              <a:gd name="connsiteX743" fmla="*/ 709380 w 1904326"/>
              <a:gd name="connsiteY743" fmla="*/ 682081 h 984617"/>
              <a:gd name="connsiteX744" fmla="*/ 706080 w 1904326"/>
              <a:gd name="connsiteY744" fmla="*/ 672730 h 984617"/>
              <a:gd name="connsiteX745" fmla="*/ 702231 w 1904326"/>
              <a:gd name="connsiteY745" fmla="*/ 662279 h 984617"/>
              <a:gd name="connsiteX746" fmla="*/ 698931 w 1904326"/>
              <a:gd name="connsiteY746" fmla="*/ 652378 h 984617"/>
              <a:gd name="connsiteX747" fmla="*/ 697282 w 1904326"/>
              <a:gd name="connsiteY747" fmla="*/ 642476 h 984617"/>
              <a:gd name="connsiteX748" fmla="*/ 694532 w 1904326"/>
              <a:gd name="connsiteY748" fmla="*/ 631475 h 984617"/>
              <a:gd name="connsiteX749" fmla="*/ 692882 w 1904326"/>
              <a:gd name="connsiteY749" fmla="*/ 621574 h 984617"/>
              <a:gd name="connsiteX750" fmla="*/ 513063 w 1904326"/>
              <a:gd name="connsiteY750" fmla="*/ 613323 h 984617"/>
              <a:gd name="connsiteX751" fmla="*/ 513063 w 1904326"/>
              <a:gd name="connsiteY751" fmla="*/ 632025 h 984617"/>
              <a:gd name="connsiteX752" fmla="*/ 520762 w 1904326"/>
              <a:gd name="connsiteY752" fmla="*/ 635326 h 984617"/>
              <a:gd name="connsiteX753" fmla="*/ 527360 w 1904326"/>
              <a:gd name="connsiteY753" fmla="*/ 639726 h 984617"/>
              <a:gd name="connsiteX754" fmla="*/ 533409 w 1904326"/>
              <a:gd name="connsiteY754" fmla="*/ 644127 h 984617"/>
              <a:gd name="connsiteX755" fmla="*/ 539458 w 1904326"/>
              <a:gd name="connsiteY755" fmla="*/ 649627 h 984617"/>
              <a:gd name="connsiteX756" fmla="*/ 544958 w 1904326"/>
              <a:gd name="connsiteY756" fmla="*/ 655128 h 984617"/>
              <a:gd name="connsiteX757" fmla="*/ 550457 w 1904326"/>
              <a:gd name="connsiteY757" fmla="*/ 660629 h 984617"/>
              <a:gd name="connsiteX758" fmla="*/ 555406 w 1904326"/>
              <a:gd name="connsiteY758" fmla="*/ 666679 h 984617"/>
              <a:gd name="connsiteX759" fmla="*/ 559805 w 1904326"/>
              <a:gd name="connsiteY759" fmla="*/ 673280 h 984617"/>
              <a:gd name="connsiteX760" fmla="*/ 563654 w 1904326"/>
              <a:gd name="connsiteY760" fmla="*/ 679881 h 984617"/>
              <a:gd name="connsiteX761" fmla="*/ 566954 w 1904326"/>
              <a:gd name="connsiteY761" fmla="*/ 687582 h 984617"/>
              <a:gd name="connsiteX762" fmla="*/ 570253 w 1904326"/>
              <a:gd name="connsiteY762" fmla="*/ 694733 h 984617"/>
              <a:gd name="connsiteX763" fmla="*/ 573003 w 1904326"/>
              <a:gd name="connsiteY763" fmla="*/ 702433 h 984617"/>
              <a:gd name="connsiteX764" fmla="*/ 575202 w 1904326"/>
              <a:gd name="connsiteY764" fmla="*/ 709584 h 984617"/>
              <a:gd name="connsiteX765" fmla="*/ 576302 w 1904326"/>
              <a:gd name="connsiteY765" fmla="*/ 717835 h 984617"/>
              <a:gd name="connsiteX766" fmla="*/ 577402 w 1904326"/>
              <a:gd name="connsiteY766" fmla="*/ 726636 h 984617"/>
              <a:gd name="connsiteX767" fmla="*/ 577952 w 1904326"/>
              <a:gd name="connsiteY767" fmla="*/ 734887 h 984617"/>
              <a:gd name="connsiteX768" fmla="*/ 577402 w 1904326"/>
              <a:gd name="connsiteY768" fmla="*/ 745889 h 984617"/>
              <a:gd name="connsiteX769" fmla="*/ 575202 w 1904326"/>
              <a:gd name="connsiteY769" fmla="*/ 757440 h 984617"/>
              <a:gd name="connsiteX770" fmla="*/ 572453 w 1904326"/>
              <a:gd name="connsiteY770" fmla="*/ 768991 h 984617"/>
              <a:gd name="connsiteX771" fmla="*/ 568603 w 1904326"/>
              <a:gd name="connsiteY771" fmla="*/ 778893 h 984617"/>
              <a:gd name="connsiteX772" fmla="*/ 563654 w 1904326"/>
              <a:gd name="connsiteY772" fmla="*/ 789344 h 984617"/>
              <a:gd name="connsiteX773" fmla="*/ 558155 w 1904326"/>
              <a:gd name="connsiteY773" fmla="*/ 798695 h 984617"/>
              <a:gd name="connsiteX774" fmla="*/ 551556 w 1904326"/>
              <a:gd name="connsiteY774" fmla="*/ 807496 h 984617"/>
              <a:gd name="connsiteX775" fmla="*/ 544408 w 1904326"/>
              <a:gd name="connsiteY775" fmla="*/ 815747 h 984617"/>
              <a:gd name="connsiteX776" fmla="*/ 536159 w 1904326"/>
              <a:gd name="connsiteY776" fmla="*/ 822898 h 984617"/>
              <a:gd name="connsiteX777" fmla="*/ 527360 w 1904326"/>
              <a:gd name="connsiteY777" fmla="*/ 829499 h 984617"/>
              <a:gd name="connsiteX778" fmla="*/ 518012 w 1904326"/>
              <a:gd name="connsiteY778" fmla="*/ 834999 h 984617"/>
              <a:gd name="connsiteX779" fmla="*/ 507564 w 1904326"/>
              <a:gd name="connsiteY779" fmla="*/ 839950 h 984617"/>
              <a:gd name="connsiteX780" fmla="*/ 497666 w 1904326"/>
              <a:gd name="connsiteY780" fmla="*/ 843800 h 984617"/>
              <a:gd name="connsiteX781" fmla="*/ 486118 w 1904326"/>
              <a:gd name="connsiteY781" fmla="*/ 846551 h 984617"/>
              <a:gd name="connsiteX782" fmla="*/ 474569 w 1904326"/>
              <a:gd name="connsiteY782" fmla="*/ 848751 h 984617"/>
              <a:gd name="connsiteX783" fmla="*/ 463571 w 1904326"/>
              <a:gd name="connsiteY783" fmla="*/ 849301 h 984617"/>
              <a:gd name="connsiteX784" fmla="*/ 452023 w 1904326"/>
              <a:gd name="connsiteY784" fmla="*/ 848751 h 984617"/>
              <a:gd name="connsiteX785" fmla="*/ 440475 w 1904326"/>
              <a:gd name="connsiteY785" fmla="*/ 846551 h 984617"/>
              <a:gd name="connsiteX786" fmla="*/ 429477 w 1904326"/>
              <a:gd name="connsiteY786" fmla="*/ 843800 h 984617"/>
              <a:gd name="connsiteX787" fmla="*/ 419029 w 1904326"/>
              <a:gd name="connsiteY787" fmla="*/ 839950 h 984617"/>
              <a:gd name="connsiteX788" fmla="*/ 408581 w 1904326"/>
              <a:gd name="connsiteY788" fmla="*/ 834999 h 984617"/>
              <a:gd name="connsiteX789" fmla="*/ 399232 w 1904326"/>
              <a:gd name="connsiteY789" fmla="*/ 829499 h 984617"/>
              <a:gd name="connsiteX790" fmla="*/ 390434 w 1904326"/>
              <a:gd name="connsiteY790" fmla="*/ 822898 h 984617"/>
              <a:gd name="connsiteX791" fmla="*/ 382735 w 1904326"/>
              <a:gd name="connsiteY791" fmla="*/ 815747 h 984617"/>
              <a:gd name="connsiteX792" fmla="*/ 375036 w 1904326"/>
              <a:gd name="connsiteY792" fmla="*/ 807496 h 984617"/>
              <a:gd name="connsiteX793" fmla="*/ 368438 w 1904326"/>
              <a:gd name="connsiteY793" fmla="*/ 798695 h 984617"/>
              <a:gd name="connsiteX794" fmla="*/ 362938 w 1904326"/>
              <a:gd name="connsiteY794" fmla="*/ 789344 h 984617"/>
              <a:gd name="connsiteX795" fmla="*/ 357989 w 1904326"/>
              <a:gd name="connsiteY795" fmla="*/ 778893 h 984617"/>
              <a:gd name="connsiteX796" fmla="*/ 354140 w 1904326"/>
              <a:gd name="connsiteY796" fmla="*/ 768991 h 984617"/>
              <a:gd name="connsiteX797" fmla="*/ 351390 w 1904326"/>
              <a:gd name="connsiteY797" fmla="*/ 757440 h 984617"/>
              <a:gd name="connsiteX798" fmla="*/ 349741 w 1904326"/>
              <a:gd name="connsiteY798" fmla="*/ 745889 h 984617"/>
              <a:gd name="connsiteX799" fmla="*/ 348641 w 1904326"/>
              <a:gd name="connsiteY799" fmla="*/ 734887 h 984617"/>
              <a:gd name="connsiteX800" fmla="*/ 349741 w 1904326"/>
              <a:gd name="connsiteY800" fmla="*/ 724436 h 984617"/>
              <a:gd name="connsiteX801" fmla="*/ 350841 w 1904326"/>
              <a:gd name="connsiteY801" fmla="*/ 715085 h 984617"/>
              <a:gd name="connsiteX802" fmla="*/ 353040 w 1904326"/>
              <a:gd name="connsiteY802" fmla="*/ 705734 h 984617"/>
              <a:gd name="connsiteX803" fmla="*/ 355790 w 1904326"/>
              <a:gd name="connsiteY803" fmla="*/ 696383 h 984617"/>
              <a:gd name="connsiteX804" fmla="*/ 359639 w 1904326"/>
              <a:gd name="connsiteY804" fmla="*/ 687582 h 984617"/>
              <a:gd name="connsiteX805" fmla="*/ 363488 w 1904326"/>
              <a:gd name="connsiteY805" fmla="*/ 679331 h 984617"/>
              <a:gd name="connsiteX806" fmla="*/ 368438 w 1904326"/>
              <a:gd name="connsiteY806" fmla="*/ 671080 h 984617"/>
              <a:gd name="connsiteX807" fmla="*/ 373937 w 1904326"/>
              <a:gd name="connsiteY807" fmla="*/ 663929 h 984617"/>
              <a:gd name="connsiteX808" fmla="*/ 379986 w 1904326"/>
              <a:gd name="connsiteY808" fmla="*/ 656228 h 984617"/>
              <a:gd name="connsiteX809" fmla="*/ 386584 w 1904326"/>
              <a:gd name="connsiteY809" fmla="*/ 649627 h 984617"/>
              <a:gd name="connsiteX810" fmla="*/ 393733 w 1904326"/>
              <a:gd name="connsiteY810" fmla="*/ 644127 h 984617"/>
              <a:gd name="connsiteX811" fmla="*/ 401432 w 1904326"/>
              <a:gd name="connsiteY811" fmla="*/ 639176 h 984617"/>
              <a:gd name="connsiteX812" fmla="*/ 409681 w 1904326"/>
              <a:gd name="connsiteY812" fmla="*/ 633675 h 984617"/>
              <a:gd name="connsiteX813" fmla="*/ 418479 w 1904326"/>
              <a:gd name="connsiteY813" fmla="*/ 629275 h 984617"/>
              <a:gd name="connsiteX814" fmla="*/ 426728 w 1904326"/>
              <a:gd name="connsiteY814" fmla="*/ 625974 h 984617"/>
              <a:gd name="connsiteX815" fmla="*/ 436626 w 1904326"/>
              <a:gd name="connsiteY815" fmla="*/ 623224 h 984617"/>
              <a:gd name="connsiteX816" fmla="*/ 442675 w 1904326"/>
              <a:gd name="connsiteY816" fmla="*/ 610573 h 984617"/>
              <a:gd name="connsiteX817" fmla="*/ 26946 w 1904326"/>
              <a:gd name="connsiteY817" fmla="*/ 592420 h 984617"/>
              <a:gd name="connsiteX818" fmla="*/ 21446 w 1904326"/>
              <a:gd name="connsiteY818" fmla="*/ 591870 h 984617"/>
              <a:gd name="connsiteX819" fmla="*/ 15947 w 1904326"/>
              <a:gd name="connsiteY819" fmla="*/ 590220 h 984617"/>
              <a:gd name="connsiteX820" fmla="*/ 11548 w 1904326"/>
              <a:gd name="connsiteY820" fmla="*/ 587470 h 984617"/>
              <a:gd name="connsiteX821" fmla="*/ 7149 w 1904326"/>
              <a:gd name="connsiteY821" fmla="*/ 584169 h 984617"/>
              <a:gd name="connsiteX822" fmla="*/ 4399 w 1904326"/>
              <a:gd name="connsiteY822" fmla="*/ 580319 h 984617"/>
              <a:gd name="connsiteX823" fmla="*/ 2200 w 1904326"/>
              <a:gd name="connsiteY823" fmla="*/ 575368 h 984617"/>
              <a:gd name="connsiteX824" fmla="*/ 0 w 1904326"/>
              <a:gd name="connsiteY824" fmla="*/ 570418 h 984617"/>
              <a:gd name="connsiteX825" fmla="*/ 0 w 1904326"/>
              <a:gd name="connsiteY825" fmla="*/ 564917 h 984617"/>
              <a:gd name="connsiteX826" fmla="*/ 0 w 1904326"/>
              <a:gd name="connsiteY826" fmla="*/ 563267 h 984617"/>
              <a:gd name="connsiteX827" fmla="*/ 0 w 1904326"/>
              <a:gd name="connsiteY827" fmla="*/ 557216 h 984617"/>
              <a:gd name="connsiteX828" fmla="*/ 2200 w 1904326"/>
              <a:gd name="connsiteY828" fmla="*/ 552816 h 984617"/>
              <a:gd name="connsiteX829" fmla="*/ 4399 w 1904326"/>
              <a:gd name="connsiteY829" fmla="*/ 547865 h 984617"/>
              <a:gd name="connsiteX830" fmla="*/ 7149 w 1904326"/>
              <a:gd name="connsiteY830" fmla="*/ 544015 h 984617"/>
              <a:gd name="connsiteX831" fmla="*/ 11548 w 1904326"/>
              <a:gd name="connsiteY831" fmla="*/ 540714 h 984617"/>
              <a:gd name="connsiteX832" fmla="*/ 15947 w 1904326"/>
              <a:gd name="connsiteY832" fmla="*/ 537964 h 984617"/>
              <a:gd name="connsiteX833" fmla="*/ 21446 w 1904326"/>
              <a:gd name="connsiteY833" fmla="*/ 536314 h 984617"/>
              <a:gd name="connsiteX834" fmla="*/ 26946 w 1904326"/>
              <a:gd name="connsiteY834" fmla="*/ 535764 h 984617"/>
              <a:gd name="connsiteX835" fmla="*/ 694532 w 1904326"/>
              <a:gd name="connsiteY835" fmla="*/ 535764 h 984617"/>
              <a:gd name="connsiteX836" fmla="*/ 698381 w 1904326"/>
              <a:gd name="connsiteY836" fmla="*/ 517061 h 984617"/>
              <a:gd name="connsiteX837" fmla="*/ 703880 w 1904326"/>
              <a:gd name="connsiteY837" fmla="*/ 499459 h 984617"/>
              <a:gd name="connsiteX838" fmla="*/ 710479 w 1904326"/>
              <a:gd name="connsiteY838" fmla="*/ 481857 h 984617"/>
              <a:gd name="connsiteX839" fmla="*/ 718728 w 1904326"/>
              <a:gd name="connsiteY839" fmla="*/ 465355 h 984617"/>
              <a:gd name="connsiteX840" fmla="*/ 727526 w 1904326"/>
              <a:gd name="connsiteY840" fmla="*/ 448853 h 984617"/>
              <a:gd name="connsiteX841" fmla="*/ 737425 w 1904326"/>
              <a:gd name="connsiteY841" fmla="*/ 433452 h 984617"/>
              <a:gd name="connsiteX842" fmla="*/ 748423 w 1904326"/>
              <a:gd name="connsiteY842" fmla="*/ 418600 h 984617"/>
              <a:gd name="connsiteX843" fmla="*/ 760521 w 1904326"/>
              <a:gd name="connsiteY843" fmla="*/ 404298 h 984617"/>
              <a:gd name="connsiteX844" fmla="*/ 773169 w 1904326"/>
              <a:gd name="connsiteY844" fmla="*/ 391647 h 984617"/>
              <a:gd name="connsiteX845" fmla="*/ 787466 w 1904326"/>
              <a:gd name="connsiteY845" fmla="*/ 379545 h 984617"/>
              <a:gd name="connsiteX846" fmla="*/ 802314 w 1904326"/>
              <a:gd name="connsiteY846" fmla="*/ 368544 h 984617"/>
              <a:gd name="connsiteX847" fmla="*/ 817711 w 1904326"/>
              <a:gd name="connsiteY847" fmla="*/ 358643 h 984617"/>
              <a:gd name="connsiteX848" fmla="*/ 833658 w 1904326"/>
              <a:gd name="connsiteY848" fmla="*/ 349842 h 984617"/>
              <a:gd name="connsiteX849" fmla="*/ 850705 w 1904326"/>
              <a:gd name="connsiteY849" fmla="*/ 341591 h 984617"/>
              <a:gd name="connsiteX850" fmla="*/ 868302 w 1904326"/>
              <a:gd name="connsiteY850" fmla="*/ 334990 h 984617"/>
              <a:gd name="connsiteX851" fmla="*/ 885899 w 1904326"/>
              <a:gd name="connsiteY851" fmla="*/ 329489 h 984617"/>
              <a:gd name="connsiteX852" fmla="*/ 614796 w 1904326"/>
              <a:gd name="connsiteY852" fmla="*/ 260731 h 984617"/>
              <a:gd name="connsiteX853" fmla="*/ 612046 w 1904326"/>
              <a:gd name="connsiteY853" fmla="*/ 260181 h 984617"/>
              <a:gd name="connsiteX854" fmla="*/ 609297 w 1904326"/>
              <a:gd name="connsiteY854" fmla="*/ 259081 h 984617"/>
              <a:gd name="connsiteX855" fmla="*/ 607647 w 1904326"/>
              <a:gd name="connsiteY855" fmla="*/ 256881 h 984617"/>
              <a:gd name="connsiteX856" fmla="*/ 605447 w 1904326"/>
              <a:gd name="connsiteY856" fmla="*/ 254680 h 984617"/>
              <a:gd name="connsiteX857" fmla="*/ 604347 w 1904326"/>
              <a:gd name="connsiteY857" fmla="*/ 251930 h 984617"/>
              <a:gd name="connsiteX858" fmla="*/ 602698 w 1904326"/>
              <a:gd name="connsiteY858" fmla="*/ 249180 h 984617"/>
              <a:gd name="connsiteX859" fmla="*/ 602698 w 1904326"/>
              <a:gd name="connsiteY859" fmla="*/ 245879 h 984617"/>
              <a:gd name="connsiteX860" fmla="*/ 602698 w 1904326"/>
              <a:gd name="connsiteY860" fmla="*/ 243129 h 984617"/>
              <a:gd name="connsiteX861" fmla="*/ 603248 w 1904326"/>
              <a:gd name="connsiteY861" fmla="*/ 242029 h 984617"/>
              <a:gd name="connsiteX862" fmla="*/ 604347 w 1904326"/>
              <a:gd name="connsiteY862" fmla="*/ 239279 h 984617"/>
              <a:gd name="connsiteX863" fmla="*/ 605447 w 1904326"/>
              <a:gd name="connsiteY863" fmla="*/ 236528 h 984617"/>
              <a:gd name="connsiteX864" fmla="*/ 607647 w 1904326"/>
              <a:gd name="connsiteY864" fmla="*/ 234878 h 984617"/>
              <a:gd name="connsiteX865" fmla="*/ 609297 w 1904326"/>
              <a:gd name="connsiteY865" fmla="*/ 232678 h 984617"/>
              <a:gd name="connsiteX866" fmla="*/ 612046 w 1904326"/>
              <a:gd name="connsiteY866" fmla="*/ 231028 h 984617"/>
              <a:gd name="connsiteX867" fmla="*/ 614796 w 1904326"/>
              <a:gd name="connsiteY867" fmla="*/ 230478 h 984617"/>
              <a:gd name="connsiteX868" fmla="*/ 617545 w 1904326"/>
              <a:gd name="connsiteY868" fmla="*/ 229927 h 984617"/>
              <a:gd name="connsiteX869" fmla="*/ 620845 w 1904326"/>
              <a:gd name="connsiteY869" fmla="*/ 230478 h 984617"/>
              <a:gd name="connsiteX870" fmla="*/ 917244 w 1904326"/>
              <a:gd name="connsiteY870" fmla="*/ 287134 h 984617"/>
              <a:gd name="connsiteX871" fmla="*/ 929342 w 1904326"/>
              <a:gd name="connsiteY871" fmla="*/ 17052 h 984617"/>
              <a:gd name="connsiteX872" fmla="*/ 929342 w 1904326"/>
              <a:gd name="connsiteY872" fmla="*/ 13752 h 984617"/>
              <a:gd name="connsiteX873" fmla="*/ 930992 w 1904326"/>
              <a:gd name="connsiteY873" fmla="*/ 10451 h 984617"/>
              <a:gd name="connsiteX874" fmla="*/ 932092 w 1904326"/>
              <a:gd name="connsiteY874" fmla="*/ 7701 h 984617"/>
              <a:gd name="connsiteX875" fmla="*/ 934291 w 1904326"/>
              <a:gd name="connsiteY875" fmla="*/ 5501 h 984617"/>
              <a:gd name="connsiteX876" fmla="*/ 937041 w 1904326"/>
              <a:gd name="connsiteY876" fmla="*/ 2750 h 984617"/>
              <a:gd name="connsiteX877" fmla="*/ 939790 w 1904326"/>
              <a:gd name="connsiteY877" fmla="*/ 1650 h 984617"/>
              <a:gd name="connsiteX878" fmla="*/ 943090 w 1904326"/>
              <a:gd name="connsiteY878" fmla="*/ 550 h 9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Lst>
            <a:rect l="l" t="t" r="r" b="b"/>
            <a:pathLst>
              <a:path w="1904326" h="984617">
                <a:moveTo>
                  <a:pt x="1434623" y="671080"/>
                </a:moveTo>
                <a:lnTo>
                  <a:pt x="1428080" y="672180"/>
                </a:lnTo>
                <a:lnTo>
                  <a:pt x="1422083" y="673830"/>
                </a:lnTo>
                <a:lnTo>
                  <a:pt x="1416630" y="675481"/>
                </a:lnTo>
                <a:lnTo>
                  <a:pt x="1411178" y="678231"/>
                </a:lnTo>
                <a:lnTo>
                  <a:pt x="1405725" y="681531"/>
                </a:lnTo>
                <a:lnTo>
                  <a:pt x="1401363" y="684832"/>
                </a:lnTo>
                <a:lnTo>
                  <a:pt x="1396456" y="689232"/>
                </a:lnTo>
                <a:lnTo>
                  <a:pt x="1392640" y="693633"/>
                </a:lnTo>
                <a:lnTo>
                  <a:pt x="1389368" y="698583"/>
                </a:lnTo>
                <a:lnTo>
                  <a:pt x="1386097" y="704084"/>
                </a:lnTo>
                <a:lnTo>
                  <a:pt x="1383370" y="709035"/>
                </a:lnTo>
                <a:lnTo>
                  <a:pt x="1381189" y="714535"/>
                </a:lnTo>
                <a:lnTo>
                  <a:pt x="1380099" y="720586"/>
                </a:lnTo>
                <a:lnTo>
                  <a:pt x="1378463" y="727737"/>
                </a:lnTo>
                <a:lnTo>
                  <a:pt x="1378463" y="733788"/>
                </a:lnTo>
                <a:lnTo>
                  <a:pt x="1378463" y="740388"/>
                </a:lnTo>
                <a:lnTo>
                  <a:pt x="1380099" y="746439"/>
                </a:lnTo>
                <a:lnTo>
                  <a:pt x="1381189" y="752490"/>
                </a:lnTo>
                <a:lnTo>
                  <a:pt x="1383370" y="757990"/>
                </a:lnTo>
                <a:lnTo>
                  <a:pt x="1386097" y="764041"/>
                </a:lnTo>
                <a:lnTo>
                  <a:pt x="1389368" y="768442"/>
                </a:lnTo>
                <a:lnTo>
                  <a:pt x="1392640" y="773392"/>
                </a:lnTo>
                <a:lnTo>
                  <a:pt x="1396456" y="777793"/>
                </a:lnTo>
                <a:lnTo>
                  <a:pt x="1401363" y="782193"/>
                </a:lnTo>
                <a:lnTo>
                  <a:pt x="1405725" y="785494"/>
                </a:lnTo>
                <a:lnTo>
                  <a:pt x="1411178" y="788794"/>
                </a:lnTo>
                <a:lnTo>
                  <a:pt x="1416630" y="791544"/>
                </a:lnTo>
                <a:lnTo>
                  <a:pt x="1422083" y="793745"/>
                </a:lnTo>
                <a:lnTo>
                  <a:pt x="1428080" y="794845"/>
                </a:lnTo>
                <a:lnTo>
                  <a:pt x="1434623" y="796495"/>
                </a:lnTo>
                <a:lnTo>
                  <a:pt x="1440621" y="796495"/>
                </a:lnTo>
                <a:lnTo>
                  <a:pt x="1447164" y="796495"/>
                </a:lnTo>
                <a:lnTo>
                  <a:pt x="1453161" y="794845"/>
                </a:lnTo>
                <a:lnTo>
                  <a:pt x="1459159" y="793745"/>
                </a:lnTo>
                <a:lnTo>
                  <a:pt x="1464611" y="791544"/>
                </a:lnTo>
                <a:lnTo>
                  <a:pt x="1470609" y="788794"/>
                </a:lnTo>
                <a:lnTo>
                  <a:pt x="1475516" y="785494"/>
                </a:lnTo>
                <a:lnTo>
                  <a:pt x="1479878" y="782193"/>
                </a:lnTo>
                <a:lnTo>
                  <a:pt x="1484785" y="777793"/>
                </a:lnTo>
                <a:lnTo>
                  <a:pt x="1488602" y="773392"/>
                </a:lnTo>
                <a:lnTo>
                  <a:pt x="1491873" y="768442"/>
                </a:lnTo>
                <a:lnTo>
                  <a:pt x="1495145" y="764041"/>
                </a:lnTo>
                <a:lnTo>
                  <a:pt x="1497871" y="757990"/>
                </a:lnTo>
                <a:lnTo>
                  <a:pt x="1500052" y="752490"/>
                </a:lnTo>
                <a:lnTo>
                  <a:pt x="1502233" y="746439"/>
                </a:lnTo>
                <a:lnTo>
                  <a:pt x="1502778" y="740388"/>
                </a:lnTo>
                <a:lnTo>
                  <a:pt x="1502778" y="733788"/>
                </a:lnTo>
                <a:lnTo>
                  <a:pt x="1502778" y="727737"/>
                </a:lnTo>
                <a:lnTo>
                  <a:pt x="1502233" y="720586"/>
                </a:lnTo>
                <a:lnTo>
                  <a:pt x="1500052" y="714535"/>
                </a:lnTo>
                <a:lnTo>
                  <a:pt x="1497871" y="709035"/>
                </a:lnTo>
                <a:lnTo>
                  <a:pt x="1495145" y="704084"/>
                </a:lnTo>
                <a:lnTo>
                  <a:pt x="1491873" y="698583"/>
                </a:lnTo>
                <a:lnTo>
                  <a:pt x="1488602" y="693633"/>
                </a:lnTo>
                <a:lnTo>
                  <a:pt x="1484785" y="689232"/>
                </a:lnTo>
                <a:lnTo>
                  <a:pt x="1479878" y="684832"/>
                </a:lnTo>
                <a:lnTo>
                  <a:pt x="1475516" y="681531"/>
                </a:lnTo>
                <a:lnTo>
                  <a:pt x="1470609" y="678231"/>
                </a:lnTo>
                <a:lnTo>
                  <a:pt x="1464611" y="675481"/>
                </a:lnTo>
                <a:lnTo>
                  <a:pt x="1459159" y="673830"/>
                </a:lnTo>
                <a:lnTo>
                  <a:pt x="1453161" y="672180"/>
                </a:lnTo>
                <a:lnTo>
                  <a:pt x="1447164" y="671080"/>
                </a:lnTo>
                <a:lnTo>
                  <a:pt x="1440621" y="671080"/>
                </a:lnTo>
                <a:close/>
                <a:moveTo>
                  <a:pt x="457957" y="671080"/>
                </a:moveTo>
                <a:lnTo>
                  <a:pt x="451385" y="672180"/>
                </a:lnTo>
                <a:lnTo>
                  <a:pt x="445360" y="673830"/>
                </a:lnTo>
                <a:lnTo>
                  <a:pt x="439884" y="675481"/>
                </a:lnTo>
                <a:lnTo>
                  <a:pt x="434407" y="678231"/>
                </a:lnTo>
                <a:lnTo>
                  <a:pt x="428930" y="681531"/>
                </a:lnTo>
                <a:lnTo>
                  <a:pt x="424549" y="684832"/>
                </a:lnTo>
                <a:lnTo>
                  <a:pt x="419620" y="689232"/>
                </a:lnTo>
                <a:lnTo>
                  <a:pt x="415787" y="693633"/>
                </a:lnTo>
                <a:lnTo>
                  <a:pt x="412501" y="698583"/>
                </a:lnTo>
                <a:lnTo>
                  <a:pt x="409215" y="704084"/>
                </a:lnTo>
                <a:lnTo>
                  <a:pt x="406476" y="709035"/>
                </a:lnTo>
                <a:lnTo>
                  <a:pt x="404286" y="714535"/>
                </a:lnTo>
                <a:lnTo>
                  <a:pt x="403190" y="720586"/>
                </a:lnTo>
                <a:lnTo>
                  <a:pt x="401547" y="727737"/>
                </a:lnTo>
                <a:lnTo>
                  <a:pt x="401547" y="733788"/>
                </a:lnTo>
                <a:lnTo>
                  <a:pt x="401547" y="740388"/>
                </a:lnTo>
                <a:lnTo>
                  <a:pt x="403190" y="746439"/>
                </a:lnTo>
                <a:lnTo>
                  <a:pt x="404286" y="752490"/>
                </a:lnTo>
                <a:lnTo>
                  <a:pt x="406476" y="757990"/>
                </a:lnTo>
                <a:lnTo>
                  <a:pt x="409215" y="764041"/>
                </a:lnTo>
                <a:lnTo>
                  <a:pt x="412501" y="768442"/>
                </a:lnTo>
                <a:lnTo>
                  <a:pt x="415787" y="773392"/>
                </a:lnTo>
                <a:lnTo>
                  <a:pt x="419620" y="777793"/>
                </a:lnTo>
                <a:lnTo>
                  <a:pt x="424549" y="782193"/>
                </a:lnTo>
                <a:lnTo>
                  <a:pt x="428930" y="785494"/>
                </a:lnTo>
                <a:lnTo>
                  <a:pt x="434407" y="788794"/>
                </a:lnTo>
                <a:lnTo>
                  <a:pt x="439884" y="791544"/>
                </a:lnTo>
                <a:lnTo>
                  <a:pt x="445360" y="793745"/>
                </a:lnTo>
                <a:lnTo>
                  <a:pt x="451385" y="794845"/>
                </a:lnTo>
                <a:lnTo>
                  <a:pt x="457957" y="796495"/>
                </a:lnTo>
                <a:lnTo>
                  <a:pt x="463981" y="796495"/>
                </a:lnTo>
                <a:lnTo>
                  <a:pt x="470553" y="796495"/>
                </a:lnTo>
                <a:lnTo>
                  <a:pt x="476577" y="794845"/>
                </a:lnTo>
                <a:lnTo>
                  <a:pt x="482601" y="793745"/>
                </a:lnTo>
                <a:lnTo>
                  <a:pt x="488626" y="791544"/>
                </a:lnTo>
                <a:lnTo>
                  <a:pt x="494102" y="788794"/>
                </a:lnTo>
                <a:lnTo>
                  <a:pt x="499031" y="785494"/>
                </a:lnTo>
                <a:lnTo>
                  <a:pt x="504508" y="782193"/>
                </a:lnTo>
                <a:lnTo>
                  <a:pt x="508342" y="777793"/>
                </a:lnTo>
                <a:lnTo>
                  <a:pt x="512175" y="773392"/>
                </a:lnTo>
                <a:lnTo>
                  <a:pt x="516557" y="768442"/>
                </a:lnTo>
                <a:lnTo>
                  <a:pt x="518747" y="764041"/>
                </a:lnTo>
                <a:lnTo>
                  <a:pt x="521486" y="757990"/>
                </a:lnTo>
                <a:lnTo>
                  <a:pt x="523676" y="752490"/>
                </a:lnTo>
                <a:lnTo>
                  <a:pt x="525867" y="746439"/>
                </a:lnTo>
                <a:lnTo>
                  <a:pt x="526415" y="740388"/>
                </a:lnTo>
                <a:lnTo>
                  <a:pt x="526962" y="733788"/>
                </a:lnTo>
                <a:lnTo>
                  <a:pt x="526415" y="727737"/>
                </a:lnTo>
                <a:lnTo>
                  <a:pt x="525867" y="720586"/>
                </a:lnTo>
                <a:lnTo>
                  <a:pt x="523676" y="714535"/>
                </a:lnTo>
                <a:lnTo>
                  <a:pt x="521486" y="709035"/>
                </a:lnTo>
                <a:lnTo>
                  <a:pt x="518747" y="704084"/>
                </a:lnTo>
                <a:lnTo>
                  <a:pt x="516557" y="698583"/>
                </a:lnTo>
                <a:lnTo>
                  <a:pt x="512175" y="693633"/>
                </a:lnTo>
                <a:lnTo>
                  <a:pt x="508342" y="689232"/>
                </a:lnTo>
                <a:lnTo>
                  <a:pt x="504508" y="684832"/>
                </a:lnTo>
                <a:lnTo>
                  <a:pt x="499031" y="681531"/>
                </a:lnTo>
                <a:lnTo>
                  <a:pt x="494102" y="678231"/>
                </a:lnTo>
                <a:lnTo>
                  <a:pt x="488626" y="675481"/>
                </a:lnTo>
                <a:lnTo>
                  <a:pt x="482601" y="673830"/>
                </a:lnTo>
                <a:lnTo>
                  <a:pt x="476577" y="672180"/>
                </a:lnTo>
                <a:lnTo>
                  <a:pt x="470553" y="671080"/>
                </a:lnTo>
                <a:lnTo>
                  <a:pt x="463981" y="671080"/>
                </a:lnTo>
                <a:close/>
                <a:moveTo>
                  <a:pt x="952163" y="599571"/>
                </a:moveTo>
                <a:lnTo>
                  <a:pt x="947152" y="600121"/>
                </a:lnTo>
                <a:lnTo>
                  <a:pt x="943254" y="600671"/>
                </a:lnTo>
                <a:lnTo>
                  <a:pt x="938800" y="601221"/>
                </a:lnTo>
                <a:lnTo>
                  <a:pt x="934346" y="602871"/>
                </a:lnTo>
                <a:lnTo>
                  <a:pt x="930449" y="605072"/>
                </a:lnTo>
                <a:lnTo>
                  <a:pt x="927108" y="607272"/>
                </a:lnTo>
                <a:lnTo>
                  <a:pt x="923767" y="609472"/>
                </a:lnTo>
                <a:lnTo>
                  <a:pt x="919870" y="612772"/>
                </a:lnTo>
                <a:lnTo>
                  <a:pt x="916529" y="616073"/>
                </a:lnTo>
                <a:lnTo>
                  <a:pt x="914859" y="619923"/>
                </a:lnTo>
                <a:lnTo>
                  <a:pt x="912075" y="623224"/>
                </a:lnTo>
                <a:lnTo>
                  <a:pt x="909848" y="627074"/>
                </a:lnTo>
                <a:lnTo>
                  <a:pt x="908734" y="630925"/>
                </a:lnTo>
                <a:lnTo>
                  <a:pt x="907621" y="635875"/>
                </a:lnTo>
                <a:lnTo>
                  <a:pt x="907064" y="639725"/>
                </a:lnTo>
                <a:lnTo>
                  <a:pt x="906507" y="644676"/>
                </a:lnTo>
                <a:lnTo>
                  <a:pt x="907064" y="649077"/>
                </a:lnTo>
                <a:lnTo>
                  <a:pt x="907621" y="654027"/>
                </a:lnTo>
                <a:lnTo>
                  <a:pt x="908734" y="657877"/>
                </a:lnTo>
                <a:lnTo>
                  <a:pt x="909848" y="662278"/>
                </a:lnTo>
                <a:lnTo>
                  <a:pt x="912075" y="666128"/>
                </a:lnTo>
                <a:lnTo>
                  <a:pt x="914859" y="669979"/>
                </a:lnTo>
                <a:lnTo>
                  <a:pt x="916529" y="673829"/>
                </a:lnTo>
                <a:lnTo>
                  <a:pt x="919870" y="677130"/>
                </a:lnTo>
                <a:lnTo>
                  <a:pt x="923767" y="679880"/>
                </a:lnTo>
                <a:lnTo>
                  <a:pt x="927108" y="682080"/>
                </a:lnTo>
                <a:lnTo>
                  <a:pt x="930449" y="684280"/>
                </a:lnTo>
                <a:lnTo>
                  <a:pt x="934346" y="686481"/>
                </a:lnTo>
                <a:lnTo>
                  <a:pt x="938800" y="687581"/>
                </a:lnTo>
                <a:lnTo>
                  <a:pt x="943254" y="689231"/>
                </a:lnTo>
                <a:lnTo>
                  <a:pt x="947152" y="689781"/>
                </a:lnTo>
                <a:lnTo>
                  <a:pt x="952163" y="689781"/>
                </a:lnTo>
                <a:lnTo>
                  <a:pt x="957174" y="689781"/>
                </a:lnTo>
                <a:lnTo>
                  <a:pt x="961628" y="689231"/>
                </a:lnTo>
                <a:lnTo>
                  <a:pt x="966082" y="687581"/>
                </a:lnTo>
                <a:lnTo>
                  <a:pt x="969980" y="686481"/>
                </a:lnTo>
                <a:lnTo>
                  <a:pt x="973877" y="684280"/>
                </a:lnTo>
                <a:lnTo>
                  <a:pt x="978331" y="682080"/>
                </a:lnTo>
                <a:lnTo>
                  <a:pt x="981672" y="679880"/>
                </a:lnTo>
                <a:lnTo>
                  <a:pt x="985012" y="677130"/>
                </a:lnTo>
                <a:lnTo>
                  <a:pt x="987796" y="673829"/>
                </a:lnTo>
                <a:lnTo>
                  <a:pt x="990580" y="669979"/>
                </a:lnTo>
                <a:lnTo>
                  <a:pt x="992251" y="666128"/>
                </a:lnTo>
                <a:lnTo>
                  <a:pt x="994478" y="662278"/>
                </a:lnTo>
                <a:lnTo>
                  <a:pt x="995591" y="657877"/>
                </a:lnTo>
                <a:lnTo>
                  <a:pt x="997261" y="654027"/>
                </a:lnTo>
                <a:lnTo>
                  <a:pt x="997818" y="649077"/>
                </a:lnTo>
                <a:lnTo>
                  <a:pt x="997818" y="644676"/>
                </a:lnTo>
                <a:lnTo>
                  <a:pt x="997818" y="639725"/>
                </a:lnTo>
                <a:lnTo>
                  <a:pt x="997261" y="635875"/>
                </a:lnTo>
                <a:lnTo>
                  <a:pt x="995591" y="630925"/>
                </a:lnTo>
                <a:lnTo>
                  <a:pt x="994478" y="627074"/>
                </a:lnTo>
                <a:lnTo>
                  <a:pt x="992251" y="623224"/>
                </a:lnTo>
                <a:lnTo>
                  <a:pt x="990580" y="619923"/>
                </a:lnTo>
                <a:lnTo>
                  <a:pt x="987796" y="616073"/>
                </a:lnTo>
                <a:lnTo>
                  <a:pt x="985012" y="612772"/>
                </a:lnTo>
                <a:lnTo>
                  <a:pt x="981672" y="609472"/>
                </a:lnTo>
                <a:lnTo>
                  <a:pt x="978331" y="607272"/>
                </a:lnTo>
                <a:lnTo>
                  <a:pt x="973877" y="605072"/>
                </a:lnTo>
                <a:lnTo>
                  <a:pt x="969980" y="602871"/>
                </a:lnTo>
                <a:lnTo>
                  <a:pt x="966082" y="601221"/>
                </a:lnTo>
                <a:lnTo>
                  <a:pt x="961628" y="600671"/>
                </a:lnTo>
                <a:lnTo>
                  <a:pt x="957174" y="600121"/>
                </a:lnTo>
                <a:close/>
                <a:moveTo>
                  <a:pt x="1010919" y="506060"/>
                </a:moveTo>
                <a:lnTo>
                  <a:pt x="971513" y="506602"/>
                </a:lnTo>
                <a:lnTo>
                  <a:pt x="969293" y="507686"/>
                </a:lnTo>
                <a:lnTo>
                  <a:pt x="967072" y="508228"/>
                </a:lnTo>
                <a:lnTo>
                  <a:pt x="963742" y="510397"/>
                </a:lnTo>
                <a:lnTo>
                  <a:pt x="960967" y="513649"/>
                </a:lnTo>
                <a:lnTo>
                  <a:pt x="960412" y="516360"/>
                </a:lnTo>
                <a:lnTo>
                  <a:pt x="960412" y="517986"/>
                </a:lnTo>
                <a:lnTo>
                  <a:pt x="960412" y="532623"/>
                </a:lnTo>
                <a:lnTo>
                  <a:pt x="960412" y="534791"/>
                </a:lnTo>
                <a:lnTo>
                  <a:pt x="960967" y="536960"/>
                </a:lnTo>
                <a:lnTo>
                  <a:pt x="962632" y="538586"/>
                </a:lnTo>
                <a:lnTo>
                  <a:pt x="963742" y="540212"/>
                </a:lnTo>
                <a:lnTo>
                  <a:pt x="965407" y="541297"/>
                </a:lnTo>
                <a:lnTo>
                  <a:pt x="967072" y="542923"/>
                </a:lnTo>
                <a:lnTo>
                  <a:pt x="969293" y="543465"/>
                </a:lnTo>
                <a:lnTo>
                  <a:pt x="971513" y="543465"/>
                </a:lnTo>
                <a:lnTo>
                  <a:pt x="1010919" y="543465"/>
                </a:lnTo>
                <a:lnTo>
                  <a:pt x="1013139" y="543465"/>
                </a:lnTo>
                <a:lnTo>
                  <a:pt x="1015359" y="542923"/>
                </a:lnTo>
                <a:lnTo>
                  <a:pt x="1017024" y="541297"/>
                </a:lnTo>
                <a:lnTo>
                  <a:pt x="1018689" y="540212"/>
                </a:lnTo>
                <a:lnTo>
                  <a:pt x="1020354" y="538586"/>
                </a:lnTo>
                <a:lnTo>
                  <a:pt x="1020909" y="536960"/>
                </a:lnTo>
                <a:lnTo>
                  <a:pt x="1021464" y="534791"/>
                </a:lnTo>
                <a:lnTo>
                  <a:pt x="1022019" y="532623"/>
                </a:lnTo>
                <a:lnTo>
                  <a:pt x="1022019" y="516902"/>
                </a:lnTo>
                <a:lnTo>
                  <a:pt x="1021464" y="514734"/>
                </a:lnTo>
                <a:lnTo>
                  <a:pt x="1020909" y="513107"/>
                </a:lnTo>
                <a:lnTo>
                  <a:pt x="1020354" y="510939"/>
                </a:lnTo>
                <a:lnTo>
                  <a:pt x="1018689" y="509313"/>
                </a:lnTo>
                <a:lnTo>
                  <a:pt x="1017024" y="508228"/>
                </a:lnTo>
                <a:lnTo>
                  <a:pt x="1015359" y="506602"/>
                </a:lnTo>
                <a:lnTo>
                  <a:pt x="1013139" y="506602"/>
                </a:lnTo>
                <a:close/>
                <a:moveTo>
                  <a:pt x="892945" y="506060"/>
                </a:moveTo>
                <a:lnTo>
                  <a:pt x="891265" y="506602"/>
                </a:lnTo>
                <a:lnTo>
                  <a:pt x="889025" y="506602"/>
                </a:lnTo>
                <a:lnTo>
                  <a:pt x="886785" y="508228"/>
                </a:lnTo>
                <a:lnTo>
                  <a:pt x="885105" y="509313"/>
                </a:lnTo>
                <a:lnTo>
                  <a:pt x="883424" y="510939"/>
                </a:lnTo>
                <a:lnTo>
                  <a:pt x="882864" y="513107"/>
                </a:lnTo>
                <a:lnTo>
                  <a:pt x="882304" y="514734"/>
                </a:lnTo>
                <a:lnTo>
                  <a:pt x="882304" y="516902"/>
                </a:lnTo>
                <a:lnTo>
                  <a:pt x="882304" y="532623"/>
                </a:lnTo>
                <a:lnTo>
                  <a:pt x="882304" y="534791"/>
                </a:lnTo>
                <a:lnTo>
                  <a:pt x="882864" y="536960"/>
                </a:lnTo>
                <a:lnTo>
                  <a:pt x="883424" y="538586"/>
                </a:lnTo>
                <a:lnTo>
                  <a:pt x="885105" y="540212"/>
                </a:lnTo>
                <a:lnTo>
                  <a:pt x="886785" y="541297"/>
                </a:lnTo>
                <a:lnTo>
                  <a:pt x="889025" y="542923"/>
                </a:lnTo>
                <a:lnTo>
                  <a:pt x="891265" y="543465"/>
                </a:lnTo>
                <a:lnTo>
                  <a:pt x="892945" y="543465"/>
                </a:lnTo>
                <a:lnTo>
                  <a:pt x="933270" y="543465"/>
                </a:lnTo>
                <a:lnTo>
                  <a:pt x="934950" y="543465"/>
                </a:lnTo>
                <a:lnTo>
                  <a:pt x="937190" y="542923"/>
                </a:lnTo>
                <a:lnTo>
                  <a:pt x="939431" y="541297"/>
                </a:lnTo>
                <a:lnTo>
                  <a:pt x="940551" y="540212"/>
                </a:lnTo>
                <a:lnTo>
                  <a:pt x="941671" y="538586"/>
                </a:lnTo>
                <a:lnTo>
                  <a:pt x="943351" y="536960"/>
                </a:lnTo>
                <a:lnTo>
                  <a:pt x="943911" y="534791"/>
                </a:lnTo>
                <a:lnTo>
                  <a:pt x="943911" y="532623"/>
                </a:lnTo>
                <a:lnTo>
                  <a:pt x="943911" y="517986"/>
                </a:lnTo>
                <a:lnTo>
                  <a:pt x="943911" y="516360"/>
                </a:lnTo>
                <a:lnTo>
                  <a:pt x="943351" y="513649"/>
                </a:lnTo>
                <a:lnTo>
                  <a:pt x="940551" y="510397"/>
                </a:lnTo>
                <a:lnTo>
                  <a:pt x="937190" y="508228"/>
                </a:lnTo>
                <a:lnTo>
                  <a:pt x="934950" y="507686"/>
                </a:lnTo>
                <a:lnTo>
                  <a:pt x="933270" y="506602"/>
                </a:lnTo>
                <a:close/>
                <a:moveTo>
                  <a:pt x="1062726" y="502759"/>
                </a:moveTo>
                <a:lnTo>
                  <a:pt x="1050625" y="503843"/>
                </a:lnTo>
                <a:lnTo>
                  <a:pt x="1048424" y="504385"/>
                </a:lnTo>
                <a:lnTo>
                  <a:pt x="1046774" y="504927"/>
                </a:lnTo>
                <a:lnTo>
                  <a:pt x="1042374" y="507638"/>
                </a:lnTo>
                <a:lnTo>
                  <a:pt x="1040173" y="510891"/>
                </a:lnTo>
                <a:lnTo>
                  <a:pt x="1039623" y="513601"/>
                </a:lnTo>
                <a:lnTo>
                  <a:pt x="1039623" y="515769"/>
                </a:lnTo>
                <a:lnTo>
                  <a:pt x="1039623" y="530948"/>
                </a:lnTo>
                <a:lnTo>
                  <a:pt x="1039623" y="532575"/>
                </a:lnTo>
                <a:lnTo>
                  <a:pt x="1040173" y="534743"/>
                </a:lnTo>
                <a:lnTo>
                  <a:pt x="1041273" y="536911"/>
                </a:lnTo>
                <a:lnTo>
                  <a:pt x="1042374" y="537996"/>
                </a:lnTo>
                <a:lnTo>
                  <a:pt x="1044574" y="539622"/>
                </a:lnTo>
                <a:lnTo>
                  <a:pt x="1045674" y="540164"/>
                </a:lnTo>
                <a:lnTo>
                  <a:pt x="1047874" y="540164"/>
                </a:lnTo>
                <a:lnTo>
                  <a:pt x="1050625" y="540164"/>
                </a:lnTo>
                <a:lnTo>
                  <a:pt x="1080328" y="536369"/>
                </a:lnTo>
                <a:lnTo>
                  <a:pt x="1081979" y="535285"/>
                </a:lnTo>
                <a:lnTo>
                  <a:pt x="1084179" y="534743"/>
                </a:lnTo>
                <a:lnTo>
                  <a:pt x="1085829" y="533659"/>
                </a:lnTo>
                <a:lnTo>
                  <a:pt x="1086379" y="532033"/>
                </a:lnTo>
                <a:lnTo>
                  <a:pt x="1086929" y="530948"/>
                </a:lnTo>
                <a:lnTo>
                  <a:pt x="1086929" y="528780"/>
                </a:lnTo>
                <a:lnTo>
                  <a:pt x="1086929" y="526611"/>
                </a:lnTo>
                <a:lnTo>
                  <a:pt x="1086379" y="524985"/>
                </a:lnTo>
                <a:lnTo>
                  <a:pt x="1078678" y="511433"/>
                </a:lnTo>
                <a:lnTo>
                  <a:pt x="1075928" y="507638"/>
                </a:lnTo>
                <a:lnTo>
                  <a:pt x="1072077" y="504927"/>
                </a:lnTo>
                <a:lnTo>
                  <a:pt x="1067127" y="502759"/>
                </a:lnTo>
                <a:close/>
                <a:moveTo>
                  <a:pt x="837426" y="502759"/>
                </a:moveTo>
                <a:lnTo>
                  <a:pt x="832975" y="504927"/>
                </a:lnTo>
                <a:lnTo>
                  <a:pt x="829080" y="507638"/>
                </a:lnTo>
                <a:lnTo>
                  <a:pt x="826299" y="511433"/>
                </a:lnTo>
                <a:lnTo>
                  <a:pt x="819065" y="524985"/>
                </a:lnTo>
                <a:lnTo>
                  <a:pt x="817953" y="526611"/>
                </a:lnTo>
                <a:lnTo>
                  <a:pt x="817396" y="528780"/>
                </a:lnTo>
                <a:lnTo>
                  <a:pt x="817396" y="530948"/>
                </a:lnTo>
                <a:lnTo>
                  <a:pt x="817953" y="532033"/>
                </a:lnTo>
                <a:lnTo>
                  <a:pt x="819622" y="533659"/>
                </a:lnTo>
                <a:lnTo>
                  <a:pt x="820735" y="534743"/>
                </a:lnTo>
                <a:lnTo>
                  <a:pt x="822404" y="535285"/>
                </a:lnTo>
                <a:lnTo>
                  <a:pt x="824073" y="536369"/>
                </a:lnTo>
                <a:lnTo>
                  <a:pt x="854674" y="540164"/>
                </a:lnTo>
                <a:lnTo>
                  <a:pt x="856900" y="540164"/>
                </a:lnTo>
                <a:lnTo>
                  <a:pt x="859126" y="540164"/>
                </a:lnTo>
                <a:lnTo>
                  <a:pt x="860795" y="539622"/>
                </a:lnTo>
                <a:lnTo>
                  <a:pt x="862464" y="537996"/>
                </a:lnTo>
                <a:lnTo>
                  <a:pt x="863577" y="536911"/>
                </a:lnTo>
                <a:lnTo>
                  <a:pt x="864689" y="534743"/>
                </a:lnTo>
                <a:lnTo>
                  <a:pt x="865246" y="532575"/>
                </a:lnTo>
                <a:lnTo>
                  <a:pt x="865802" y="530948"/>
                </a:lnTo>
                <a:lnTo>
                  <a:pt x="865802" y="515769"/>
                </a:lnTo>
                <a:lnTo>
                  <a:pt x="865246" y="513601"/>
                </a:lnTo>
                <a:lnTo>
                  <a:pt x="864689" y="510891"/>
                </a:lnTo>
                <a:lnTo>
                  <a:pt x="862464" y="507638"/>
                </a:lnTo>
                <a:lnTo>
                  <a:pt x="859126" y="504927"/>
                </a:lnTo>
                <a:lnTo>
                  <a:pt x="856900" y="504385"/>
                </a:lnTo>
                <a:lnTo>
                  <a:pt x="854118" y="503843"/>
                </a:lnTo>
                <a:lnTo>
                  <a:pt x="841877" y="502759"/>
                </a:lnTo>
                <a:close/>
                <a:moveTo>
                  <a:pt x="1107977" y="490659"/>
                </a:moveTo>
                <a:lnTo>
                  <a:pt x="1105307" y="491209"/>
                </a:lnTo>
                <a:lnTo>
                  <a:pt x="1103172" y="492309"/>
                </a:lnTo>
                <a:lnTo>
                  <a:pt x="1101036" y="493409"/>
                </a:lnTo>
                <a:lnTo>
                  <a:pt x="1098900" y="494509"/>
                </a:lnTo>
                <a:lnTo>
                  <a:pt x="1096765" y="496160"/>
                </a:lnTo>
                <a:lnTo>
                  <a:pt x="1096231" y="497260"/>
                </a:lnTo>
                <a:lnTo>
                  <a:pt x="1094629" y="499460"/>
                </a:lnTo>
                <a:lnTo>
                  <a:pt x="1094629" y="501660"/>
                </a:lnTo>
                <a:lnTo>
                  <a:pt x="1094629" y="503310"/>
                </a:lnTo>
                <a:lnTo>
                  <a:pt x="1094629" y="505511"/>
                </a:lnTo>
                <a:lnTo>
                  <a:pt x="1095697" y="507711"/>
                </a:lnTo>
                <a:lnTo>
                  <a:pt x="1102638" y="520912"/>
                </a:lnTo>
                <a:lnTo>
                  <a:pt x="1103172" y="523113"/>
                </a:lnTo>
                <a:lnTo>
                  <a:pt x="1105307" y="524213"/>
                </a:lnTo>
                <a:lnTo>
                  <a:pt x="1108511" y="526413"/>
                </a:lnTo>
                <a:lnTo>
                  <a:pt x="1112782" y="526963"/>
                </a:lnTo>
                <a:lnTo>
                  <a:pt x="1114917" y="526963"/>
                </a:lnTo>
                <a:lnTo>
                  <a:pt x="1117053" y="526413"/>
                </a:lnTo>
                <a:lnTo>
                  <a:pt x="1125595" y="521462"/>
                </a:lnTo>
                <a:lnTo>
                  <a:pt x="1127731" y="520912"/>
                </a:lnTo>
                <a:lnTo>
                  <a:pt x="1128799" y="519812"/>
                </a:lnTo>
                <a:lnTo>
                  <a:pt x="1130400" y="517612"/>
                </a:lnTo>
                <a:lnTo>
                  <a:pt x="1130934" y="516512"/>
                </a:lnTo>
                <a:lnTo>
                  <a:pt x="1130934" y="514312"/>
                </a:lnTo>
                <a:lnTo>
                  <a:pt x="1130934" y="512111"/>
                </a:lnTo>
                <a:lnTo>
                  <a:pt x="1130400" y="510461"/>
                </a:lnTo>
                <a:lnTo>
                  <a:pt x="1128799" y="508811"/>
                </a:lnTo>
                <a:lnTo>
                  <a:pt x="1119722" y="496160"/>
                </a:lnTo>
                <a:lnTo>
                  <a:pt x="1117587" y="494509"/>
                </a:lnTo>
                <a:lnTo>
                  <a:pt x="1116519" y="493409"/>
                </a:lnTo>
                <a:lnTo>
                  <a:pt x="1111714" y="491209"/>
                </a:lnTo>
                <a:close/>
                <a:moveTo>
                  <a:pt x="797244" y="490659"/>
                </a:moveTo>
                <a:lnTo>
                  <a:pt x="792907" y="491209"/>
                </a:lnTo>
                <a:lnTo>
                  <a:pt x="788570" y="493409"/>
                </a:lnTo>
                <a:lnTo>
                  <a:pt x="786944" y="494509"/>
                </a:lnTo>
                <a:lnTo>
                  <a:pt x="785317" y="496160"/>
                </a:lnTo>
                <a:lnTo>
                  <a:pt x="775560" y="508811"/>
                </a:lnTo>
                <a:lnTo>
                  <a:pt x="775018" y="510461"/>
                </a:lnTo>
                <a:lnTo>
                  <a:pt x="773933" y="512111"/>
                </a:lnTo>
                <a:lnTo>
                  <a:pt x="773391" y="514312"/>
                </a:lnTo>
                <a:lnTo>
                  <a:pt x="773933" y="516512"/>
                </a:lnTo>
                <a:lnTo>
                  <a:pt x="775018" y="517612"/>
                </a:lnTo>
                <a:lnTo>
                  <a:pt x="775560" y="519812"/>
                </a:lnTo>
                <a:lnTo>
                  <a:pt x="776644" y="520912"/>
                </a:lnTo>
                <a:lnTo>
                  <a:pt x="778812" y="521462"/>
                </a:lnTo>
                <a:lnTo>
                  <a:pt x="788028" y="526413"/>
                </a:lnTo>
                <a:lnTo>
                  <a:pt x="790196" y="526963"/>
                </a:lnTo>
                <a:lnTo>
                  <a:pt x="792365" y="526963"/>
                </a:lnTo>
                <a:lnTo>
                  <a:pt x="796160" y="526413"/>
                </a:lnTo>
                <a:lnTo>
                  <a:pt x="799954" y="524213"/>
                </a:lnTo>
                <a:lnTo>
                  <a:pt x="801581" y="523113"/>
                </a:lnTo>
                <a:lnTo>
                  <a:pt x="802665" y="520912"/>
                </a:lnTo>
                <a:lnTo>
                  <a:pt x="809170" y="507711"/>
                </a:lnTo>
                <a:lnTo>
                  <a:pt x="810254" y="505511"/>
                </a:lnTo>
                <a:lnTo>
                  <a:pt x="810796" y="503310"/>
                </a:lnTo>
                <a:lnTo>
                  <a:pt x="810796" y="501660"/>
                </a:lnTo>
                <a:lnTo>
                  <a:pt x="810254" y="499460"/>
                </a:lnTo>
                <a:lnTo>
                  <a:pt x="809170" y="497260"/>
                </a:lnTo>
                <a:lnTo>
                  <a:pt x="808086" y="496160"/>
                </a:lnTo>
                <a:lnTo>
                  <a:pt x="806459" y="494509"/>
                </a:lnTo>
                <a:lnTo>
                  <a:pt x="804833" y="493409"/>
                </a:lnTo>
                <a:lnTo>
                  <a:pt x="801581" y="492309"/>
                </a:lnTo>
                <a:lnTo>
                  <a:pt x="799412" y="491209"/>
                </a:lnTo>
                <a:close/>
                <a:moveTo>
                  <a:pt x="946389" y="0"/>
                </a:moveTo>
                <a:lnTo>
                  <a:pt x="946939" y="0"/>
                </a:lnTo>
                <a:lnTo>
                  <a:pt x="950239" y="550"/>
                </a:lnTo>
                <a:lnTo>
                  <a:pt x="953538" y="1650"/>
                </a:lnTo>
                <a:lnTo>
                  <a:pt x="956288" y="2750"/>
                </a:lnTo>
                <a:lnTo>
                  <a:pt x="959037" y="5501"/>
                </a:lnTo>
                <a:lnTo>
                  <a:pt x="961237" y="7701"/>
                </a:lnTo>
                <a:lnTo>
                  <a:pt x="962336" y="10451"/>
                </a:lnTo>
                <a:lnTo>
                  <a:pt x="963986" y="13752"/>
                </a:lnTo>
                <a:lnTo>
                  <a:pt x="963986" y="17052"/>
                </a:lnTo>
                <a:lnTo>
                  <a:pt x="980483" y="286584"/>
                </a:lnTo>
                <a:lnTo>
                  <a:pt x="1272484" y="230478"/>
                </a:lnTo>
                <a:lnTo>
                  <a:pt x="1275233" y="229927"/>
                </a:lnTo>
                <a:lnTo>
                  <a:pt x="1278533" y="230478"/>
                </a:lnTo>
                <a:lnTo>
                  <a:pt x="1281282" y="231028"/>
                </a:lnTo>
                <a:lnTo>
                  <a:pt x="1283482" y="232678"/>
                </a:lnTo>
                <a:lnTo>
                  <a:pt x="1285681" y="234878"/>
                </a:lnTo>
                <a:lnTo>
                  <a:pt x="1287881" y="236528"/>
                </a:lnTo>
                <a:lnTo>
                  <a:pt x="1288981" y="239279"/>
                </a:lnTo>
                <a:lnTo>
                  <a:pt x="1289531" y="242029"/>
                </a:lnTo>
                <a:lnTo>
                  <a:pt x="1289531" y="243129"/>
                </a:lnTo>
                <a:lnTo>
                  <a:pt x="1290631" y="245879"/>
                </a:lnTo>
                <a:lnTo>
                  <a:pt x="1289531" y="249180"/>
                </a:lnTo>
                <a:lnTo>
                  <a:pt x="1288981" y="251930"/>
                </a:lnTo>
                <a:lnTo>
                  <a:pt x="1287881" y="254680"/>
                </a:lnTo>
                <a:lnTo>
                  <a:pt x="1285681" y="256881"/>
                </a:lnTo>
                <a:lnTo>
                  <a:pt x="1283482" y="259081"/>
                </a:lnTo>
                <a:lnTo>
                  <a:pt x="1281282" y="260181"/>
                </a:lnTo>
                <a:lnTo>
                  <a:pt x="1278533" y="260731"/>
                </a:lnTo>
                <a:lnTo>
                  <a:pt x="1012378" y="328389"/>
                </a:lnTo>
                <a:lnTo>
                  <a:pt x="1030525" y="333890"/>
                </a:lnTo>
                <a:lnTo>
                  <a:pt x="1048672" y="339941"/>
                </a:lnTo>
                <a:lnTo>
                  <a:pt x="1066269" y="347641"/>
                </a:lnTo>
                <a:lnTo>
                  <a:pt x="1082216" y="356442"/>
                </a:lnTo>
                <a:lnTo>
                  <a:pt x="1098713" y="366894"/>
                </a:lnTo>
                <a:lnTo>
                  <a:pt x="1113561" y="377345"/>
                </a:lnTo>
                <a:lnTo>
                  <a:pt x="1127858" y="389446"/>
                </a:lnTo>
                <a:lnTo>
                  <a:pt x="1141056" y="402648"/>
                </a:lnTo>
                <a:lnTo>
                  <a:pt x="1153704" y="416400"/>
                </a:lnTo>
                <a:lnTo>
                  <a:pt x="1165252" y="431251"/>
                </a:lnTo>
                <a:lnTo>
                  <a:pt x="1175150" y="447753"/>
                </a:lnTo>
                <a:lnTo>
                  <a:pt x="1184499" y="463705"/>
                </a:lnTo>
                <a:lnTo>
                  <a:pt x="1192747" y="480757"/>
                </a:lnTo>
                <a:lnTo>
                  <a:pt x="1199346" y="498909"/>
                </a:lnTo>
                <a:lnTo>
                  <a:pt x="1204845" y="517061"/>
                </a:lnTo>
                <a:lnTo>
                  <a:pt x="1208695" y="535764"/>
                </a:lnTo>
                <a:lnTo>
                  <a:pt x="1876281" y="535764"/>
                </a:lnTo>
                <a:lnTo>
                  <a:pt x="1881780" y="536314"/>
                </a:lnTo>
                <a:lnTo>
                  <a:pt x="1887279" y="537964"/>
                </a:lnTo>
                <a:lnTo>
                  <a:pt x="1891678" y="540714"/>
                </a:lnTo>
                <a:lnTo>
                  <a:pt x="1896078" y="544015"/>
                </a:lnTo>
                <a:lnTo>
                  <a:pt x="1899377" y="547865"/>
                </a:lnTo>
                <a:lnTo>
                  <a:pt x="1901577" y="552816"/>
                </a:lnTo>
                <a:lnTo>
                  <a:pt x="1903226" y="557216"/>
                </a:lnTo>
                <a:lnTo>
                  <a:pt x="1904326" y="563267"/>
                </a:lnTo>
                <a:lnTo>
                  <a:pt x="1904326" y="564917"/>
                </a:lnTo>
                <a:lnTo>
                  <a:pt x="1903226" y="570418"/>
                </a:lnTo>
                <a:lnTo>
                  <a:pt x="1901577" y="575368"/>
                </a:lnTo>
                <a:lnTo>
                  <a:pt x="1899377" y="580319"/>
                </a:lnTo>
                <a:lnTo>
                  <a:pt x="1896078" y="584169"/>
                </a:lnTo>
                <a:lnTo>
                  <a:pt x="1891678" y="587470"/>
                </a:lnTo>
                <a:lnTo>
                  <a:pt x="1887279" y="590220"/>
                </a:lnTo>
                <a:lnTo>
                  <a:pt x="1881780" y="591870"/>
                </a:lnTo>
                <a:lnTo>
                  <a:pt x="1876281" y="592420"/>
                </a:lnTo>
                <a:lnTo>
                  <a:pt x="1461102" y="610573"/>
                </a:lnTo>
                <a:lnTo>
                  <a:pt x="1467151" y="623224"/>
                </a:lnTo>
                <a:lnTo>
                  <a:pt x="1476499" y="625974"/>
                </a:lnTo>
                <a:lnTo>
                  <a:pt x="1485297" y="629275"/>
                </a:lnTo>
                <a:lnTo>
                  <a:pt x="1494096" y="633675"/>
                </a:lnTo>
                <a:lnTo>
                  <a:pt x="1501795" y="639176"/>
                </a:lnTo>
                <a:lnTo>
                  <a:pt x="1509493" y="644127"/>
                </a:lnTo>
                <a:lnTo>
                  <a:pt x="1516642" y="649627"/>
                </a:lnTo>
                <a:lnTo>
                  <a:pt x="1523241" y="656228"/>
                </a:lnTo>
                <a:lnTo>
                  <a:pt x="1529840" y="663929"/>
                </a:lnTo>
                <a:lnTo>
                  <a:pt x="1534789" y="671080"/>
                </a:lnTo>
                <a:lnTo>
                  <a:pt x="1539738" y="679331"/>
                </a:lnTo>
                <a:lnTo>
                  <a:pt x="1544137" y="687582"/>
                </a:lnTo>
                <a:lnTo>
                  <a:pt x="1547987" y="696383"/>
                </a:lnTo>
                <a:lnTo>
                  <a:pt x="1550186" y="705734"/>
                </a:lnTo>
                <a:lnTo>
                  <a:pt x="1552386" y="715085"/>
                </a:lnTo>
                <a:lnTo>
                  <a:pt x="1554036" y="724436"/>
                </a:lnTo>
                <a:lnTo>
                  <a:pt x="1554586" y="734887"/>
                </a:lnTo>
                <a:lnTo>
                  <a:pt x="1554036" y="745889"/>
                </a:lnTo>
                <a:lnTo>
                  <a:pt x="1551836" y="757440"/>
                </a:lnTo>
                <a:lnTo>
                  <a:pt x="1549087" y="768991"/>
                </a:lnTo>
                <a:lnTo>
                  <a:pt x="1545237" y="778893"/>
                </a:lnTo>
                <a:lnTo>
                  <a:pt x="1540288" y="789344"/>
                </a:lnTo>
                <a:lnTo>
                  <a:pt x="1534789" y="798695"/>
                </a:lnTo>
                <a:lnTo>
                  <a:pt x="1528190" y="807496"/>
                </a:lnTo>
                <a:lnTo>
                  <a:pt x="1521041" y="815747"/>
                </a:lnTo>
                <a:lnTo>
                  <a:pt x="1512793" y="822898"/>
                </a:lnTo>
                <a:lnTo>
                  <a:pt x="1503994" y="829499"/>
                </a:lnTo>
                <a:lnTo>
                  <a:pt x="1494646" y="834999"/>
                </a:lnTo>
                <a:lnTo>
                  <a:pt x="1484198" y="839950"/>
                </a:lnTo>
                <a:lnTo>
                  <a:pt x="1473749" y="843800"/>
                </a:lnTo>
                <a:lnTo>
                  <a:pt x="1462751" y="846551"/>
                </a:lnTo>
                <a:lnTo>
                  <a:pt x="1451203" y="848751"/>
                </a:lnTo>
                <a:lnTo>
                  <a:pt x="1440205" y="849301"/>
                </a:lnTo>
                <a:lnTo>
                  <a:pt x="1428657" y="848751"/>
                </a:lnTo>
                <a:lnTo>
                  <a:pt x="1417109" y="846551"/>
                </a:lnTo>
                <a:lnTo>
                  <a:pt x="1406111" y="843800"/>
                </a:lnTo>
                <a:lnTo>
                  <a:pt x="1395663" y="839950"/>
                </a:lnTo>
                <a:lnTo>
                  <a:pt x="1385215" y="834999"/>
                </a:lnTo>
                <a:lnTo>
                  <a:pt x="1375866" y="829499"/>
                </a:lnTo>
                <a:lnTo>
                  <a:pt x="1367068" y="822898"/>
                </a:lnTo>
                <a:lnTo>
                  <a:pt x="1359369" y="815747"/>
                </a:lnTo>
                <a:lnTo>
                  <a:pt x="1351670" y="807496"/>
                </a:lnTo>
                <a:lnTo>
                  <a:pt x="1345071" y="798695"/>
                </a:lnTo>
                <a:lnTo>
                  <a:pt x="1339572" y="789344"/>
                </a:lnTo>
                <a:lnTo>
                  <a:pt x="1335173" y="778893"/>
                </a:lnTo>
                <a:lnTo>
                  <a:pt x="1330774" y="768991"/>
                </a:lnTo>
                <a:lnTo>
                  <a:pt x="1328024" y="757440"/>
                </a:lnTo>
                <a:lnTo>
                  <a:pt x="1326375" y="745889"/>
                </a:lnTo>
                <a:lnTo>
                  <a:pt x="1325275" y="734887"/>
                </a:lnTo>
                <a:lnTo>
                  <a:pt x="1326375" y="726636"/>
                </a:lnTo>
                <a:lnTo>
                  <a:pt x="1326924" y="717835"/>
                </a:lnTo>
                <a:lnTo>
                  <a:pt x="1328024" y="709584"/>
                </a:lnTo>
                <a:lnTo>
                  <a:pt x="1330224" y="702433"/>
                </a:lnTo>
                <a:lnTo>
                  <a:pt x="1332973" y="694733"/>
                </a:lnTo>
                <a:lnTo>
                  <a:pt x="1336273" y="687582"/>
                </a:lnTo>
                <a:lnTo>
                  <a:pt x="1339572" y="679881"/>
                </a:lnTo>
                <a:lnTo>
                  <a:pt x="1343422" y="673280"/>
                </a:lnTo>
                <a:lnTo>
                  <a:pt x="1348371" y="666679"/>
                </a:lnTo>
                <a:lnTo>
                  <a:pt x="1353320" y="660629"/>
                </a:lnTo>
                <a:lnTo>
                  <a:pt x="1358269" y="655128"/>
                </a:lnTo>
                <a:lnTo>
                  <a:pt x="1363768" y="649627"/>
                </a:lnTo>
                <a:lnTo>
                  <a:pt x="1369817" y="644127"/>
                </a:lnTo>
                <a:lnTo>
                  <a:pt x="1376416" y="639726"/>
                </a:lnTo>
                <a:lnTo>
                  <a:pt x="1382465" y="635326"/>
                </a:lnTo>
                <a:lnTo>
                  <a:pt x="1390164" y="632025"/>
                </a:lnTo>
                <a:lnTo>
                  <a:pt x="1390164" y="613323"/>
                </a:lnTo>
                <a:lnTo>
                  <a:pt x="1210344" y="621574"/>
                </a:lnTo>
                <a:lnTo>
                  <a:pt x="1208695" y="631475"/>
                </a:lnTo>
                <a:lnTo>
                  <a:pt x="1207045" y="642476"/>
                </a:lnTo>
                <a:lnTo>
                  <a:pt x="1204295" y="652378"/>
                </a:lnTo>
                <a:lnTo>
                  <a:pt x="1200996" y="662279"/>
                </a:lnTo>
                <a:lnTo>
                  <a:pt x="1197696" y="672730"/>
                </a:lnTo>
                <a:lnTo>
                  <a:pt x="1194397" y="682081"/>
                </a:lnTo>
                <a:lnTo>
                  <a:pt x="1189998" y="691432"/>
                </a:lnTo>
                <a:lnTo>
                  <a:pt x="1185598" y="700783"/>
                </a:lnTo>
                <a:lnTo>
                  <a:pt x="1245538" y="744238"/>
                </a:lnTo>
                <a:lnTo>
                  <a:pt x="1212544" y="789344"/>
                </a:lnTo>
                <a:lnTo>
                  <a:pt x="1157003" y="749739"/>
                </a:lnTo>
                <a:lnTo>
                  <a:pt x="1157003" y="835549"/>
                </a:lnTo>
                <a:lnTo>
                  <a:pt x="1160303" y="834999"/>
                </a:lnTo>
                <a:lnTo>
                  <a:pt x="1164702" y="834449"/>
                </a:lnTo>
                <a:lnTo>
                  <a:pt x="1168551" y="834999"/>
                </a:lnTo>
                <a:lnTo>
                  <a:pt x="1172401" y="835549"/>
                </a:lnTo>
                <a:lnTo>
                  <a:pt x="1175700" y="837750"/>
                </a:lnTo>
                <a:lnTo>
                  <a:pt x="1178450" y="840500"/>
                </a:lnTo>
                <a:lnTo>
                  <a:pt x="1181199" y="843250"/>
                </a:lnTo>
                <a:lnTo>
                  <a:pt x="1182849" y="846551"/>
                </a:lnTo>
                <a:lnTo>
                  <a:pt x="1183949" y="849851"/>
                </a:lnTo>
                <a:lnTo>
                  <a:pt x="1184499" y="853701"/>
                </a:lnTo>
                <a:lnTo>
                  <a:pt x="1184499" y="907608"/>
                </a:lnTo>
                <a:lnTo>
                  <a:pt x="1183949" y="911458"/>
                </a:lnTo>
                <a:lnTo>
                  <a:pt x="1182849" y="915309"/>
                </a:lnTo>
                <a:lnTo>
                  <a:pt x="1181199" y="918609"/>
                </a:lnTo>
                <a:lnTo>
                  <a:pt x="1178450" y="921360"/>
                </a:lnTo>
                <a:lnTo>
                  <a:pt x="1175700" y="924110"/>
                </a:lnTo>
                <a:lnTo>
                  <a:pt x="1172401" y="926310"/>
                </a:lnTo>
                <a:lnTo>
                  <a:pt x="1168551" y="926860"/>
                </a:lnTo>
                <a:lnTo>
                  <a:pt x="1164702" y="927410"/>
                </a:lnTo>
                <a:lnTo>
                  <a:pt x="1160303" y="926860"/>
                </a:lnTo>
                <a:lnTo>
                  <a:pt x="1157003" y="926310"/>
                </a:lnTo>
                <a:lnTo>
                  <a:pt x="1153704" y="924110"/>
                </a:lnTo>
                <a:lnTo>
                  <a:pt x="1150404" y="921360"/>
                </a:lnTo>
                <a:lnTo>
                  <a:pt x="1148205" y="918609"/>
                </a:lnTo>
                <a:lnTo>
                  <a:pt x="1146555" y="915309"/>
                </a:lnTo>
                <a:lnTo>
                  <a:pt x="1144905" y="911458"/>
                </a:lnTo>
                <a:lnTo>
                  <a:pt x="1144905" y="907608"/>
                </a:lnTo>
                <a:lnTo>
                  <a:pt x="1144905" y="904307"/>
                </a:lnTo>
                <a:lnTo>
                  <a:pt x="1142156" y="904307"/>
                </a:lnTo>
                <a:lnTo>
                  <a:pt x="1139406" y="904307"/>
                </a:lnTo>
                <a:lnTo>
                  <a:pt x="1139406" y="907608"/>
                </a:lnTo>
                <a:lnTo>
                  <a:pt x="1138856" y="911458"/>
                </a:lnTo>
                <a:lnTo>
                  <a:pt x="1138307" y="915309"/>
                </a:lnTo>
                <a:lnTo>
                  <a:pt x="1136107" y="918609"/>
                </a:lnTo>
                <a:lnTo>
                  <a:pt x="1133357" y="921360"/>
                </a:lnTo>
                <a:lnTo>
                  <a:pt x="1130608" y="924110"/>
                </a:lnTo>
                <a:lnTo>
                  <a:pt x="1127308" y="926310"/>
                </a:lnTo>
                <a:lnTo>
                  <a:pt x="1123459" y="926860"/>
                </a:lnTo>
                <a:lnTo>
                  <a:pt x="1119610" y="927410"/>
                </a:lnTo>
                <a:lnTo>
                  <a:pt x="1115210" y="926860"/>
                </a:lnTo>
                <a:lnTo>
                  <a:pt x="1111911" y="926310"/>
                </a:lnTo>
                <a:lnTo>
                  <a:pt x="1108612" y="924110"/>
                </a:lnTo>
                <a:lnTo>
                  <a:pt x="1105862" y="921360"/>
                </a:lnTo>
                <a:lnTo>
                  <a:pt x="1103113" y="918609"/>
                </a:lnTo>
                <a:lnTo>
                  <a:pt x="1101463" y="915309"/>
                </a:lnTo>
                <a:lnTo>
                  <a:pt x="1099813" y="911458"/>
                </a:lnTo>
                <a:lnTo>
                  <a:pt x="1099813" y="907608"/>
                </a:lnTo>
                <a:lnTo>
                  <a:pt x="1099813" y="853701"/>
                </a:lnTo>
                <a:lnTo>
                  <a:pt x="1099813" y="849851"/>
                </a:lnTo>
                <a:lnTo>
                  <a:pt x="1101463" y="846551"/>
                </a:lnTo>
                <a:lnTo>
                  <a:pt x="1103113" y="843250"/>
                </a:lnTo>
                <a:lnTo>
                  <a:pt x="1105862" y="840500"/>
                </a:lnTo>
                <a:lnTo>
                  <a:pt x="1108612" y="837750"/>
                </a:lnTo>
                <a:lnTo>
                  <a:pt x="1111911" y="835549"/>
                </a:lnTo>
                <a:lnTo>
                  <a:pt x="1115210" y="834999"/>
                </a:lnTo>
                <a:lnTo>
                  <a:pt x="1119610" y="834449"/>
                </a:lnTo>
                <a:lnTo>
                  <a:pt x="1123459" y="834999"/>
                </a:lnTo>
                <a:lnTo>
                  <a:pt x="1127308" y="835549"/>
                </a:lnTo>
                <a:lnTo>
                  <a:pt x="1127308" y="777242"/>
                </a:lnTo>
                <a:lnTo>
                  <a:pt x="1119610" y="783843"/>
                </a:lnTo>
                <a:lnTo>
                  <a:pt x="1111361" y="790444"/>
                </a:lnTo>
                <a:lnTo>
                  <a:pt x="1102563" y="797595"/>
                </a:lnTo>
                <a:lnTo>
                  <a:pt x="1093764" y="803646"/>
                </a:lnTo>
                <a:lnTo>
                  <a:pt x="1084416" y="808596"/>
                </a:lnTo>
                <a:lnTo>
                  <a:pt x="1075067" y="814097"/>
                </a:lnTo>
                <a:lnTo>
                  <a:pt x="1065719" y="819047"/>
                </a:lnTo>
                <a:lnTo>
                  <a:pt x="1055821" y="823448"/>
                </a:lnTo>
                <a:lnTo>
                  <a:pt x="1045922" y="827848"/>
                </a:lnTo>
                <a:lnTo>
                  <a:pt x="1036024" y="831149"/>
                </a:lnTo>
                <a:lnTo>
                  <a:pt x="1025026" y="834449"/>
                </a:lnTo>
                <a:lnTo>
                  <a:pt x="1015128" y="837200"/>
                </a:lnTo>
                <a:lnTo>
                  <a:pt x="1004129" y="839950"/>
                </a:lnTo>
                <a:lnTo>
                  <a:pt x="993681" y="841600"/>
                </a:lnTo>
                <a:lnTo>
                  <a:pt x="982133" y="843250"/>
                </a:lnTo>
                <a:lnTo>
                  <a:pt x="971135" y="844350"/>
                </a:lnTo>
                <a:lnTo>
                  <a:pt x="971135" y="892756"/>
                </a:lnTo>
                <a:lnTo>
                  <a:pt x="974434" y="891656"/>
                </a:lnTo>
                <a:lnTo>
                  <a:pt x="978834" y="891106"/>
                </a:lnTo>
                <a:lnTo>
                  <a:pt x="982683" y="891656"/>
                </a:lnTo>
                <a:lnTo>
                  <a:pt x="985982" y="892756"/>
                </a:lnTo>
                <a:lnTo>
                  <a:pt x="989282" y="894406"/>
                </a:lnTo>
                <a:lnTo>
                  <a:pt x="992581" y="897157"/>
                </a:lnTo>
                <a:lnTo>
                  <a:pt x="994781" y="899907"/>
                </a:lnTo>
                <a:lnTo>
                  <a:pt x="996981" y="903207"/>
                </a:lnTo>
                <a:lnTo>
                  <a:pt x="998080" y="907058"/>
                </a:lnTo>
                <a:lnTo>
                  <a:pt x="998630" y="911458"/>
                </a:lnTo>
                <a:lnTo>
                  <a:pt x="998630" y="964265"/>
                </a:lnTo>
                <a:lnTo>
                  <a:pt x="998080" y="968665"/>
                </a:lnTo>
                <a:lnTo>
                  <a:pt x="996981" y="971966"/>
                </a:lnTo>
                <a:lnTo>
                  <a:pt x="994781" y="975816"/>
                </a:lnTo>
                <a:lnTo>
                  <a:pt x="992581" y="978566"/>
                </a:lnTo>
                <a:lnTo>
                  <a:pt x="989282" y="980767"/>
                </a:lnTo>
                <a:lnTo>
                  <a:pt x="985982" y="982417"/>
                </a:lnTo>
                <a:lnTo>
                  <a:pt x="982683" y="984067"/>
                </a:lnTo>
                <a:lnTo>
                  <a:pt x="978834" y="984617"/>
                </a:lnTo>
                <a:lnTo>
                  <a:pt x="974434" y="984067"/>
                </a:lnTo>
                <a:lnTo>
                  <a:pt x="971135" y="982417"/>
                </a:lnTo>
                <a:lnTo>
                  <a:pt x="967836" y="980767"/>
                </a:lnTo>
                <a:lnTo>
                  <a:pt x="964536" y="978566"/>
                </a:lnTo>
                <a:lnTo>
                  <a:pt x="962336" y="975816"/>
                </a:lnTo>
                <a:lnTo>
                  <a:pt x="960687" y="971966"/>
                </a:lnTo>
                <a:lnTo>
                  <a:pt x="959037" y="968665"/>
                </a:lnTo>
                <a:lnTo>
                  <a:pt x="958487" y="964265"/>
                </a:lnTo>
                <a:lnTo>
                  <a:pt x="958487" y="960964"/>
                </a:lnTo>
                <a:lnTo>
                  <a:pt x="956288" y="961514"/>
                </a:lnTo>
                <a:lnTo>
                  <a:pt x="953538" y="960964"/>
                </a:lnTo>
                <a:lnTo>
                  <a:pt x="953538" y="964265"/>
                </a:lnTo>
                <a:lnTo>
                  <a:pt x="952988" y="968665"/>
                </a:lnTo>
                <a:lnTo>
                  <a:pt x="951888" y="971966"/>
                </a:lnTo>
                <a:lnTo>
                  <a:pt x="950239" y="975816"/>
                </a:lnTo>
                <a:lnTo>
                  <a:pt x="947489" y="978566"/>
                </a:lnTo>
                <a:lnTo>
                  <a:pt x="944739" y="980767"/>
                </a:lnTo>
                <a:lnTo>
                  <a:pt x="941440" y="982417"/>
                </a:lnTo>
                <a:lnTo>
                  <a:pt x="937591" y="984067"/>
                </a:lnTo>
                <a:lnTo>
                  <a:pt x="933741" y="984617"/>
                </a:lnTo>
                <a:lnTo>
                  <a:pt x="929342" y="984067"/>
                </a:lnTo>
                <a:lnTo>
                  <a:pt x="926043" y="982417"/>
                </a:lnTo>
                <a:lnTo>
                  <a:pt x="922743" y="980767"/>
                </a:lnTo>
                <a:lnTo>
                  <a:pt x="919444" y="978566"/>
                </a:lnTo>
                <a:lnTo>
                  <a:pt x="917244" y="975816"/>
                </a:lnTo>
                <a:lnTo>
                  <a:pt x="915045" y="971966"/>
                </a:lnTo>
                <a:lnTo>
                  <a:pt x="913945" y="968665"/>
                </a:lnTo>
                <a:lnTo>
                  <a:pt x="913945" y="964265"/>
                </a:lnTo>
                <a:lnTo>
                  <a:pt x="913945" y="911458"/>
                </a:lnTo>
                <a:lnTo>
                  <a:pt x="913945" y="907058"/>
                </a:lnTo>
                <a:lnTo>
                  <a:pt x="915045" y="903207"/>
                </a:lnTo>
                <a:lnTo>
                  <a:pt x="917244" y="899907"/>
                </a:lnTo>
                <a:lnTo>
                  <a:pt x="919444" y="897157"/>
                </a:lnTo>
                <a:lnTo>
                  <a:pt x="922743" y="894406"/>
                </a:lnTo>
                <a:lnTo>
                  <a:pt x="926043" y="892756"/>
                </a:lnTo>
                <a:lnTo>
                  <a:pt x="929342" y="891656"/>
                </a:lnTo>
                <a:lnTo>
                  <a:pt x="933741" y="891106"/>
                </a:lnTo>
                <a:lnTo>
                  <a:pt x="937591" y="891656"/>
                </a:lnTo>
                <a:lnTo>
                  <a:pt x="941440" y="892756"/>
                </a:lnTo>
                <a:lnTo>
                  <a:pt x="941440" y="844350"/>
                </a:lnTo>
                <a:lnTo>
                  <a:pt x="929342" y="843800"/>
                </a:lnTo>
                <a:lnTo>
                  <a:pt x="917794" y="842700"/>
                </a:lnTo>
                <a:lnTo>
                  <a:pt x="906796" y="841050"/>
                </a:lnTo>
                <a:lnTo>
                  <a:pt x="895248" y="838300"/>
                </a:lnTo>
                <a:lnTo>
                  <a:pt x="883700" y="835549"/>
                </a:lnTo>
                <a:lnTo>
                  <a:pt x="872702" y="832799"/>
                </a:lnTo>
                <a:lnTo>
                  <a:pt x="862254" y="828949"/>
                </a:lnTo>
                <a:lnTo>
                  <a:pt x="851255" y="825098"/>
                </a:lnTo>
                <a:lnTo>
                  <a:pt x="841357" y="820147"/>
                </a:lnTo>
                <a:lnTo>
                  <a:pt x="830909" y="815747"/>
                </a:lnTo>
                <a:lnTo>
                  <a:pt x="821011" y="810246"/>
                </a:lnTo>
                <a:lnTo>
                  <a:pt x="811662" y="804196"/>
                </a:lnTo>
                <a:lnTo>
                  <a:pt x="802314" y="798145"/>
                </a:lnTo>
                <a:lnTo>
                  <a:pt x="793515" y="790994"/>
                </a:lnTo>
                <a:lnTo>
                  <a:pt x="784717" y="784393"/>
                </a:lnTo>
                <a:lnTo>
                  <a:pt x="775918" y="777242"/>
                </a:lnTo>
                <a:lnTo>
                  <a:pt x="775918" y="835549"/>
                </a:lnTo>
                <a:lnTo>
                  <a:pt x="779768" y="834999"/>
                </a:lnTo>
                <a:lnTo>
                  <a:pt x="784167" y="834449"/>
                </a:lnTo>
                <a:lnTo>
                  <a:pt x="788016" y="834999"/>
                </a:lnTo>
                <a:lnTo>
                  <a:pt x="791316" y="835549"/>
                </a:lnTo>
                <a:lnTo>
                  <a:pt x="794615" y="837750"/>
                </a:lnTo>
                <a:lnTo>
                  <a:pt x="797914" y="840500"/>
                </a:lnTo>
                <a:lnTo>
                  <a:pt x="800114" y="843250"/>
                </a:lnTo>
                <a:lnTo>
                  <a:pt x="802314" y="846551"/>
                </a:lnTo>
                <a:lnTo>
                  <a:pt x="803414" y="849851"/>
                </a:lnTo>
                <a:lnTo>
                  <a:pt x="803414" y="853701"/>
                </a:lnTo>
                <a:lnTo>
                  <a:pt x="803414" y="907608"/>
                </a:lnTo>
                <a:lnTo>
                  <a:pt x="803414" y="911458"/>
                </a:lnTo>
                <a:lnTo>
                  <a:pt x="802314" y="915309"/>
                </a:lnTo>
                <a:lnTo>
                  <a:pt x="800114" y="918609"/>
                </a:lnTo>
                <a:lnTo>
                  <a:pt x="797914" y="921360"/>
                </a:lnTo>
                <a:lnTo>
                  <a:pt x="794615" y="924110"/>
                </a:lnTo>
                <a:lnTo>
                  <a:pt x="791316" y="926310"/>
                </a:lnTo>
                <a:lnTo>
                  <a:pt x="788016" y="926860"/>
                </a:lnTo>
                <a:lnTo>
                  <a:pt x="784167" y="927410"/>
                </a:lnTo>
                <a:lnTo>
                  <a:pt x="779768" y="926860"/>
                </a:lnTo>
                <a:lnTo>
                  <a:pt x="775918" y="926310"/>
                </a:lnTo>
                <a:lnTo>
                  <a:pt x="772619" y="924110"/>
                </a:lnTo>
                <a:lnTo>
                  <a:pt x="769869" y="921360"/>
                </a:lnTo>
                <a:lnTo>
                  <a:pt x="767120" y="918609"/>
                </a:lnTo>
                <a:lnTo>
                  <a:pt x="766020" y="915309"/>
                </a:lnTo>
                <a:lnTo>
                  <a:pt x="764370" y="911458"/>
                </a:lnTo>
                <a:lnTo>
                  <a:pt x="763820" y="907608"/>
                </a:lnTo>
                <a:lnTo>
                  <a:pt x="763820" y="904307"/>
                </a:lnTo>
                <a:lnTo>
                  <a:pt x="761071" y="904307"/>
                </a:lnTo>
                <a:lnTo>
                  <a:pt x="758321" y="904307"/>
                </a:lnTo>
                <a:lnTo>
                  <a:pt x="758321" y="907608"/>
                </a:lnTo>
                <a:lnTo>
                  <a:pt x="758321" y="911458"/>
                </a:lnTo>
                <a:lnTo>
                  <a:pt x="757221" y="915309"/>
                </a:lnTo>
                <a:lnTo>
                  <a:pt x="755022" y="918609"/>
                </a:lnTo>
                <a:lnTo>
                  <a:pt x="752822" y="921360"/>
                </a:lnTo>
                <a:lnTo>
                  <a:pt x="749523" y="924110"/>
                </a:lnTo>
                <a:lnTo>
                  <a:pt x="746223" y="926310"/>
                </a:lnTo>
                <a:lnTo>
                  <a:pt x="742924" y="926860"/>
                </a:lnTo>
                <a:lnTo>
                  <a:pt x="739074" y="927410"/>
                </a:lnTo>
                <a:lnTo>
                  <a:pt x="734675" y="926860"/>
                </a:lnTo>
                <a:lnTo>
                  <a:pt x="730826" y="926310"/>
                </a:lnTo>
                <a:lnTo>
                  <a:pt x="727526" y="924110"/>
                </a:lnTo>
                <a:lnTo>
                  <a:pt x="724777" y="921360"/>
                </a:lnTo>
                <a:lnTo>
                  <a:pt x="722027" y="918609"/>
                </a:lnTo>
                <a:lnTo>
                  <a:pt x="720378" y="915309"/>
                </a:lnTo>
                <a:lnTo>
                  <a:pt x="719278" y="911458"/>
                </a:lnTo>
                <a:lnTo>
                  <a:pt x="718728" y="907608"/>
                </a:lnTo>
                <a:lnTo>
                  <a:pt x="718728" y="853701"/>
                </a:lnTo>
                <a:lnTo>
                  <a:pt x="719278" y="849851"/>
                </a:lnTo>
                <a:lnTo>
                  <a:pt x="720378" y="846551"/>
                </a:lnTo>
                <a:lnTo>
                  <a:pt x="722027" y="843250"/>
                </a:lnTo>
                <a:lnTo>
                  <a:pt x="724777" y="840500"/>
                </a:lnTo>
                <a:lnTo>
                  <a:pt x="727526" y="837750"/>
                </a:lnTo>
                <a:lnTo>
                  <a:pt x="730826" y="835549"/>
                </a:lnTo>
                <a:lnTo>
                  <a:pt x="734675" y="834999"/>
                </a:lnTo>
                <a:lnTo>
                  <a:pt x="739074" y="834449"/>
                </a:lnTo>
                <a:lnTo>
                  <a:pt x="742924" y="834999"/>
                </a:lnTo>
                <a:lnTo>
                  <a:pt x="746223" y="835549"/>
                </a:lnTo>
                <a:lnTo>
                  <a:pt x="746223" y="749739"/>
                </a:lnTo>
                <a:lnTo>
                  <a:pt x="691233" y="789344"/>
                </a:lnTo>
                <a:lnTo>
                  <a:pt x="658238" y="744238"/>
                </a:lnTo>
                <a:lnTo>
                  <a:pt x="718178" y="700783"/>
                </a:lnTo>
                <a:lnTo>
                  <a:pt x="713229" y="691432"/>
                </a:lnTo>
                <a:lnTo>
                  <a:pt x="709380" y="682081"/>
                </a:lnTo>
                <a:lnTo>
                  <a:pt x="706080" y="672730"/>
                </a:lnTo>
                <a:lnTo>
                  <a:pt x="702231" y="662279"/>
                </a:lnTo>
                <a:lnTo>
                  <a:pt x="698931" y="652378"/>
                </a:lnTo>
                <a:lnTo>
                  <a:pt x="697282" y="642476"/>
                </a:lnTo>
                <a:lnTo>
                  <a:pt x="694532" y="631475"/>
                </a:lnTo>
                <a:lnTo>
                  <a:pt x="692882" y="621574"/>
                </a:lnTo>
                <a:lnTo>
                  <a:pt x="513063" y="613323"/>
                </a:lnTo>
                <a:lnTo>
                  <a:pt x="513063" y="632025"/>
                </a:lnTo>
                <a:lnTo>
                  <a:pt x="520762" y="635326"/>
                </a:lnTo>
                <a:lnTo>
                  <a:pt x="527360" y="639726"/>
                </a:lnTo>
                <a:lnTo>
                  <a:pt x="533409" y="644127"/>
                </a:lnTo>
                <a:lnTo>
                  <a:pt x="539458" y="649627"/>
                </a:lnTo>
                <a:lnTo>
                  <a:pt x="544958" y="655128"/>
                </a:lnTo>
                <a:lnTo>
                  <a:pt x="550457" y="660629"/>
                </a:lnTo>
                <a:lnTo>
                  <a:pt x="555406" y="666679"/>
                </a:lnTo>
                <a:lnTo>
                  <a:pt x="559805" y="673280"/>
                </a:lnTo>
                <a:lnTo>
                  <a:pt x="563654" y="679881"/>
                </a:lnTo>
                <a:lnTo>
                  <a:pt x="566954" y="687582"/>
                </a:lnTo>
                <a:lnTo>
                  <a:pt x="570253" y="694733"/>
                </a:lnTo>
                <a:lnTo>
                  <a:pt x="573003" y="702433"/>
                </a:lnTo>
                <a:lnTo>
                  <a:pt x="575202" y="709584"/>
                </a:lnTo>
                <a:lnTo>
                  <a:pt x="576302" y="717835"/>
                </a:lnTo>
                <a:lnTo>
                  <a:pt x="577402" y="726636"/>
                </a:lnTo>
                <a:lnTo>
                  <a:pt x="577952" y="734887"/>
                </a:lnTo>
                <a:lnTo>
                  <a:pt x="577402" y="745889"/>
                </a:lnTo>
                <a:lnTo>
                  <a:pt x="575202" y="757440"/>
                </a:lnTo>
                <a:lnTo>
                  <a:pt x="572453" y="768991"/>
                </a:lnTo>
                <a:lnTo>
                  <a:pt x="568603" y="778893"/>
                </a:lnTo>
                <a:lnTo>
                  <a:pt x="563654" y="789344"/>
                </a:lnTo>
                <a:lnTo>
                  <a:pt x="558155" y="798695"/>
                </a:lnTo>
                <a:lnTo>
                  <a:pt x="551556" y="807496"/>
                </a:lnTo>
                <a:lnTo>
                  <a:pt x="544408" y="815747"/>
                </a:lnTo>
                <a:lnTo>
                  <a:pt x="536159" y="822898"/>
                </a:lnTo>
                <a:lnTo>
                  <a:pt x="527360" y="829499"/>
                </a:lnTo>
                <a:lnTo>
                  <a:pt x="518012" y="834999"/>
                </a:lnTo>
                <a:lnTo>
                  <a:pt x="507564" y="839950"/>
                </a:lnTo>
                <a:lnTo>
                  <a:pt x="497666" y="843800"/>
                </a:lnTo>
                <a:lnTo>
                  <a:pt x="486118" y="846551"/>
                </a:lnTo>
                <a:lnTo>
                  <a:pt x="474569" y="848751"/>
                </a:lnTo>
                <a:lnTo>
                  <a:pt x="463571" y="849301"/>
                </a:lnTo>
                <a:lnTo>
                  <a:pt x="452023" y="848751"/>
                </a:lnTo>
                <a:lnTo>
                  <a:pt x="440475" y="846551"/>
                </a:lnTo>
                <a:lnTo>
                  <a:pt x="429477" y="843800"/>
                </a:lnTo>
                <a:lnTo>
                  <a:pt x="419029" y="839950"/>
                </a:lnTo>
                <a:lnTo>
                  <a:pt x="408581" y="834999"/>
                </a:lnTo>
                <a:lnTo>
                  <a:pt x="399232" y="829499"/>
                </a:lnTo>
                <a:lnTo>
                  <a:pt x="390434" y="822898"/>
                </a:lnTo>
                <a:lnTo>
                  <a:pt x="382735" y="815747"/>
                </a:lnTo>
                <a:lnTo>
                  <a:pt x="375036" y="807496"/>
                </a:lnTo>
                <a:lnTo>
                  <a:pt x="368438" y="798695"/>
                </a:lnTo>
                <a:lnTo>
                  <a:pt x="362938" y="789344"/>
                </a:lnTo>
                <a:lnTo>
                  <a:pt x="357989" y="778893"/>
                </a:lnTo>
                <a:lnTo>
                  <a:pt x="354140" y="768991"/>
                </a:lnTo>
                <a:lnTo>
                  <a:pt x="351390" y="757440"/>
                </a:lnTo>
                <a:lnTo>
                  <a:pt x="349741" y="745889"/>
                </a:lnTo>
                <a:lnTo>
                  <a:pt x="348641" y="734887"/>
                </a:lnTo>
                <a:lnTo>
                  <a:pt x="349741" y="724436"/>
                </a:lnTo>
                <a:lnTo>
                  <a:pt x="350841" y="715085"/>
                </a:lnTo>
                <a:lnTo>
                  <a:pt x="353040" y="705734"/>
                </a:lnTo>
                <a:lnTo>
                  <a:pt x="355790" y="696383"/>
                </a:lnTo>
                <a:lnTo>
                  <a:pt x="359639" y="687582"/>
                </a:lnTo>
                <a:lnTo>
                  <a:pt x="363488" y="679331"/>
                </a:lnTo>
                <a:lnTo>
                  <a:pt x="368438" y="671080"/>
                </a:lnTo>
                <a:lnTo>
                  <a:pt x="373937" y="663929"/>
                </a:lnTo>
                <a:lnTo>
                  <a:pt x="379986" y="656228"/>
                </a:lnTo>
                <a:lnTo>
                  <a:pt x="386584" y="649627"/>
                </a:lnTo>
                <a:lnTo>
                  <a:pt x="393733" y="644127"/>
                </a:lnTo>
                <a:lnTo>
                  <a:pt x="401432" y="639176"/>
                </a:lnTo>
                <a:lnTo>
                  <a:pt x="409681" y="633675"/>
                </a:lnTo>
                <a:lnTo>
                  <a:pt x="418479" y="629275"/>
                </a:lnTo>
                <a:lnTo>
                  <a:pt x="426728" y="625974"/>
                </a:lnTo>
                <a:lnTo>
                  <a:pt x="436626" y="623224"/>
                </a:lnTo>
                <a:lnTo>
                  <a:pt x="442675" y="610573"/>
                </a:lnTo>
                <a:lnTo>
                  <a:pt x="26946" y="592420"/>
                </a:lnTo>
                <a:lnTo>
                  <a:pt x="21446" y="591870"/>
                </a:lnTo>
                <a:lnTo>
                  <a:pt x="15947" y="590220"/>
                </a:lnTo>
                <a:lnTo>
                  <a:pt x="11548" y="587470"/>
                </a:lnTo>
                <a:lnTo>
                  <a:pt x="7149" y="584169"/>
                </a:lnTo>
                <a:lnTo>
                  <a:pt x="4399" y="580319"/>
                </a:lnTo>
                <a:lnTo>
                  <a:pt x="2200" y="575368"/>
                </a:lnTo>
                <a:lnTo>
                  <a:pt x="0" y="570418"/>
                </a:lnTo>
                <a:lnTo>
                  <a:pt x="0" y="564917"/>
                </a:lnTo>
                <a:lnTo>
                  <a:pt x="0" y="563267"/>
                </a:lnTo>
                <a:lnTo>
                  <a:pt x="0" y="557216"/>
                </a:lnTo>
                <a:lnTo>
                  <a:pt x="2200" y="552816"/>
                </a:lnTo>
                <a:lnTo>
                  <a:pt x="4399" y="547865"/>
                </a:lnTo>
                <a:lnTo>
                  <a:pt x="7149" y="544015"/>
                </a:lnTo>
                <a:lnTo>
                  <a:pt x="11548" y="540714"/>
                </a:lnTo>
                <a:lnTo>
                  <a:pt x="15947" y="537964"/>
                </a:lnTo>
                <a:lnTo>
                  <a:pt x="21446" y="536314"/>
                </a:lnTo>
                <a:lnTo>
                  <a:pt x="26946" y="535764"/>
                </a:lnTo>
                <a:lnTo>
                  <a:pt x="694532" y="535764"/>
                </a:lnTo>
                <a:lnTo>
                  <a:pt x="698381" y="517061"/>
                </a:lnTo>
                <a:lnTo>
                  <a:pt x="703880" y="499459"/>
                </a:lnTo>
                <a:lnTo>
                  <a:pt x="710479" y="481857"/>
                </a:lnTo>
                <a:lnTo>
                  <a:pt x="718728" y="465355"/>
                </a:lnTo>
                <a:lnTo>
                  <a:pt x="727526" y="448853"/>
                </a:lnTo>
                <a:lnTo>
                  <a:pt x="737425" y="433452"/>
                </a:lnTo>
                <a:lnTo>
                  <a:pt x="748423" y="418600"/>
                </a:lnTo>
                <a:lnTo>
                  <a:pt x="760521" y="404298"/>
                </a:lnTo>
                <a:lnTo>
                  <a:pt x="773169" y="391647"/>
                </a:lnTo>
                <a:lnTo>
                  <a:pt x="787466" y="379545"/>
                </a:lnTo>
                <a:lnTo>
                  <a:pt x="802314" y="368544"/>
                </a:lnTo>
                <a:lnTo>
                  <a:pt x="817711" y="358643"/>
                </a:lnTo>
                <a:lnTo>
                  <a:pt x="833658" y="349842"/>
                </a:lnTo>
                <a:lnTo>
                  <a:pt x="850705" y="341591"/>
                </a:lnTo>
                <a:lnTo>
                  <a:pt x="868302" y="334990"/>
                </a:lnTo>
                <a:lnTo>
                  <a:pt x="885899" y="329489"/>
                </a:lnTo>
                <a:lnTo>
                  <a:pt x="614796" y="260731"/>
                </a:lnTo>
                <a:lnTo>
                  <a:pt x="612046" y="260181"/>
                </a:lnTo>
                <a:lnTo>
                  <a:pt x="609297" y="259081"/>
                </a:lnTo>
                <a:lnTo>
                  <a:pt x="607647" y="256881"/>
                </a:lnTo>
                <a:lnTo>
                  <a:pt x="605447" y="254680"/>
                </a:lnTo>
                <a:lnTo>
                  <a:pt x="604347" y="251930"/>
                </a:lnTo>
                <a:lnTo>
                  <a:pt x="602698" y="249180"/>
                </a:lnTo>
                <a:lnTo>
                  <a:pt x="602698" y="245879"/>
                </a:lnTo>
                <a:lnTo>
                  <a:pt x="602698" y="243129"/>
                </a:lnTo>
                <a:lnTo>
                  <a:pt x="603248" y="242029"/>
                </a:lnTo>
                <a:lnTo>
                  <a:pt x="604347" y="239279"/>
                </a:lnTo>
                <a:lnTo>
                  <a:pt x="605447" y="236528"/>
                </a:lnTo>
                <a:lnTo>
                  <a:pt x="607647" y="234878"/>
                </a:lnTo>
                <a:lnTo>
                  <a:pt x="609297" y="232678"/>
                </a:lnTo>
                <a:lnTo>
                  <a:pt x="612046" y="231028"/>
                </a:lnTo>
                <a:lnTo>
                  <a:pt x="614796" y="230478"/>
                </a:lnTo>
                <a:lnTo>
                  <a:pt x="617545" y="229927"/>
                </a:lnTo>
                <a:lnTo>
                  <a:pt x="620845" y="230478"/>
                </a:lnTo>
                <a:lnTo>
                  <a:pt x="917244" y="287134"/>
                </a:lnTo>
                <a:lnTo>
                  <a:pt x="929342" y="17052"/>
                </a:lnTo>
                <a:lnTo>
                  <a:pt x="929342" y="13752"/>
                </a:lnTo>
                <a:lnTo>
                  <a:pt x="930992" y="10451"/>
                </a:lnTo>
                <a:lnTo>
                  <a:pt x="932092" y="7701"/>
                </a:lnTo>
                <a:lnTo>
                  <a:pt x="934291" y="5501"/>
                </a:lnTo>
                <a:lnTo>
                  <a:pt x="937041" y="2750"/>
                </a:lnTo>
                <a:lnTo>
                  <a:pt x="939790" y="1650"/>
                </a:lnTo>
                <a:lnTo>
                  <a:pt x="943090" y="550"/>
                </a:lnTo>
                <a:close/>
              </a:path>
            </a:pathLst>
          </a:custGeom>
          <a:solidFill>
            <a:schemeClr val="accent1"/>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a:endParaRPr>
          </a:p>
        </p:txBody>
      </p:sp>
      <p:sp>
        <p:nvSpPr>
          <p:cNvPr id="4" name="TextBox 3"/>
          <p:cNvSpPr txBox="1"/>
          <p:nvPr/>
        </p:nvSpPr>
        <p:spPr>
          <a:xfrm>
            <a:off x="1014772" y="2414013"/>
            <a:ext cx="1434641" cy="456730"/>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122" dirty="0">
                <a:gradFill>
                  <a:gsLst>
                    <a:gs pos="2917">
                      <a:srgbClr val="505050"/>
                    </a:gs>
                    <a:gs pos="30000">
                      <a:srgbClr val="505050"/>
                    </a:gs>
                  </a:gsLst>
                  <a:lin ang="5400000" scaled="0"/>
                </a:gradFill>
                <a:latin typeface="Segoe UI"/>
              </a:rPr>
              <a:t>Airplane</a:t>
            </a:r>
          </a:p>
        </p:txBody>
      </p:sp>
      <p:grpSp>
        <p:nvGrpSpPr>
          <p:cNvPr id="10" name="Group 9"/>
          <p:cNvGrpSpPr/>
          <p:nvPr/>
        </p:nvGrpSpPr>
        <p:grpSpPr>
          <a:xfrm>
            <a:off x="1014772" y="3033420"/>
            <a:ext cx="1434641" cy="899656"/>
            <a:chOff x="994101" y="3008809"/>
            <a:chExt cx="1406638" cy="882096"/>
          </a:xfrm>
        </p:grpSpPr>
        <p:grpSp>
          <p:nvGrpSpPr>
            <p:cNvPr id="5" name="Group 4"/>
            <p:cNvGrpSpPr/>
            <p:nvPr/>
          </p:nvGrpSpPr>
          <p:grpSpPr>
            <a:xfrm>
              <a:off x="1364703" y="3008809"/>
              <a:ext cx="646708" cy="487723"/>
              <a:chOff x="1414637" y="3007430"/>
              <a:chExt cx="646708" cy="487723"/>
            </a:xfrm>
          </p:grpSpPr>
          <p:sp>
            <p:nvSpPr>
              <p:cNvPr id="423" name="Freeform 120"/>
              <p:cNvSpPr>
                <a:spLocks noChangeAspect="1" noEditPoints="1"/>
              </p:cNvSpPr>
              <p:nvPr/>
            </p:nvSpPr>
            <p:spPr bwMode="black">
              <a:xfrm>
                <a:off x="1640170" y="3079629"/>
                <a:ext cx="421175" cy="415524"/>
              </a:xfrm>
              <a:custGeom>
                <a:avLst/>
                <a:gdLst>
                  <a:gd name="T0" fmla="*/ 40 w 90"/>
                  <a:gd name="T1" fmla="*/ 16 h 89"/>
                  <a:gd name="T2" fmla="*/ 40 w 90"/>
                  <a:gd name="T3" fmla="*/ 5 h 89"/>
                  <a:gd name="T4" fmla="*/ 45 w 90"/>
                  <a:gd name="T5" fmla="*/ 0 h 89"/>
                  <a:gd name="T6" fmla="*/ 50 w 90"/>
                  <a:gd name="T7" fmla="*/ 5 h 89"/>
                  <a:gd name="T8" fmla="*/ 50 w 90"/>
                  <a:gd name="T9" fmla="*/ 16 h 89"/>
                  <a:gd name="T10" fmla="*/ 45 w 90"/>
                  <a:gd name="T11" fmla="*/ 16 h 89"/>
                  <a:gd name="T12" fmla="*/ 40 w 90"/>
                  <a:gd name="T13" fmla="*/ 16 h 89"/>
                  <a:gd name="T14" fmla="*/ 16 w 90"/>
                  <a:gd name="T15" fmla="*/ 45 h 89"/>
                  <a:gd name="T16" fmla="*/ 16 w 90"/>
                  <a:gd name="T17" fmla="*/ 40 h 89"/>
                  <a:gd name="T18" fmla="*/ 5 w 90"/>
                  <a:gd name="T19" fmla="*/ 40 h 89"/>
                  <a:gd name="T20" fmla="*/ 0 w 90"/>
                  <a:gd name="T21" fmla="*/ 45 h 89"/>
                  <a:gd name="T22" fmla="*/ 5 w 90"/>
                  <a:gd name="T23" fmla="*/ 49 h 89"/>
                  <a:gd name="T24" fmla="*/ 16 w 90"/>
                  <a:gd name="T25" fmla="*/ 49 h 89"/>
                  <a:gd name="T26" fmla="*/ 16 w 90"/>
                  <a:gd name="T27" fmla="*/ 45 h 89"/>
                  <a:gd name="T28" fmla="*/ 21 w 90"/>
                  <a:gd name="T29" fmla="*/ 28 h 89"/>
                  <a:gd name="T30" fmla="*/ 28 w 90"/>
                  <a:gd name="T31" fmla="*/ 21 h 89"/>
                  <a:gd name="T32" fmla="*/ 20 w 90"/>
                  <a:gd name="T33" fmla="*/ 13 h 89"/>
                  <a:gd name="T34" fmla="*/ 13 w 90"/>
                  <a:gd name="T35" fmla="*/ 13 h 89"/>
                  <a:gd name="T36" fmla="*/ 13 w 90"/>
                  <a:gd name="T37" fmla="*/ 20 h 89"/>
                  <a:gd name="T38" fmla="*/ 21 w 90"/>
                  <a:gd name="T39" fmla="*/ 28 h 89"/>
                  <a:gd name="T40" fmla="*/ 68 w 90"/>
                  <a:gd name="T41" fmla="*/ 28 h 89"/>
                  <a:gd name="T42" fmla="*/ 76 w 90"/>
                  <a:gd name="T43" fmla="*/ 20 h 89"/>
                  <a:gd name="T44" fmla="*/ 76 w 90"/>
                  <a:gd name="T45" fmla="*/ 13 h 89"/>
                  <a:gd name="T46" fmla="*/ 70 w 90"/>
                  <a:gd name="T47" fmla="*/ 13 h 89"/>
                  <a:gd name="T48" fmla="*/ 61 w 90"/>
                  <a:gd name="T49" fmla="*/ 21 h 89"/>
                  <a:gd name="T50" fmla="*/ 68 w 90"/>
                  <a:gd name="T51" fmla="*/ 28 h 89"/>
                  <a:gd name="T52" fmla="*/ 85 w 90"/>
                  <a:gd name="T53" fmla="*/ 40 h 89"/>
                  <a:gd name="T54" fmla="*/ 73 w 90"/>
                  <a:gd name="T55" fmla="*/ 40 h 89"/>
                  <a:gd name="T56" fmla="*/ 74 w 90"/>
                  <a:gd name="T57" fmla="*/ 45 h 89"/>
                  <a:gd name="T58" fmla="*/ 73 w 90"/>
                  <a:gd name="T59" fmla="*/ 49 h 89"/>
                  <a:gd name="T60" fmla="*/ 85 w 90"/>
                  <a:gd name="T61" fmla="*/ 49 h 89"/>
                  <a:gd name="T62" fmla="*/ 90 w 90"/>
                  <a:gd name="T63" fmla="*/ 45 h 89"/>
                  <a:gd name="T64" fmla="*/ 85 w 90"/>
                  <a:gd name="T65" fmla="*/ 40 h 89"/>
                  <a:gd name="T66" fmla="*/ 68 w 90"/>
                  <a:gd name="T67" fmla="*/ 61 h 89"/>
                  <a:gd name="T68" fmla="*/ 61 w 90"/>
                  <a:gd name="T69" fmla="*/ 68 h 89"/>
                  <a:gd name="T70" fmla="*/ 70 w 90"/>
                  <a:gd name="T71" fmla="*/ 76 h 89"/>
                  <a:gd name="T72" fmla="*/ 73 w 90"/>
                  <a:gd name="T73" fmla="*/ 78 h 89"/>
                  <a:gd name="T74" fmla="*/ 76 w 90"/>
                  <a:gd name="T75" fmla="*/ 76 h 89"/>
                  <a:gd name="T76" fmla="*/ 76 w 90"/>
                  <a:gd name="T77" fmla="*/ 69 h 89"/>
                  <a:gd name="T78" fmla="*/ 68 w 90"/>
                  <a:gd name="T79" fmla="*/ 61 h 89"/>
                  <a:gd name="T80" fmla="*/ 45 w 90"/>
                  <a:gd name="T81" fmla="*/ 73 h 89"/>
                  <a:gd name="T82" fmla="*/ 40 w 90"/>
                  <a:gd name="T83" fmla="*/ 73 h 89"/>
                  <a:gd name="T84" fmla="*/ 40 w 90"/>
                  <a:gd name="T85" fmla="*/ 85 h 89"/>
                  <a:gd name="T86" fmla="*/ 45 w 90"/>
                  <a:gd name="T87" fmla="*/ 89 h 89"/>
                  <a:gd name="T88" fmla="*/ 50 w 90"/>
                  <a:gd name="T89" fmla="*/ 85 h 89"/>
                  <a:gd name="T90" fmla="*/ 50 w 90"/>
                  <a:gd name="T91" fmla="*/ 73 h 89"/>
                  <a:gd name="T92" fmla="*/ 45 w 90"/>
                  <a:gd name="T93" fmla="*/ 73 h 89"/>
                  <a:gd name="T94" fmla="*/ 21 w 90"/>
                  <a:gd name="T95" fmla="*/ 61 h 89"/>
                  <a:gd name="T96" fmla="*/ 13 w 90"/>
                  <a:gd name="T97" fmla="*/ 69 h 89"/>
                  <a:gd name="T98" fmla="*/ 13 w 90"/>
                  <a:gd name="T99" fmla="*/ 76 h 89"/>
                  <a:gd name="T100" fmla="*/ 16 w 90"/>
                  <a:gd name="T101" fmla="*/ 78 h 89"/>
                  <a:gd name="T102" fmla="*/ 20 w 90"/>
                  <a:gd name="T103" fmla="*/ 76 h 89"/>
                  <a:gd name="T104" fmla="*/ 28 w 90"/>
                  <a:gd name="T105" fmla="*/ 68 h 89"/>
                  <a:gd name="T106" fmla="*/ 21 w 90"/>
                  <a:gd name="T107" fmla="*/ 61 h 89"/>
                  <a:gd name="T108" fmla="*/ 45 w 90"/>
                  <a:gd name="T109" fmla="*/ 23 h 89"/>
                  <a:gd name="T110" fmla="*/ 23 w 90"/>
                  <a:gd name="T111" fmla="*/ 45 h 89"/>
                  <a:gd name="T112" fmla="*/ 45 w 90"/>
                  <a:gd name="T113" fmla="*/ 66 h 89"/>
                  <a:gd name="T114" fmla="*/ 66 w 90"/>
                  <a:gd name="T115" fmla="*/ 45 h 89"/>
                  <a:gd name="T116" fmla="*/ 45 w 90"/>
                  <a:gd name="T117" fmla="*/ 2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89">
                    <a:moveTo>
                      <a:pt x="40" y="16"/>
                    </a:moveTo>
                    <a:cubicBezTo>
                      <a:pt x="40" y="5"/>
                      <a:pt x="40" y="5"/>
                      <a:pt x="40" y="5"/>
                    </a:cubicBezTo>
                    <a:cubicBezTo>
                      <a:pt x="40" y="2"/>
                      <a:pt x="42" y="0"/>
                      <a:pt x="45" y="0"/>
                    </a:cubicBezTo>
                    <a:cubicBezTo>
                      <a:pt x="47" y="0"/>
                      <a:pt x="50" y="2"/>
                      <a:pt x="50" y="5"/>
                    </a:cubicBezTo>
                    <a:cubicBezTo>
                      <a:pt x="50" y="16"/>
                      <a:pt x="50" y="16"/>
                      <a:pt x="50" y="16"/>
                    </a:cubicBezTo>
                    <a:cubicBezTo>
                      <a:pt x="48" y="16"/>
                      <a:pt x="46" y="16"/>
                      <a:pt x="45" y="16"/>
                    </a:cubicBezTo>
                    <a:cubicBezTo>
                      <a:pt x="43" y="16"/>
                      <a:pt x="42" y="16"/>
                      <a:pt x="40" y="16"/>
                    </a:cubicBezTo>
                    <a:close/>
                    <a:moveTo>
                      <a:pt x="16" y="45"/>
                    </a:moveTo>
                    <a:cubicBezTo>
                      <a:pt x="16" y="43"/>
                      <a:pt x="16" y="41"/>
                      <a:pt x="16" y="40"/>
                    </a:cubicBezTo>
                    <a:cubicBezTo>
                      <a:pt x="5" y="40"/>
                      <a:pt x="5" y="40"/>
                      <a:pt x="5" y="40"/>
                    </a:cubicBezTo>
                    <a:cubicBezTo>
                      <a:pt x="2" y="40"/>
                      <a:pt x="0" y="42"/>
                      <a:pt x="0" y="45"/>
                    </a:cubicBezTo>
                    <a:cubicBezTo>
                      <a:pt x="0" y="47"/>
                      <a:pt x="2" y="49"/>
                      <a:pt x="5" y="49"/>
                    </a:cubicBezTo>
                    <a:cubicBezTo>
                      <a:pt x="16" y="49"/>
                      <a:pt x="16" y="49"/>
                      <a:pt x="16" y="49"/>
                    </a:cubicBezTo>
                    <a:cubicBezTo>
                      <a:pt x="16" y="48"/>
                      <a:pt x="16" y="46"/>
                      <a:pt x="16" y="45"/>
                    </a:cubicBezTo>
                    <a:close/>
                    <a:moveTo>
                      <a:pt x="21" y="28"/>
                    </a:moveTo>
                    <a:cubicBezTo>
                      <a:pt x="23" y="25"/>
                      <a:pt x="25" y="23"/>
                      <a:pt x="28" y="21"/>
                    </a:cubicBezTo>
                    <a:cubicBezTo>
                      <a:pt x="20" y="13"/>
                      <a:pt x="20" y="13"/>
                      <a:pt x="20" y="13"/>
                    </a:cubicBezTo>
                    <a:cubicBezTo>
                      <a:pt x="18" y="11"/>
                      <a:pt x="15" y="11"/>
                      <a:pt x="13" y="13"/>
                    </a:cubicBezTo>
                    <a:cubicBezTo>
                      <a:pt x="11" y="15"/>
                      <a:pt x="11" y="18"/>
                      <a:pt x="13" y="20"/>
                    </a:cubicBezTo>
                    <a:lnTo>
                      <a:pt x="21" y="28"/>
                    </a:lnTo>
                    <a:close/>
                    <a:moveTo>
                      <a:pt x="68" y="28"/>
                    </a:moveTo>
                    <a:cubicBezTo>
                      <a:pt x="76" y="20"/>
                      <a:pt x="76" y="20"/>
                      <a:pt x="76" y="20"/>
                    </a:cubicBezTo>
                    <a:cubicBezTo>
                      <a:pt x="78" y="18"/>
                      <a:pt x="78" y="15"/>
                      <a:pt x="76" y="13"/>
                    </a:cubicBezTo>
                    <a:cubicBezTo>
                      <a:pt x="75" y="11"/>
                      <a:pt x="72" y="11"/>
                      <a:pt x="70" y="13"/>
                    </a:cubicBezTo>
                    <a:cubicBezTo>
                      <a:pt x="61" y="21"/>
                      <a:pt x="61" y="21"/>
                      <a:pt x="61" y="21"/>
                    </a:cubicBezTo>
                    <a:cubicBezTo>
                      <a:pt x="64" y="23"/>
                      <a:pt x="66" y="25"/>
                      <a:pt x="68" y="28"/>
                    </a:cubicBezTo>
                    <a:close/>
                    <a:moveTo>
                      <a:pt x="85" y="40"/>
                    </a:moveTo>
                    <a:cubicBezTo>
                      <a:pt x="73" y="40"/>
                      <a:pt x="73" y="40"/>
                      <a:pt x="73" y="40"/>
                    </a:cubicBezTo>
                    <a:cubicBezTo>
                      <a:pt x="73" y="41"/>
                      <a:pt x="74" y="43"/>
                      <a:pt x="74" y="45"/>
                    </a:cubicBezTo>
                    <a:cubicBezTo>
                      <a:pt x="74" y="46"/>
                      <a:pt x="73" y="48"/>
                      <a:pt x="73" y="49"/>
                    </a:cubicBezTo>
                    <a:cubicBezTo>
                      <a:pt x="85" y="49"/>
                      <a:pt x="85" y="49"/>
                      <a:pt x="85" y="49"/>
                    </a:cubicBezTo>
                    <a:cubicBezTo>
                      <a:pt x="87" y="49"/>
                      <a:pt x="90" y="47"/>
                      <a:pt x="90" y="45"/>
                    </a:cubicBezTo>
                    <a:cubicBezTo>
                      <a:pt x="90" y="42"/>
                      <a:pt x="87" y="40"/>
                      <a:pt x="85" y="40"/>
                    </a:cubicBezTo>
                    <a:close/>
                    <a:moveTo>
                      <a:pt x="68" y="61"/>
                    </a:moveTo>
                    <a:cubicBezTo>
                      <a:pt x="66" y="64"/>
                      <a:pt x="64" y="66"/>
                      <a:pt x="61" y="68"/>
                    </a:cubicBezTo>
                    <a:cubicBezTo>
                      <a:pt x="70" y="76"/>
                      <a:pt x="70" y="76"/>
                      <a:pt x="70" y="76"/>
                    </a:cubicBezTo>
                    <a:cubicBezTo>
                      <a:pt x="71" y="77"/>
                      <a:pt x="72" y="78"/>
                      <a:pt x="73" y="78"/>
                    </a:cubicBezTo>
                    <a:cubicBezTo>
                      <a:pt x="74" y="78"/>
                      <a:pt x="75" y="77"/>
                      <a:pt x="76" y="76"/>
                    </a:cubicBezTo>
                    <a:cubicBezTo>
                      <a:pt x="78" y="74"/>
                      <a:pt x="78" y="71"/>
                      <a:pt x="76" y="69"/>
                    </a:cubicBezTo>
                    <a:lnTo>
                      <a:pt x="68" y="61"/>
                    </a:lnTo>
                    <a:close/>
                    <a:moveTo>
                      <a:pt x="45" y="73"/>
                    </a:moveTo>
                    <a:cubicBezTo>
                      <a:pt x="43" y="73"/>
                      <a:pt x="42" y="73"/>
                      <a:pt x="40" y="73"/>
                    </a:cubicBezTo>
                    <a:cubicBezTo>
                      <a:pt x="40" y="85"/>
                      <a:pt x="40" y="85"/>
                      <a:pt x="40" y="85"/>
                    </a:cubicBezTo>
                    <a:cubicBezTo>
                      <a:pt x="40" y="87"/>
                      <a:pt x="42" y="89"/>
                      <a:pt x="45" y="89"/>
                    </a:cubicBezTo>
                    <a:cubicBezTo>
                      <a:pt x="47" y="89"/>
                      <a:pt x="50" y="87"/>
                      <a:pt x="50" y="85"/>
                    </a:cubicBezTo>
                    <a:cubicBezTo>
                      <a:pt x="50" y="73"/>
                      <a:pt x="50" y="73"/>
                      <a:pt x="50" y="73"/>
                    </a:cubicBezTo>
                    <a:cubicBezTo>
                      <a:pt x="48" y="73"/>
                      <a:pt x="46" y="73"/>
                      <a:pt x="45" y="73"/>
                    </a:cubicBezTo>
                    <a:close/>
                    <a:moveTo>
                      <a:pt x="21" y="61"/>
                    </a:moveTo>
                    <a:cubicBezTo>
                      <a:pt x="13" y="69"/>
                      <a:pt x="13" y="69"/>
                      <a:pt x="13" y="69"/>
                    </a:cubicBezTo>
                    <a:cubicBezTo>
                      <a:pt x="11" y="71"/>
                      <a:pt x="11" y="74"/>
                      <a:pt x="13" y="76"/>
                    </a:cubicBezTo>
                    <a:cubicBezTo>
                      <a:pt x="14" y="77"/>
                      <a:pt x="15" y="78"/>
                      <a:pt x="16" y="78"/>
                    </a:cubicBezTo>
                    <a:cubicBezTo>
                      <a:pt x="18" y="78"/>
                      <a:pt x="19" y="77"/>
                      <a:pt x="20" y="76"/>
                    </a:cubicBezTo>
                    <a:cubicBezTo>
                      <a:pt x="28" y="68"/>
                      <a:pt x="28" y="68"/>
                      <a:pt x="28" y="68"/>
                    </a:cubicBezTo>
                    <a:cubicBezTo>
                      <a:pt x="25" y="66"/>
                      <a:pt x="23" y="64"/>
                      <a:pt x="21" y="61"/>
                    </a:cubicBezTo>
                    <a:close/>
                    <a:moveTo>
                      <a:pt x="45" y="23"/>
                    </a:moveTo>
                    <a:cubicBezTo>
                      <a:pt x="33" y="23"/>
                      <a:pt x="23" y="33"/>
                      <a:pt x="23" y="45"/>
                    </a:cubicBezTo>
                    <a:cubicBezTo>
                      <a:pt x="23" y="57"/>
                      <a:pt x="33" y="66"/>
                      <a:pt x="45" y="66"/>
                    </a:cubicBezTo>
                    <a:cubicBezTo>
                      <a:pt x="57" y="66"/>
                      <a:pt x="66" y="57"/>
                      <a:pt x="66" y="45"/>
                    </a:cubicBezTo>
                    <a:cubicBezTo>
                      <a:pt x="66" y="33"/>
                      <a:pt x="57" y="23"/>
                      <a:pt x="45" y="23"/>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24" name="Oval 2"/>
              <p:cNvSpPr>
                <a:spLocks noChangeAspect="1"/>
              </p:cNvSpPr>
              <p:nvPr/>
            </p:nvSpPr>
            <p:spPr bwMode="auto">
              <a:xfrm>
                <a:off x="1414637" y="3007430"/>
                <a:ext cx="402250" cy="27841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55956" rIns="55956" bIns="111912" numCol="1" spcCol="0" rtlCol="0" fromWordArt="0" anchor="b" anchorCtr="0" forceAA="0" compatLnSpc="1">
                <a:prstTxWarp prst="textNoShape">
                  <a:avLst/>
                </a:prstTxWarp>
                <a:noAutofit/>
              </a:bodyPr>
              <a:lstStyle/>
              <a:p>
                <a:pPr algn="ctr" defTabSz="1118748" fontAlgn="base">
                  <a:spcBef>
                    <a:spcPct val="0"/>
                  </a:spcBef>
                  <a:spcAft>
                    <a:spcPct val="0"/>
                  </a:spcAft>
                </a:pPr>
                <a:endParaRPr lang="en-US" sz="2448" spc="-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30" name="TextBox 429"/>
            <p:cNvSpPr txBox="1"/>
            <p:nvPr/>
          </p:nvSpPr>
          <p:spPr>
            <a:xfrm>
              <a:off x="994101" y="3443090"/>
              <a:ext cx="1406638" cy="44781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122" dirty="0">
                  <a:gradFill>
                    <a:gsLst>
                      <a:gs pos="2917">
                        <a:srgbClr val="505050"/>
                      </a:gs>
                      <a:gs pos="30000">
                        <a:srgbClr val="505050"/>
                      </a:gs>
                    </a:gsLst>
                    <a:lin ang="5400000" scaled="0"/>
                  </a:gradFill>
                  <a:latin typeface="Segoe UI"/>
                </a:rPr>
                <a:t>Weather</a:t>
              </a:r>
            </a:p>
          </p:txBody>
        </p:sp>
      </p:grpSp>
      <p:grpSp>
        <p:nvGrpSpPr>
          <p:cNvPr id="6" name="Group 5"/>
          <p:cNvGrpSpPr/>
          <p:nvPr/>
        </p:nvGrpSpPr>
        <p:grpSpPr>
          <a:xfrm>
            <a:off x="1014772" y="4084505"/>
            <a:ext cx="1434641" cy="898731"/>
            <a:chOff x="994101" y="4077477"/>
            <a:chExt cx="1406638" cy="881189"/>
          </a:xfrm>
        </p:grpSpPr>
        <p:sp>
          <p:nvSpPr>
            <p:cNvPr id="432" name="Freeform 281"/>
            <p:cNvSpPr>
              <a:spLocks noChangeAspect="1"/>
            </p:cNvSpPr>
            <p:nvPr/>
          </p:nvSpPr>
          <p:spPr bwMode="auto">
            <a:xfrm>
              <a:off x="1422974" y="4077477"/>
              <a:ext cx="515686" cy="438371"/>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solidFill>
                  <a:srgbClr val="D83B01"/>
                </a:solidFill>
                <a:latin typeface="Segoe UI" pitchFamily="34" charset="0"/>
                <a:ea typeface="Segoe UI" pitchFamily="34" charset="0"/>
                <a:cs typeface="Segoe UI" pitchFamily="34" charset="0"/>
              </a:endParaRPr>
            </a:p>
          </p:txBody>
        </p:sp>
        <p:sp>
          <p:nvSpPr>
            <p:cNvPr id="434" name="TextBox 433"/>
            <p:cNvSpPr txBox="1"/>
            <p:nvPr/>
          </p:nvSpPr>
          <p:spPr>
            <a:xfrm>
              <a:off x="994101" y="4510851"/>
              <a:ext cx="1406638" cy="44781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122" dirty="0">
                  <a:gradFill>
                    <a:gsLst>
                      <a:gs pos="2917">
                        <a:srgbClr val="505050"/>
                      </a:gs>
                      <a:gs pos="30000">
                        <a:srgbClr val="505050"/>
                      </a:gs>
                    </a:gsLst>
                    <a:lin ang="5400000" scaled="0"/>
                  </a:gradFill>
                  <a:latin typeface="Segoe UI"/>
                </a:rPr>
                <a:t>Maintenance</a:t>
              </a:r>
            </a:p>
          </p:txBody>
        </p:sp>
      </p:grpSp>
      <p:grpSp>
        <p:nvGrpSpPr>
          <p:cNvPr id="11" name="Group 10"/>
          <p:cNvGrpSpPr/>
          <p:nvPr/>
        </p:nvGrpSpPr>
        <p:grpSpPr>
          <a:xfrm>
            <a:off x="1014772" y="5004191"/>
            <a:ext cx="1434641" cy="966432"/>
            <a:chOff x="994101" y="4953813"/>
            <a:chExt cx="1406638" cy="947568"/>
          </a:xfrm>
        </p:grpSpPr>
        <p:sp>
          <p:nvSpPr>
            <p:cNvPr id="435" name="Freeform 18"/>
            <p:cNvSpPr>
              <a:spLocks noChangeAspect="1" noEditPoints="1"/>
            </p:cNvSpPr>
            <p:nvPr/>
          </p:nvSpPr>
          <p:spPr bwMode="black">
            <a:xfrm>
              <a:off x="1483973" y="4953813"/>
              <a:ext cx="454688" cy="55471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1"/>
            </a:solidFill>
            <a:ln>
              <a:noFill/>
            </a:ln>
          </p:spPr>
          <p:txBody>
            <a:bodyPr vert="horz" wrap="square" lIns="83943" tIns="41972" rIns="83943" bIns="41972" numCol="1" anchor="t" anchorCtr="0" compatLnSpc="1">
              <a:prstTxWarp prst="textNoShape">
                <a:avLst/>
              </a:prstTxWarp>
            </a:bodyPr>
            <a:lstStyle/>
            <a:p>
              <a:pPr defTabSz="932597"/>
              <a:endParaRPr lang="en-US" sz="816">
                <a:solidFill>
                  <a:srgbClr val="505050"/>
                </a:solidFill>
                <a:latin typeface="Segoe UI"/>
              </a:endParaRPr>
            </a:p>
          </p:txBody>
        </p:sp>
        <p:sp>
          <p:nvSpPr>
            <p:cNvPr id="442" name="TextBox 441"/>
            <p:cNvSpPr txBox="1"/>
            <p:nvPr/>
          </p:nvSpPr>
          <p:spPr>
            <a:xfrm>
              <a:off x="994101" y="5453566"/>
              <a:ext cx="1406638" cy="44781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122" dirty="0">
                  <a:gradFill>
                    <a:gsLst>
                      <a:gs pos="2917">
                        <a:srgbClr val="505050"/>
                      </a:gs>
                      <a:gs pos="30000">
                        <a:srgbClr val="505050"/>
                      </a:gs>
                    </a:gsLst>
                    <a:lin ang="5400000" scaled="0"/>
                  </a:gradFill>
                  <a:latin typeface="Segoe UI"/>
                </a:rPr>
                <a:t>Flight Plan</a:t>
              </a:r>
            </a:p>
          </p:txBody>
        </p:sp>
      </p:grpSp>
      <p:grpSp>
        <p:nvGrpSpPr>
          <p:cNvPr id="480" name="Group 133"/>
          <p:cNvGrpSpPr>
            <a:grpSpLocks noChangeAspect="1"/>
          </p:cNvGrpSpPr>
          <p:nvPr/>
        </p:nvGrpSpPr>
        <p:grpSpPr bwMode="auto">
          <a:xfrm>
            <a:off x="9792172" y="1852205"/>
            <a:ext cx="831732" cy="839669"/>
            <a:chOff x="6773" y="1848"/>
            <a:chExt cx="524" cy="529"/>
          </a:xfrm>
        </p:grpSpPr>
        <p:sp>
          <p:nvSpPr>
            <p:cNvPr id="481" name="AutoShape 132"/>
            <p:cNvSpPr>
              <a:spLocks noChangeAspect="1" noChangeArrowheads="1" noTextEdit="1"/>
            </p:cNvSpPr>
            <p:nvPr/>
          </p:nvSpPr>
          <p:spPr bwMode="auto">
            <a:xfrm>
              <a:off x="6773" y="1848"/>
              <a:ext cx="524"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82" name="Oval 134"/>
            <p:cNvSpPr>
              <a:spLocks noChangeArrowheads="1"/>
            </p:cNvSpPr>
            <p:nvPr/>
          </p:nvSpPr>
          <p:spPr bwMode="auto">
            <a:xfrm>
              <a:off x="6773" y="1848"/>
              <a:ext cx="524" cy="53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83" name="Freeform 135"/>
            <p:cNvSpPr>
              <a:spLocks/>
            </p:cNvSpPr>
            <p:nvPr/>
          </p:nvSpPr>
          <p:spPr bwMode="auto">
            <a:xfrm>
              <a:off x="6933" y="1918"/>
              <a:ext cx="204" cy="299"/>
            </a:xfrm>
            <a:custGeom>
              <a:avLst/>
              <a:gdLst>
                <a:gd name="T0" fmla="*/ 206 w 277"/>
                <a:gd name="T1" fmla="*/ 0 h 402"/>
                <a:gd name="T2" fmla="*/ 205 w 277"/>
                <a:gd name="T3" fmla="*/ 18 h 402"/>
                <a:gd name="T4" fmla="*/ 140 w 277"/>
                <a:gd name="T5" fmla="*/ 8 h 402"/>
                <a:gd name="T6" fmla="*/ 8 w 277"/>
                <a:gd name="T7" fmla="*/ 76 h 402"/>
                <a:gd name="T8" fmla="*/ 11 w 277"/>
                <a:gd name="T9" fmla="*/ 319 h 402"/>
                <a:gd name="T10" fmla="*/ 249 w 277"/>
                <a:gd name="T11" fmla="*/ 307 h 402"/>
                <a:gd name="T12" fmla="*/ 257 w 277"/>
                <a:gd name="T13" fmla="*/ 205 h 402"/>
                <a:gd name="T14" fmla="*/ 206 w 27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02">
                  <a:moveTo>
                    <a:pt x="206" y="0"/>
                  </a:moveTo>
                  <a:cubicBezTo>
                    <a:pt x="205" y="18"/>
                    <a:pt x="205" y="18"/>
                    <a:pt x="205" y="18"/>
                  </a:cubicBezTo>
                  <a:cubicBezTo>
                    <a:pt x="188" y="12"/>
                    <a:pt x="167" y="8"/>
                    <a:pt x="140" y="8"/>
                  </a:cubicBezTo>
                  <a:cubicBezTo>
                    <a:pt x="86" y="8"/>
                    <a:pt x="26" y="14"/>
                    <a:pt x="8" y="76"/>
                  </a:cubicBezTo>
                  <a:cubicBezTo>
                    <a:pt x="7" y="145"/>
                    <a:pt x="0" y="310"/>
                    <a:pt x="11" y="319"/>
                  </a:cubicBezTo>
                  <a:cubicBezTo>
                    <a:pt x="5" y="319"/>
                    <a:pt x="184" y="402"/>
                    <a:pt x="249" y="307"/>
                  </a:cubicBezTo>
                  <a:cubicBezTo>
                    <a:pt x="269" y="281"/>
                    <a:pt x="249" y="244"/>
                    <a:pt x="257" y="205"/>
                  </a:cubicBezTo>
                  <a:cubicBezTo>
                    <a:pt x="277" y="112"/>
                    <a:pt x="262" y="8"/>
                    <a:pt x="20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84" name="Freeform 136"/>
            <p:cNvSpPr>
              <a:spLocks/>
            </p:cNvSpPr>
            <p:nvPr/>
          </p:nvSpPr>
          <p:spPr bwMode="auto">
            <a:xfrm>
              <a:off x="7032" y="2135"/>
              <a:ext cx="153" cy="121"/>
            </a:xfrm>
            <a:custGeom>
              <a:avLst/>
              <a:gdLst>
                <a:gd name="T0" fmla="*/ 126 w 153"/>
                <a:gd name="T1" fmla="*/ 121 h 121"/>
                <a:gd name="T2" fmla="*/ 0 w 153"/>
                <a:gd name="T3" fmla="*/ 74 h 121"/>
                <a:gd name="T4" fmla="*/ 27 w 153"/>
                <a:gd name="T5" fmla="*/ 0 h 121"/>
                <a:gd name="T6" fmla="*/ 153 w 153"/>
                <a:gd name="T7" fmla="*/ 49 h 121"/>
                <a:gd name="T8" fmla="*/ 126 w 153"/>
                <a:gd name="T9" fmla="*/ 121 h 121"/>
              </a:gdLst>
              <a:ahLst/>
              <a:cxnLst>
                <a:cxn ang="0">
                  <a:pos x="T0" y="T1"/>
                </a:cxn>
                <a:cxn ang="0">
                  <a:pos x="T2" y="T3"/>
                </a:cxn>
                <a:cxn ang="0">
                  <a:pos x="T4" y="T5"/>
                </a:cxn>
                <a:cxn ang="0">
                  <a:pos x="T6" y="T7"/>
                </a:cxn>
                <a:cxn ang="0">
                  <a:pos x="T8" y="T9"/>
                </a:cxn>
              </a:cxnLst>
              <a:rect l="0" t="0" r="r" b="b"/>
              <a:pathLst>
                <a:path w="153" h="121">
                  <a:moveTo>
                    <a:pt x="126" y="121"/>
                  </a:moveTo>
                  <a:lnTo>
                    <a:pt x="0" y="74"/>
                  </a:lnTo>
                  <a:lnTo>
                    <a:pt x="27" y="0"/>
                  </a:lnTo>
                  <a:lnTo>
                    <a:pt x="153" y="49"/>
                  </a:lnTo>
                  <a:lnTo>
                    <a:pt x="126" y="121"/>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85" name="Freeform 137"/>
            <p:cNvSpPr>
              <a:spLocks/>
            </p:cNvSpPr>
            <p:nvPr/>
          </p:nvSpPr>
          <p:spPr bwMode="auto">
            <a:xfrm>
              <a:off x="7141" y="2189"/>
              <a:ext cx="75" cy="157"/>
            </a:xfrm>
            <a:custGeom>
              <a:avLst/>
              <a:gdLst>
                <a:gd name="T0" fmla="*/ 102 w 102"/>
                <a:gd name="T1" fmla="*/ 155 h 211"/>
                <a:gd name="T2" fmla="*/ 77 w 102"/>
                <a:gd name="T3" fmla="*/ 177 h 211"/>
                <a:gd name="T4" fmla="*/ 26 w 102"/>
                <a:gd name="T5" fmla="*/ 211 h 211"/>
                <a:gd name="T6" fmla="*/ 23 w 102"/>
                <a:gd name="T7" fmla="*/ 184 h 211"/>
                <a:gd name="T8" fmla="*/ 22 w 102"/>
                <a:gd name="T9" fmla="*/ 183 h 211"/>
                <a:gd name="T10" fmla="*/ 7 w 102"/>
                <a:gd name="T11" fmla="*/ 87 h 211"/>
                <a:gd name="T12" fmla="*/ 6 w 102"/>
                <a:gd name="T13" fmla="*/ 85 h 211"/>
                <a:gd name="T14" fmla="*/ 6 w 102"/>
                <a:gd name="T15" fmla="*/ 81 h 211"/>
                <a:gd name="T16" fmla="*/ 4 w 102"/>
                <a:gd name="T17" fmla="*/ 72 h 211"/>
                <a:gd name="T18" fmla="*/ 1 w 102"/>
                <a:gd name="T19" fmla="*/ 53 h 211"/>
                <a:gd name="T20" fmla="*/ 0 w 102"/>
                <a:gd name="T21" fmla="*/ 49 h 211"/>
                <a:gd name="T22" fmla="*/ 1 w 102"/>
                <a:gd name="T23" fmla="*/ 37 h 211"/>
                <a:gd name="T24" fmla="*/ 1 w 102"/>
                <a:gd name="T25" fmla="*/ 37 h 211"/>
                <a:gd name="T26" fmla="*/ 1 w 102"/>
                <a:gd name="T27" fmla="*/ 33 h 211"/>
                <a:gd name="T28" fmla="*/ 5 w 102"/>
                <a:gd name="T29" fmla="*/ 21 h 211"/>
                <a:gd name="T30" fmla="*/ 30 w 102"/>
                <a:gd name="T31" fmla="*/ 2 h 211"/>
                <a:gd name="T32" fmla="*/ 56 w 102"/>
                <a:gd name="T33" fmla="*/ 3 h 211"/>
                <a:gd name="T34" fmla="*/ 82 w 102"/>
                <a:gd name="T35" fmla="*/ 31 h 211"/>
                <a:gd name="T36" fmla="*/ 82 w 102"/>
                <a:gd name="T37" fmla="*/ 35 h 211"/>
                <a:gd name="T38" fmla="*/ 88 w 102"/>
                <a:gd name="T39" fmla="*/ 67 h 211"/>
                <a:gd name="T40" fmla="*/ 102 w 102"/>
                <a:gd name="T41" fmla="*/ 15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211">
                  <a:moveTo>
                    <a:pt x="102" y="155"/>
                  </a:moveTo>
                  <a:cubicBezTo>
                    <a:pt x="94" y="163"/>
                    <a:pt x="86" y="170"/>
                    <a:pt x="77" y="177"/>
                  </a:cubicBezTo>
                  <a:cubicBezTo>
                    <a:pt x="61" y="189"/>
                    <a:pt x="44" y="201"/>
                    <a:pt x="26" y="211"/>
                  </a:cubicBezTo>
                  <a:cubicBezTo>
                    <a:pt x="25" y="202"/>
                    <a:pt x="24" y="193"/>
                    <a:pt x="23" y="184"/>
                  </a:cubicBezTo>
                  <a:cubicBezTo>
                    <a:pt x="22" y="184"/>
                    <a:pt x="22" y="183"/>
                    <a:pt x="22" y="183"/>
                  </a:cubicBezTo>
                  <a:cubicBezTo>
                    <a:pt x="18" y="151"/>
                    <a:pt x="12" y="119"/>
                    <a:pt x="7" y="87"/>
                  </a:cubicBezTo>
                  <a:cubicBezTo>
                    <a:pt x="7" y="86"/>
                    <a:pt x="7" y="86"/>
                    <a:pt x="6" y="85"/>
                  </a:cubicBezTo>
                  <a:cubicBezTo>
                    <a:pt x="6" y="84"/>
                    <a:pt x="6" y="82"/>
                    <a:pt x="6" y="81"/>
                  </a:cubicBezTo>
                  <a:cubicBezTo>
                    <a:pt x="5" y="78"/>
                    <a:pt x="5" y="75"/>
                    <a:pt x="4" y="72"/>
                  </a:cubicBezTo>
                  <a:cubicBezTo>
                    <a:pt x="3" y="66"/>
                    <a:pt x="2" y="59"/>
                    <a:pt x="1" y="53"/>
                  </a:cubicBezTo>
                  <a:cubicBezTo>
                    <a:pt x="1" y="52"/>
                    <a:pt x="1" y="50"/>
                    <a:pt x="0" y="49"/>
                  </a:cubicBezTo>
                  <a:cubicBezTo>
                    <a:pt x="0" y="45"/>
                    <a:pt x="0" y="41"/>
                    <a:pt x="1" y="37"/>
                  </a:cubicBezTo>
                  <a:cubicBezTo>
                    <a:pt x="1" y="37"/>
                    <a:pt x="1" y="37"/>
                    <a:pt x="1" y="37"/>
                  </a:cubicBezTo>
                  <a:cubicBezTo>
                    <a:pt x="1" y="35"/>
                    <a:pt x="1" y="34"/>
                    <a:pt x="1" y="33"/>
                  </a:cubicBezTo>
                  <a:cubicBezTo>
                    <a:pt x="2" y="29"/>
                    <a:pt x="4" y="25"/>
                    <a:pt x="5" y="21"/>
                  </a:cubicBezTo>
                  <a:cubicBezTo>
                    <a:pt x="10" y="12"/>
                    <a:pt x="18" y="5"/>
                    <a:pt x="30" y="2"/>
                  </a:cubicBezTo>
                  <a:cubicBezTo>
                    <a:pt x="38" y="0"/>
                    <a:pt x="48" y="0"/>
                    <a:pt x="56" y="3"/>
                  </a:cubicBezTo>
                  <a:cubicBezTo>
                    <a:pt x="69" y="8"/>
                    <a:pt x="79" y="18"/>
                    <a:pt x="82" y="31"/>
                  </a:cubicBezTo>
                  <a:cubicBezTo>
                    <a:pt x="82" y="32"/>
                    <a:pt x="82" y="34"/>
                    <a:pt x="82" y="35"/>
                  </a:cubicBezTo>
                  <a:cubicBezTo>
                    <a:pt x="84" y="46"/>
                    <a:pt x="86" y="56"/>
                    <a:pt x="88" y="67"/>
                  </a:cubicBezTo>
                  <a:cubicBezTo>
                    <a:pt x="93" y="96"/>
                    <a:pt x="98" y="125"/>
                    <a:pt x="102" y="155"/>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86" name="Freeform 138"/>
            <p:cNvSpPr>
              <a:spLocks/>
            </p:cNvSpPr>
            <p:nvPr/>
          </p:nvSpPr>
          <p:spPr bwMode="auto">
            <a:xfrm>
              <a:off x="7133" y="2213"/>
              <a:ext cx="90" cy="113"/>
            </a:xfrm>
            <a:custGeom>
              <a:avLst/>
              <a:gdLst>
                <a:gd name="T0" fmla="*/ 122 w 122"/>
                <a:gd name="T1" fmla="*/ 114 h 152"/>
                <a:gd name="T2" fmla="*/ 113 w 122"/>
                <a:gd name="T3" fmla="*/ 122 h 152"/>
                <a:gd name="T4" fmla="*/ 88 w 122"/>
                <a:gd name="T5" fmla="*/ 144 h 152"/>
                <a:gd name="T6" fmla="*/ 34 w 122"/>
                <a:gd name="T7" fmla="*/ 150 h 152"/>
                <a:gd name="T8" fmla="*/ 33 w 122"/>
                <a:gd name="T9" fmla="*/ 150 h 152"/>
                <a:gd name="T10" fmla="*/ 20 w 122"/>
                <a:gd name="T11" fmla="*/ 152 h 152"/>
                <a:gd name="T12" fmla="*/ 10 w 122"/>
                <a:gd name="T13" fmla="*/ 78 h 152"/>
                <a:gd name="T14" fmla="*/ 5 w 122"/>
                <a:gd name="T15" fmla="*/ 47 h 152"/>
                <a:gd name="T16" fmla="*/ 3 w 122"/>
                <a:gd name="T17" fmla="*/ 33 h 152"/>
                <a:gd name="T18" fmla="*/ 1 w 122"/>
                <a:gd name="T19" fmla="*/ 19 h 152"/>
                <a:gd name="T20" fmla="*/ 1 w 122"/>
                <a:gd name="T21" fmla="*/ 18 h 152"/>
                <a:gd name="T22" fmla="*/ 0 w 122"/>
                <a:gd name="T23" fmla="*/ 18 h 152"/>
                <a:gd name="T24" fmla="*/ 11 w 122"/>
                <a:gd name="T25" fmla="*/ 16 h 152"/>
                <a:gd name="T26" fmla="*/ 40 w 122"/>
                <a:gd name="T27" fmla="*/ 11 h 152"/>
                <a:gd name="T28" fmla="*/ 52 w 122"/>
                <a:gd name="T29" fmla="*/ 9 h 152"/>
                <a:gd name="T30" fmla="*/ 93 w 122"/>
                <a:gd name="T31" fmla="*/ 2 h 152"/>
                <a:gd name="T32" fmla="*/ 104 w 122"/>
                <a:gd name="T33" fmla="*/ 0 h 152"/>
                <a:gd name="T34" fmla="*/ 105 w 122"/>
                <a:gd name="T35" fmla="*/ 3 h 152"/>
                <a:gd name="T36" fmla="*/ 105 w 122"/>
                <a:gd name="T37" fmla="*/ 3 h 152"/>
                <a:gd name="T38" fmla="*/ 122 w 122"/>
                <a:gd name="T39" fmla="*/ 1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52">
                  <a:moveTo>
                    <a:pt x="122" y="114"/>
                  </a:moveTo>
                  <a:cubicBezTo>
                    <a:pt x="119" y="117"/>
                    <a:pt x="116" y="119"/>
                    <a:pt x="113" y="122"/>
                  </a:cubicBezTo>
                  <a:cubicBezTo>
                    <a:pt x="105" y="130"/>
                    <a:pt x="97" y="137"/>
                    <a:pt x="88" y="144"/>
                  </a:cubicBezTo>
                  <a:cubicBezTo>
                    <a:pt x="34" y="150"/>
                    <a:pt x="34" y="150"/>
                    <a:pt x="34" y="150"/>
                  </a:cubicBezTo>
                  <a:cubicBezTo>
                    <a:pt x="33" y="150"/>
                    <a:pt x="33" y="150"/>
                    <a:pt x="33" y="150"/>
                  </a:cubicBezTo>
                  <a:cubicBezTo>
                    <a:pt x="20" y="152"/>
                    <a:pt x="20" y="152"/>
                    <a:pt x="20" y="152"/>
                  </a:cubicBezTo>
                  <a:cubicBezTo>
                    <a:pt x="18" y="131"/>
                    <a:pt x="14" y="103"/>
                    <a:pt x="10" y="78"/>
                  </a:cubicBezTo>
                  <a:cubicBezTo>
                    <a:pt x="8" y="67"/>
                    <a:pt x="7" y="56"/>
                    <a:pt x="5" y="47"/>
                  </a:cubicBezTo>
                  <a:cubicBezTo>
                    <a:pt x="4" y="42"/>
                    <a:pt x="4" y="37"/>
                    <a:pt x="3" y="33"/>
                  </a:cubicBezTo>
                  <a:cubicBezTo>
                    <a:pt x="2" y="27"/>
                    <a:pt x="1" y="22"/>
                    <a:pt x="1" y="19"/>
                  </a:cubicBezTo>
                  <a:cubicBezTo>
                    <a:pt x="1" y="19"/>
                    <a:pt x="1" y="19"/>
                    <a:pt x="1" y="18"/>
                  </a:cubicBezTo>
                  <a:cubicBezTo>
                    <a:pt x="0" y="18"/>
                    <a:pt x="0" y="18"/>
                    <a:pt x="0" y="18"/>
                  </a:cubicBezTo>
                  <a:cubicBezTo>
                    <a:pt x="11" y="16"/>
                    <a:pt x="11" y="16"/>
                    <a:pt x="11" y="16"/>
                  </a:cubicBezTo>
                  <a:cubicBezTo>
                    <a:pt x="40" y="11"/>
                    <a:pt x="40" y="11"/>
                    <a:pt x="40" y="11"/>
                  </a:cubicBezTo>
                  <a:cubicBezTo>
                    <a:pt x="52" y="9"/>
                    <a:pt x="52" y="9"/>
                    <a:pt x="52" y="9"/>
                  </a:cubicBezTo>
                  <a:cubicBezTo>
                    <a:pt x="93" y="2"/>
                    <a:pt x="93" y="2"/>
                    <a:pt x="93" y="2"/>
                  </a:cubicBezTo>
                  <a:cubicBezTo>
                    <a:pt x="104" y="0"/>
                    <a:pt x="104" y="0"/>
                    <a:pt x="104" y="0"/>
                  </a:cubicBezTo>
                  <a:cubicBezTo>
                    <a:pt x="104" y="1"/>
                    <a:pt x="104" y="2"/>
                    <a:pt x="105" y="3"/>
                  </a:cubicBezTo>
                  <a:cubicBezTo>
                    <a:pt x="105" y="3"/>
                    <a:pt x="105" y="3"/>
                    <a:pt x="105" y="3"/>
                  </a:cubicBezTo>
                  <a:cubicBezTo>
                    <a:pt x="107" y="17"/>
                    <a:pt x="116" y="71"/>
                    <a:pt x="122" y="11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87" name="Freeform 139"/>
            <p:cNvSpPr>
              <a:spLocks/>
            </p:cNvSpPr>
            <p:nvPr/>
          </p:nvSpPr>
          <p:spPr bwMode="auto">
            <a:xfrm>
              <a:off x="7128" y="2177"/>
              <a:ext cx="86" cy="86"/>
            </a:xfrm>
            <a:custGeom>
              <a:avLst/>
              <a:gdLst>
                <a:gd name="T0" fmla="*/ 7 w 117"/>
                <a:gd name="T1" fmla="*/ 45 h 116"/>
                <a:gd name="T2" fmla="*/ 45 w 117"/>
                <a:gd name="T3" fmla="*/ 109 h 116"/>
                <a:gd name="T4" fmla="*/ 109 w 117"/>
                <a:gd name="T5" fmla="*/ 72 h 116"/>
                <a:gd name="T6" fmla="*/ 72 w 117"/>
                <a:gd name="T7" fmla="*/ 7 h 116"/>
                <a:gd name="T8" fmla="*/ 7 w 117"/>
                <a:gd name="T9" fmla="*/ 45 h 116"/>
              </a:gdLst>
              <a:ahLst/>
              <a:cxnLst>
                <a:cxn ang="0">
                  <a:pos x="T0" y="T1"/>
                </a:cxn>
                <a:cxn ang="0">
                  <a:pos x="T2" y="T3"/>
                </a:cxn>
                <a:cxn ang="0">
                  <a:pos x="T4" y="T5"/>
                </a:cxn>
                <a:cxn ang="0">
                  <a:pos x="T6" y="T7"/>
                </a:cxn>
                <a:cxn ang="0">
                  <a:pos x="T8" y="T9"/>
                </a:cxn>
              </a:cxnLst>
              <a:rect l="0" t="0" r="r" b="b"/>
              <a:pathLst>
                <a:path w="117" h="116">
                  <a:moveTo>
                    <a:pt x="7" y="45"/>
                  </a:moveTo>
                  <a:cubicBezTo>
                    <a:pt x="0" y="73"/>
                    <a:pt x="17" y="101"/>
                    <a:pt x="45" y="109"/>
                  </a:cubicBezTo>
                  <a:cubicBezTo>
                    <a:pt x="73" y="116"/>
                    <a:pt x="102" y="100"/>
                    <a:pt x="109" y="72"/>
                  </a:cubicBezTo>
                  <a:cubicBezTo>
                    <a:pt x="117" y="43"/>
                    <a:pt x="100" y="15"/>
                    <a:pt x="72" y="7"/>
                  </a:cubicBezTo>
                  <a:cubicBezTo>
                    <a:pt x="44" y="0"/>
                    <a:pt x="15" y="17"/>
                    <a:pt x="7" y="45"/>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88" name="Freeform 140"/>
            <p:cNvSpPr>
              <a:spLocks/>
            </p:cNvSpPr>
            <p:nvPr/>
          </p:nvSpPr>
          <p:spPr bwMode="auto">
            <a:xfrm>
              <a:off x="6900" y="2196"/>
              <a:ext cx="132" cy="182"/>
            </a:xfrm>
            <a:custGeom>
              <a:avLst/>
              <a:gdLst>
                <a:gd name="T0" fmla="*/ 179 w 179"/>
                <a:gd name="T1" fmla="*/ 0 h 244"/>
                <a:gd name="T2" fmla="*/ 179 w 179"/>
                <a:gd name="T3" fmla="*/ 244 h 244"/>
                <a:gd name="T4" fmla="*/ 177 w 179"/>
                <a:gd name="T5" fmla="*/ 244 h 244"/>
                <a:gd name="T6" fmla="*/ 127 w 179"/>
                <a:gd name="T7" fmla="*/ 239 h 244"/>
                <a:gd name="T8" fmla="*/ 111 w 179"/>
                <a:gd name="T9" fmla="*/ 236 h 244"/>
                <a:gd name="T10" fmla="*/ 71 w 179"/>
                <a:gd name="T11" fmla="*/ 225 h 244"/>
                <a:gd name="T12" fmla="*/ 8 w 179"/>
                <a:gd name="T13" fmla="*/ 197 h 244"/>
                <a:gd name="T14" fmla="*/ 8 w 179"/>
                <a:gd name="T15" fmla="*/ 180 h 244"/>
                <a:gd name="T16" fmla="*/ 7 w 179"/>
                <a:gd name="T17" fmla="*/ 177 h 244"/>
                <a:gd name="T18" fmla="*/ 7 w 179"/>
                <a:gd name="T19" fmla="*/ 173 h 244"/>
                <a:gd name="T20" fmla="*/ 3 w 179"/>
                <a:gd name="T21" fmla="*/ 80 h 244"/>
                <a:gd name="T22" fmla="*/ 2 w 179"/>
                <a:gd name="T23" fmla="*/ 62 h 244"/>
                <a:gd name="T24" fmla="*/ 0 w 179"/>
                <a:gd name="T25" fmla="*/ 31 h 244"/>
                <a:gd name="T26" fmla="*/ 0 w 179"/>
                <a:gd name="T27" fmla="*/ 26 h 244"/>
                <a:gd name="T28" fmla="*/ 0 w 179"/>
                <a:gd name="T29" fmla="*/ 13 h 244"/>
                <a:gd name="T30" fmla="*/ 26 w 179"/>
                <a:gd name="T31" fmla="*/ 11 h 244"/>
                <a:gd name="T32" fmla="*/ 31 w 179"/>
                <a:gd name="T33" fmla="*/ 11 h 244"/>
                <a:gd name="T34" fmla="*/ 38 w 179"/>
                <a:gd name="T35" fmla="*/ 10 h 244"/>
                <a:gd name="T36" fmla="*/ 41 w 179"/>
                <a:gd name="T37" fmla="*/ 10 h 244"/>
                <a:gd name="T38" fmla="*/ 94 w 179"/>
                <a:gd name="T39" fmla="*/ 6 h 244"/>
                <a:gd name="T40" fmla="*/ 110 w 179"/>
                <a:gd name="T41" fmla="*/ 5 h 244"/>
                <a:gd name="T42" fmla="*/ 119 w 179"/>
                <a:gd name="T43" fmla="*/ 5 h 244"/>
                <a:gd name="T44" fmla="*/ 157 w 179"/>
                <a:gd name="T45" fmla="*/ 2 h 244"/>
                <a:gd name="T46" fmla="*/ 173 w 179"/>
                <a:gd name="T47" fmla="*/ 1 h 244"/>
                <a:gd name="T48" fmla="*/ 177 w 179"/>
                <a:gd name="T49" fmla="*/ 0 h 244"/>
                <a:gd name="T50" fmla="*/ 179 w 179"/>
                <a:gd name="T5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9" h="244">
                  <a:moveTo>
                    <a:pt x="179" y="0"/>
                  </a:moveTo>
                  <a:cubicBezTo>
                    <a:pt x="179" y="244"/>
                    <a:pt x="179" y="244"/>
                    <a:pt x="179" y="244"/>
                  </a:cubicBezTo>
                  <a:cubicBezTo>
                    <a:pt x="179" y="244"/>
                    <a:pt x="178" y="244"/>
                    <a:pt x="177" y="244"/>
                  </a:cubicBezTo>
                  <a:cubicBezTo>
                    <a:pt x="160" y="243"/>
                    <a:pt x="144" y="242"/>
                    <a:pt x="127" y="239"/>
                  </a:cubicBezTo>
                  <a:cubicBezTo>
                    <a:pt x="122" y="238"/>
                    <a:pt x="116" y="237"/>
                    <a:pt x="111" y="236"/>
                  </a:cubicBezTo>
                  <a:cubicBezTo>
                    <a:pt x="97" y="233"/>
                    <a:pt x="84" y="230"/>
                    <a:pt x="71" y="225"/>
                  </a:cubicBezTo>
                  <a:cubicBezTo>
                    <a:pt x="49" y="218"/>
                    <a:pt x="28" y="209"/>
                    <a:pt x="8" y="197"/>
                  </a:cubicBezTo>
                  <a:cubicBezTo>
                    <a:pt x="8" y="180"/>
                    <a:pt x="8" y="180"/>
                    <a:pt x="8" y="180"/>
                  </a:cubicBezTo>
                  <a:cubicBezTo>
                    <a:pt x="7" y="177"/>
                    <a:pt x="7" y="177"/>
                    <a:pt x="7" y="177"/>
                  </a:cubicBezTo>
                  <a:cubicBezTo>
                    <a:pt x="7" y="173"/>
                    <a:pt x="7" y="173"/>
                    <a:pt x="7" y="173"/>
                  </a:cubicBezTo>
                  <a:cubicBezTo>
                    <a:pt x="3" y="80"/>
                    <a:pt x="3" y="80"/>
                    <a:pt x="3" y="80"/>
                  </a:cubicBezTo>
                  <a:cubicBezTo>
                    <a:pt x="2" y="62"/>
                    <a:pt x="2" y="62"/>
                    <a:pt x="2" y="62"/>
                  </a:cubicBezTo>
                  <a:cubicBezTo>
                    <a:pt x="0" y="31"/>
                    <a:pt x="0" y="31"/>
                    <a:pt x="0" y="31"/>
                  </a:cubicBezTo>
                  <a:cubicBezTo>
                    <a:pt x="0" y="26"/>
                    <a:pt x="0" y="26"/>
                    <a:pt x="0" y="26"/>
                  </a:cubicBezTo>
                  <a:cubicBezTo>
                    <a:pt x="0" y="13"/>
                    <a:pt x="0" y="13"/>
                    <a:pt x="0" y="13"/>
                  </a:cubicBezTo>
                  <a:cubicBezTo>
                    <a:pt x="26" y="11"/>
                    <a:pt x="26" y="11"/>
                    <a:pt x="26" y="11"/>
                  </a:cubicBezTo>
                  <a:cubicBezTo>
                    <a:pt x="31" y="11"/>
                    <a:pt x="31" y="11"/>
                    <a:pt x="31" y="11"/>
                  </a:cubicBezTo>
                  <a:cubicBezTo>
                    <a:pt x="38" y="10"/>
                    <a:pt x="38" y="10"/>
                    <a:pt x="38" y="10"/>
                  </a:cubicBezTo>
                  <a:cubicBezTo>
                    <a:pt x="41" y="10"/>
                    <a:pt x="41" y="10"/>
                    <a:pt x="41" y="10"/>
                  </a:cubicBezTo>
                  <a:cubicBezTo>
                    <a:pt x="94" y="6"/>
                    <a:pt x="94" y="6"/>
                    <a:pt x="94" y="6"/>
                  </a:cubicBezTo>
                  <a:cubicBezTo>
                    <a:pt x="110" y="5"/>
                    <a:pt x="110" y="5"/>
                    <a:pt x="110" y="5"/>
                  </a:cubicBezTo>
                  <a:cubicBezTo>
                    <a:pt x="119" y="5"/>
                    <a:pt x="119" y="5"/>
                    <a:pt x="119" y="5"/>
                  </a:cubicBezTo>
                  <a:cubicBezTo>
                    <a:pt x="157" y="2"/>
                    <a:pt x="157" y="2"/>
                    <a:pt x="157" y="2"/>
                  </a:cubicBezTo>
                  <a:cubicBezTo>
                    <a:pt x="173" y="1"/>
                    <a:pt x="173" y="1"/>
                    <a:pt x="173" y="1"/>
                  </a:cubicBezTo>
                  <a:cubicBezTo>
                    <a:pt x="177" y="0"/>
                    <a:pt x="177" y="0"/>
                    <a:pt x="177" y="0"/>
                  </a:cubicBezTo>
                  <a:lnTo>
                    <a:pt x="179"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89" name="Freeform 141"/>
            <p:cNvSpPr>
              <a:spLocks/>
            </p:cNvSpPr>
            <p:nvPr/>
          </p:nvSpPr>
          <p:spPr bwMode="auto">
            <a:xfrm>
              <a:off x="6878" y="2134"/>
              <a:ext cx="154" cy="121"/>
            </a:xfrm>
            <a:custGeom>
              <a:avLst/>
              <a:gdLst>
                <a:gd name="T0" fmla="*/ 28 w 154"/>
                <a:gd name="T1" fmla="*/ 121 h 121"/>
                <a:gd name="T2" fmla="*/ 0 w 154"/>
                <a:gd name="T3" fmla="*/ 48 h 121"/>
                <a:gd name="T4" fmla="*/ 126 w 154"/>
                <a:gd name="T5" fmla="*/ 0 h 121"/>
                <a:gd name="T6" fmla="*/ 154 w 154"/>
                <a:gd name="T7" fmla="*/ 73 h 121"/>
                <a:gd name="T8" fmla="*/ 28 w 154"/>
                <a:gd name="T9" fmla="*/ 121 h 121"/>
              </a:gdLst>
              <a:ahLst/>
              <a:cxnLst>
                <a:cxn ang="0">
                  <a:pos x="T0" y="T1"/>
                </a:cxn>
                <a:cxn ang="0">
                  <a:pos x="T2" y="T3"/>
                </a:cxn>
                <a:cxn ang="0">
                  <a:pos x="T4" y="T5"/>
                </a:cxn>
                <a:cxn ang="0">
                  <a:pos x="T6" y="T7"/>
                </a:cxn>
                <a:cxn ang="0">
                  <a:pos x="T8" y="T9"/>
                </a:cxn>
              </a:cxnLst>
              <a:rect l="0" t="0" r="r" b="b"/>
              <a:pathLst>
                <a:path w="154" h="121">
                  <a:moveTo>
                    <a:pt x="28" y="121"/>
                  </a:moveTo>
                  <a:lnTo>
                    <a:pt x="0" y="48"/>
                  </a:lnTo>
                  <a:lnTo>
                    <a:pt x="126" y="0"/>
                  </a:lnTo>
                  <a:lnTo>
                    <a:pt x="154" y="73"/>
                  </a:lnTo>
                  <a:lnTo>
                    <a:pt x="28" y="121"/>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90" name="Freeform 142"/>
            <p:cNvSpPr>
              <a:spLocks/>
            </p:cNvSpPr>
            <p:nvPr/>
          </p:nvSpPr>
          <p:spPr bwMode="auto">
            <a:xfrm>
              <a:off x="7030" y="2196"/>
              <a:ext cx="133" cy="182"/>
            </a:xfrm>
            <a:custGeom>
              <a:avLst/>
              <a:gdLst>
                <a:gd name="T0" fmla="*/ 180 w 180"/>
                <a:gd name="T1" fmla="*/ 13 h 244"/>
                <a:gd name="T2" fmla="*/ 179 w 180"/>
                <a:gd name="T3" fmla="*/ 34 h 244"/>
                <a:gd name="T4" fmla="*/ 178 w 180"/>
                <a:gd name="T5" fmla="*/ 68 h 244"/>
                <a:gd name="T6" fmla="*/ 177 w 180"/>
                <a:gd name="T7" fmla="*/ 83 h 244"/>
                <a:gd name="T8" fmla="*/ 173 w 180"/>
                <a:gd name="T9" fmla="*/ 173 h 244"/>
                <a:gd name="T10" fmla="*/ 173 w 180"/>
                <a:gd name="T11" fmla="*/ 174 h 244"/>
                <a:gd name="T12" fmla="*/ 172 w 180"/>
                <a:gd name="T13" fmla="*/ 180 h 244"/>
                <a:gd name="T14" fmla="*/ 172 w 180"/>
                <a:gd name="T15" fmla="*/ 203 h 244"/>
                <a:gd name="T16" fmla="*/ 108 w 180"/>
                <a:gd name="T17" fmla="*/ 229 h 244"/>
                <a:gd name="T18" fmla="*/ 80 w 180"/>
                <a:gd name="T19" fmla="*/ 236 h 244"/>
                <a:gd name="T20" fmla="*/ 52 w 180"/>
                <a:gd name="T21" fmla="*/ 241 h 244"/>
                <a:gd name="T22" fmla="*/ 6 w 180"/>
                <a:gd name="T23" fmla="*/ 244 h 244"/>
                <a:gd name="T24" fmla="*/ 2 w 180"/>
                <a:gd name="T25" fmla="*/ 244 h 244"/>
                <a:gd name="T26" fmla="*/ 0 w 180"/>
                <a:gd name="T27" fmla="*/ 244 h 244"/>
                <a:gd name="T28" fmla="*/ 0 w 180"/>
                <a:gd name="T29" fmla="*/ 0 h 244"/>
                <a:gd name="T30" fmla="*/ 2 w 180"/>
                <a:gd name="T31" fmla="*/ 0 h 244"/>
                <a:gd name="T32" fmla="*/ 8 w 180"/>
                <a:gd name="T33" fmla="*/ 1 h 244"/>
                <a:gd name="T34" fmla="*/ 14 w 180"/>
                <a:gd name="T35" fmla="*/ 1 h 244"/>
                <a:gd name="T36" fmla="*/ 48 w 180"/>
                <a:gd name="T37" fmla="*/ 4 h 244"/>
                <a:gd name="T38" fmla="*/ 66 w 180"/>
                <a:gd name="T39" fmla="*/ 5 h 244"/>
                <a:gd name="T40" fmla="*/ 89 w 180"/>
                <a:gd name="T41" fmla="*/ 7 h 244"/>
                <a:gd name="T42" fmla="*/ 143 w 180"/>
                <a:gd name="T43" fmla="*/ 11 h 244"/>
                <a:gd name="T44" fmla="*/ 148 w 180"/>
                <a:gd name="T45" fmla="*/ 11 h 244"/>
                <a:gd name="T46" fmla="*/ 155 w 180"/>
                <a:gd name="T47" fmla="*/ 11 h 244"/>
                <a:gd name="T48" fmla="*/ 180 w 180"/>
                <a:gd name="T49" fmla="*/ 1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44">
                  <a:moveTo>
                    <a:pt x="180" y="13"/>
                  </a:moveTo>
                  <a:cubicBezTo>
                    <a:pt x="179" y="34"/>
                    <a:pt x="179" y="34"/>
                    <a:pt x="179" y="34"/>
                  </a:cubicBezTo>
                  <a:cubicBezTo>
                    <a:pt x="178" y="68"/>
                    <a:pt x="178" y="68"/>
                    <a:pt x="178" y="68"/>
                  </a:cubicBezTo>
                  <a:cubicBezTo>
                    <a:pt x="177" y="83"/>
                    <a:pt x="177" y="83"/>
                    <a:pt x="177" y="83"/>
                  </a:cubicBezTo>
                  <a:cubicBezTo>
                    <a:pt x="173" y="173"/>
                    <a:pt x="173" y="173"/>
                    <a:pt x="173" y="173"/>
                  </a:cubicBezTo>
                  <a:cubicBezTo>
                    <a:pt x="173" y="174"/>
                    <a:pt x="173" y="174"/>
                    <a:pt x="173" y="174"/>
                  </a:cubicBezTo>
                  <a:cubicBezTo>
                    <a:pt x="172" y="180"/>
                    <a:pt x="172" y="180"/>
                    <a:pt x="172" y="180"/>
                  </a:cubicBezTo>
                  <a:cubicBezTo>
                    <a:pt x="172" y="203"/>
                    <a:pt x="172" y="203"/>
                    <a:pt x="172" y="203"/>
                  </a:cubicBezTo>
                  <a:cubicBezTo>
                    <a:pt x="151" y="214"/>
                    <a:pt x="130" y="222"/>
                    <a:pt x="108" y="229"/>
                  </a:cubicBezTo>
                  <a:cubicBezTo>
                    <a:pt x="98" y="232"/>
                    <a:pt x="89" y="234"/>
                    <a:pt x="80" y="236"/>
                  </a:cubicBezTo>
                  <a:cubicBezTo>
                    <a:pt x="70" y="238"/>
                    <a:pt x="61" y="240"/>
                    <a:pt x="52" y="241"/>
                  </a:cubicBezTo>
                  <a:cubicBezTo>
                    <a:pt x="37" y="243"/>
                    <a:pt x="22" y="244"/>
                    <a:pt x="6" y="244"/>
                  </a:cubicBezTo>
                  <a:cubicBezTo>
                    <a:pt x="5" y="244"/>
                    <a:pt x="4" y="244"/>
                    <a:pt x="2" y="244"/>
                  </a:cubicBezTo>
                  <a:cubicBezTo>
                    <a:pt x="2" y="244"/>
                    <a:pt x="1" y="244"/>
                    <a:pt x="0" y="244"/>
                  </a:cubicBezTo>
                  <a:cubicBezTo>
                    <a:pt x="0" y="0"/>
                    <a:pt x="0" y="0"/>
                    <a:pt x="0" y="0"/>
                  </a:cubicBezTo>
                  <a:cubicBezTo>
                    <a:pt x="2" y="0"/>
                    <a:pt x="2" y="0"/>
                    <a:pt x="2" y="0"/>
                  </a:cubicBezTo>
                  <a:cubicBezTo>
                    <a:pt x="8" y="1"/>
                    <a:pt x="8" y="1"/>
                    <a:pt x="8" y="1"/>
                  </a:cubicBezTo>
                  <a:cubicBezTo>
                    <a:pt x="14" y="1"/>
                    <a:pt x="14" y="1"/>
                    <a:pt x="14" y="1"/>
                  </a:cubicBezTo>
                  <a:cubicBezTo>
                    <a:pt x="48" y="4"/>
                    <a:pt x="48" y="4"/>
                    <a:pt x="48" y="4"/>
                  </a:cubicBezTo>
                  <a:cubicBezTo>
                    <a:pt x="66" y="5"/>
                    <a:pt x="66" y="5"/>
                    <a:pt x="66" y="5"/>
                  </a:cubicBezTo>
                  <a:cubicBezTo>
                    <a:pt x="89" y="7"/>
                    <a:pt x="89" y="7"/>
                    <a:pt x="89" y="7"/>
                  </a:cubicBezTo>
                  <a:cubicBezTo>
                    <a:pt x="143" y="11"/>
                    <a:pt x="143" y="11"/>
                    <a:pt x="143" y="11"/>
                  </a:cubicBezTo>
                  <a:cubicBezTo>
                    <a:pt x="148" y="11"/>
                    <a:pt x="148" y="11"/>
                    <a:pt x="148" y="11"/>
                  </a:cubicBezTo>
                  <a:cubicBezTo>
                    <a:pt x="155" y="11"/>
                    <a:pt x="155" y="11"/>
                    <a:pt x="155" y="11"/>
                  </a:cubicBezTo>
                  <a:lnTo>
                    <a:pt x="180" y="13"/>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91" name="Freeform 143"/>
            <p:cNvSpPr>
              <a:spLocks/>
            </p:cNvSpPr>
            <p:nvPr/>
          </p:nvSpPr>
          <p:spPr bwMode="auto">
            <a:xfrm>
              <a:off x="6847" y="2186"/>
              <a:ext cx="76" cy="156"/>
            </a:xfrm>
            <a:custGeom>
              <a:avLst/>
              <a:gdLst>
                <a:gd name="T0" fmla="*/ 101 w 102"/>
                <a:gd name="T1" fmla="*/ 49 h 209"/>
                <a:gd name="T2" fmla="*/ 101 w 102"/>
                <a:gd name="T3" fmla="*/ 54 h 209"/>
                <a:gd name="T4" fmla="*/ 98 w 102"/>
                <a:gd name="T5" fmla="*/ 72 h 209"/>
                <a:gd name="T6" fmla="*/ 96 w 102"/>
                <a:gd name="T7" fmla="*/ 81 h 209"/>
                <a:gd name="T8" fmla="*/ 95 w 102"/>
                <a:gd name="T9" fmla="*/ 86 h 209"/>
                <a:gd name="T10" fmla="*/ 94 w 102"/>
                <a:gd name="T11" fmla="*/ 92 h 209"/>
                <a:gd name="T12" fmla="*/ 79 w 102"/>
                <a:gd name="T13" fmla="*/ 186 h 209"/>
                <a:gd name="T14" fmla="*/ 78 w 102"/>
                <a:gd name="T15" fmla="*/ 190 h 209"/>
                <a:gd name="T16" fmla="*/ 76 w 102"/>
                <a:gd name="T17" fmla="*/ 209 h 209"/>
                <a:gd name="T18" fmla="*/ 35 w 102"/>
                <a:gd name="T19" fmla="*/ 181 h 209"/>
                <a:gd name="T20" fmla="*/ 0 w 102"/>
                <a:gd name="T21" fmla="*/ 150 h 209"/>
                <a:gd name="T22" fmla="*/ 14 w 102"/>
                <a:gd name="T23" fmla="*/ 67 h 209"/>
                <a:gd name="T24" fmla="*/ 19 w 102"/>
                <a:gd name="T25" fmla="*/ 36 h 209"/>
                <a:gd name="T26" fmla="*/ 20 w 102"/>
                <a:gd name="T27" fmla="*/ 32 h 209"/>
                <a:gd name="T28" fmla="*/ 46 w 102"/>
                <a:gd name="T29" fmla="*/ 4 h 209"/>
                <a:gd name="T30" fmla="*/ 72 w 102"/>
                <a:gd name="T31" fmla="*/ 2 h 209"/>
                <a:gd name="T32" fmla="*/ 97 w 102"/>
                <a:gd name="T33" fmla="*/ 24 h 209"/>
                <a:gd name="T34" fmla="*/ 99 w 102"/>
                <a:gd name="T35" fmla="*/ 28 h 209"/>
                <a:gd name="T36" fmla="*/ 100 w 102"/>
                <a:gd name="T37" fmla="*/ 31 h 209"/>
                <a:gd name="T38" fmla="*/ 101 w 102"/>
                <a:gd name="T39" fmla="*/ 40 h 209"/>
                <a:gd name="T40" fmla="*/ 101 w 102"/>
                <a:gd name="T41" fmla="*/ 4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209">
                  <a:moveTo>
                    <a:pt x="101" y="49"/>
                  </a:moveTo>
                  <a:cubicBezTo>
                    <a:pt x="101" y="51"/>
                    <a:pt x="101" y="52"/>
                    <a:pt x="101" y="54"/>
                  </a:cubicBezTo>
                  <a:cubicBezTo>
                    <a:pt x="100" y="60"/>
                    <a:pt x="99" y="66"/>
                    <a:pt x="98" y="72"/>
                  </a:cubicBezTo>
                  <a:cubicBezTo>
                    <a:pt x="97" y="75"/>
                    <a:pt x="97" y="78"/>
                    <a:pt x="96" y="81"/>
                  </a:cubicBezTo>
                  <a:cubicBezTo>
                    <a:pt x="96" y="83"/>
                    <a:pt x="96" y="84"/>
                    <a:pt x="95" y="86"/>
                  </a:cubicBezTo>
                  <a:cubicBezTo>
                    <a:pt x="95" y="88"/>
                    <a:pt x="95" y="90"/>
                    <a:pt x="94" y="92"/>
                  </a:cubicBezTo>
                  <a:cubicBezTo>
                    <a:pt x="89" y="123"/>
                    <a:pt x="84" y="155"/>
                    <a:pt x="79" y="186"/>
                  </a:cubicBezTo>
                  <a:cubicBezTo>
                    <a:pt x="79" y="187"/>
                    <a:pt x="79" y="189"/>
                    <a:pt x="78" y="190"/>
                  </a:cubicBezTo>
                  <a:cubicBezTo>
                    <a:pt x="78" y="196"/>
                    <a:pt x="77" y="202"/>
                    <a:pt x="76" y="209"/>
                  </a:cubicBezTo>
                  <a:cubicBezTo>
                    <a:pt x="62" y="200"/>
                    <a:pt x="48" y="191"/>
                    <a:pt x="35" y="181"/>
                  </a:cubicBezTo>
                  <a:cubicBezTo>
                    <a:pt x="23" y="171"/>
                    <a:pt x="11" y="161"/>
                    <a:pt x="0" y="150"/>
                  </a:cubicBezTo>
                  <a:cubicBezTo>
                    <a:pt x="5" y="122"/>
                    <a:pt x="9" y="95"/>
                    <a:pt x="14" y="67"/>
                  </a:cubicBezTo>
                  <a:cubicBezTo>
                    <a:pt x="16" y="57"/>
                    <a:pt x="18" y="46"/>
                    <a:pt x="19" y="36"/>
                  </a:cubicBezTo>
                  <a:cubicBezTo>
                    <a:pt x="20" y="32"/>
                    <a:pt x="20" y="32"/>
                    <a:pt x="20" y="32"/>
                  </a:cubicBezTo>
                  <a:cubicBezTo>
                    <a:pt x="22" y="18"/>
                    <a:pt x="33" y="8"/>
                    <a:pt x="46" y="4"/>
                  </a:cubicBezTo>
                  <a:cubicBezTo>
                    <a:pt x="54" y="1"/>
                    <a:pt x="63" y="0"/>
                    <a:pt x="72" y="2"/>
                  </a:cubicBezTo>
                  <a:cubicBezTo>
                    <a:pt x="84" y="6"/>
                    <a:pt x="93" y="14"/>
                    <a:pt x="97" y="24"/>
                  </a:cubicBezTo>
                  <a:cubicBezTo>
                    <a:pt x="98" y="26"/>
                    <a:pt x="98" y="27"/>
                    <a:pt x="99" y="28"/>
                  </a:cubicBezTo>
                  <a:cubicBezTo>
                    <a:pt x="99" y="29"/>
                    <a:pt x="99" y="30"/>
                    <a:pt x="100" y="31"/>
                  </a:cubicBezTo>
                  <a:cubicBezTo>
                    <a:pt x="101" y="34"/>
                    <a:pt x="101" y="37"/>
                    <a:pt x="101" y="40"/>
                  </a:cubicBezTo>
                  <a:cubicBezTo>
                    <a:pt x="102" y="43"/>
                    <a:pt x="102" y="46"/>
                    <a:pt x="101" y="49"/>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92" name="Freeform 144"/>
            <p:cNvSpPr>
              <a:spLocks/>
            </p:cNvSpPr>
            <p:nvPr/>
          </p:nvSpPr>
          <p:spPr bwMode="auto">
            <a:xfrm>
              <a:off x="6842" y="2212"/>
              <a:ext cx="88" cy="114"/>
            </a:xfrm>
            <a:custGeom>
              <a:avLst/>
              <a:gdLst>
                <a:gd name="T0" fmla="*/ 120 w 120"/>
                <a:gd name="T1" fmla="*/ 17 h 154"/>
                <a:gd name="T2" fmla="*/ 120 w 120"/>
                <a:gd name="T3" fmla="*/ 19 h 154"/>
                <a:gd name="T4" fmla="*/ 120 w 120"/>
                <a:gd name="T5" fmla="*/ 20 h 154"/>
                <a:gd name="T6" fmla="*/ 118 w 120"/>
                <a:gd name="T7" fmla="*/ 32 h 154"/>
                <a:gd name="T8" fmla="*/ 115 w 120"/>
                <a:gd name="T9" fmla="*/ 47 h 154"/>
                <a:gd name="T10" fmla="*/ 110 w 120"/>
                <a:gd name="T11" fmla="*/ 82 h 154"/>
                <a:gd name="T12" fmla="*/ 100 w 120"/>
                <a:gd name="T13" fmla="*/ 154 h 154"/>
                <a:gd name="T14" fmla="*/ 87 w 120"/>
                <a:gd name="T15" fmla="*/ 152 h 154"/>
                <a:gd name="T16" fmla="*/ 86 w 120"/>
                <a:gd name="T17" fmla="*/ 152 h 154"/>
                <a:gd name="T18" fmla="*/ 43 w 120"/>
                <a:gd name="T19" fmla="*/ 147 h 154"/>
                <a:gd name="T20" fmla="*/ 8 w 120"/>
                <a:gd name="T21" fmla="*/ 116 h 154"/>
                <a:gd name="T22" fmla="*/ 0 w 120"/>
                <a:gd name="T23" fmla="*/ 107 h 154"/>
                <a:gd name="T24" fmla="*/ 16 w 120"/>
                <a:gd name="T25" fmla="*/ 3 h 154"/>
                <a:gd name="T26" fmla="*/ 17 w 120"/>
                <a:gd name="T27" fmla="*/ 0 h 154"/>
                <a:gd name="T28" fmla="*/ 27 w 120"/>
                <a:gd name="T29" fmla="*/ 2 h 154"/>
                <a:gd name="T30" fmla="*/ 68 w 120"/>
                <a:gd name="T31" fmla="*/ 9 h 154"/>
                <a:gd name="T32" fmla="*/ 79 w 120"/>
                <a:gd name="T33" fmla="*/ 10 h 154"/>
                <a:gd name="T34" fmla="*/ 109 w 120"/>
                <a:gd name="T35" fmla="*/ 15 h 154"/>
                <a:gd name="T36" fmla="*/ 120 w 120"/>
                <a:gd name="T37" fmla="*/ 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54">
                  <a:moveTo>
                    <a:pt x="120" y="17"/>
                  </a:moveTo>
                  <a:cubicBezTo>
                    <a:pt x="120" y="18"/>
                    <a:pt x="120" y="19"/>
                    <a:pt x="120" y="19"/>
                  </a:cubicBezTo>
                  <a:cubicBezTo>
                    <a:pt x="120" y="19"/>
                    <a:pt x="120" y="20"/>
                    <a:pt x="120" y="20"/>
                  </a:cubicBezTo>
                  <a:cubicBezTo>
                    <a:pt x="119" y="23"/>
                    <a:pt x="119" y="28"/>
                    <a:pt x="118" y="32"/>
                  </a:cubicBezTo>
                  <a:cubicBezTo>
                    <a:pt x="117" y="37"/>
                    <a:pt x="116" y="42"/>
                    <a:pt x="115" y="47"/>
                  </a:cubicBezTo>
                  <a:cubicBezTo>
                    <a:pt x="114" y="58"/>
                    <a:pt x="112" y="70"/>
                    <a:pt x="110" y="82"/>
                  </a:cubicBezTo>
                  <a:cubicBezTo>
                    <a:pt x="106" y="108"/>
                    <a:pt x="102" y="135"/>
                    <a:pt x="100" y="154"/>
                  </a:cubicBezTo>
                  <a:cubicBezTo>
                    <a:pt x="87" y="152"/>
                    <a:pt x="87" y="152"/>
                    <a:pt x="87" y="152"/>
                  </a:cubicBezTo>
                  <a:cubicBezTo>
                    <a:pt x="86" y="152"/>
                    <a:pt x="86" y="152"/>
                    <a:pt x="86" y="152"/>
                  </a:cubicBezTo>
                  <a:cubicBezTo>
                    <a:pt x="43" y="147"/>
                    <a:pt x="43" y="147"/>
                    <a:pt x="43" y="147"/>
                  </a:cubicBezTo>
                  <a:cubicBezTo>
                    <a:pt x="31" y="137"/>
                    <a:pt x="19" y="127"/>
                    <a:pt x="8" y="116"/>
                  </a:cubicBezTo>
                  <a:cubicBezTo>
                    <a:pt x="5" y="113"/>
                    <a:pt x="3" y="110"/>
                    <a:pt x="0" y="107"/>
                  </a:cubicBezTo>
                  <a:cubicBezTo>
                    <a:pt x="5" y="71"/>
                    <a:pt x="12" y="28"/>
                    <a:pt x="16" y="3"/>
                  </a:cubicBezTo>
                  <a:cubicBezTo>
                    <a:pt x="16" y="2"/>
                    <a:pt x="16" y="1"/>
                    <a:pt x="17" y="0"/>
                  </a:cubicBezTo>
                  <a:cubicBezTo>
                    <a:pt x="27" y="2"/>
                    <a:pt x="27" y="2"/>
                    <a:pt x="27" y="2"/>
                  </a:cubicBezTo>
                  <a:cubicBezTo>
                    <a:pt x="68" y="9"/>
                    <a:pt x="68" y="9"/>
                    <a:pt x="68" y="9"/>
                  </a:cubicBezTo>
                  <a:cubicBezTo>
                    <a:pt x="79" y="10"/>
                    <a:pt x="79" y="10"/>
                    <a:pt x="79" y="10"/>
                  </a:cubicBezTo>
                  <a:cubicBezTo>
                    <a:pt x="109" y="15"/>
                    <a:pt x="109" y="15"/>
                    <a:pt x="109" y="15"/>
                  </a:cubicBezTo>
                  <a:lnTo>
                    <a:pt x="120" y="17"/>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93" name="Freeform 145"/>
            <p:cNvSpPr>
              <a:spLocks/>
            </p:cNvSpPr>
            <p:nvPr/>
          </p:nvSpPr>
          <p:spPr bwMode="auto">
            <a:xfrm>
              <a:off x="6849" y="2175"/>
              <a:ext cx="86" cy="87"/>
            </a:xfrm>
            <a:custGeom>
              <a:avLst/>
              <a:gdLst>
                <a:gd name="T0" fmla="*/ 109 w 117"/>
                <a:gd name="T1" fmla="*/ 44 h 116"/>
                <a:gd name="T2" fmla="*/ 72 w 117"/>
                <a:gd name="T3" fmla="*/ 108 h 116"/>
                <a:gd name="T4" fmla="*/ 8 w 117"/>
                <a:gd name="T5" fmla="*/ 71 h 116"/>
                <a:gd name="T6" fmla="*/ 45 w 117"/>
                <a:gd name="T7" fmla="*/ 7 h 116"/>
                <a:gd name="T8" fmla="*/ 109 w 117"/>
                <a:gd name="T9" fmla="*/ 44 h 116"/>
              </a:gdLst>
              <a:ahLst/>
              <a:cxnLst>
                <a:cxn ang="0">
                  <a:pos x="T0" y="T1"/>
                </a:cxn>
                <a:cxn ang="0">
                  <a:pos x="T2" y="T3"/>
                </a:cxn>
                <a:cxn ang="0">
                  <a:pos x="T4" y="T5"/>
                </a:cxn>
                <a:cxn ang="0">
                  <a:pos x="T6" y="T7"/>
                </a:cxn>
                <a:cxn ang="0">
                  <a:pos x="T8" y="T9"/>
                </a:cxn>
              </a:cxnLst>
              <a:rect l="0" t="0" r="r" b="b"/>
              <a:pathLst>
                <a:path w="117" h="116">
                  <a:moveTo>
                    <a:pt x="109" y="44"/>
                  </a:moveTo>
                  <a:cubicBezTo>
                    <a:pt x="117" y="72"/>
                    <a:pt x="100" y="101"/>
                    <a:pt x="72" y="108"/>
                  </a:cubicBezTo>
                  <a:cubicBezTo>
                    <a:pt x="44" y="116"/>
                    <a:pt x="15" y="99"/>
                    <a:pt x="8" y="71"/>
                  </a:cubicBezTo>
                  <a:cubicBezTo>
                    <a:pt x="0" y="43"/>
                    <a:pt x="17" y="14"/>
                    <a:pt x="45" y="7"/>
                  </a:cubicBezTo>
                  <a:cubicBezTo>
                    <a:pt x="73" y="0"/>
                    <a:pt x="102" y="16"/>
                    <a:pt x="109" y="4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94" name="Freeform 146"/>
            <p:cNvSpPr>
              <a:spLocks/>
            </p:cNvSpPr>
            <p:nvPr/>
          </p:nvSpPr>
          <p:spPr bwMode="auto">
            <a:xfrm>
              <a:off x="6982" y="2147"/>
              <a:ext cx="92" cy="79"/>
            </a:xfrm>
            <a:custGeom>
              <a:avLst/>
              <a:gdLst>
                <a:gd name="T0" fmla="*/ 13 w 92"/>
                <a:gd name="T1" fmla="*/ 16 h 79"/>
                <a:gd name="T2" fmla="*/ 49 w 92"/>
                <a:gd name="T3" fmla="*/ 0 h 79"/>
                <a:gd name="T4" fmla="*/ 92 w 92"/>
                <a:gd name="T5" fmla="*/ 39 h 79"/>
                <a:gd name="T6" fmla="*/ 69 w 92"/>
                <a:gd name="T7" fmla="*/ 75 h 79"/>
                <a:gd name="T8" fmla="*/ 0 w 92"/>
                <a:gd name="T9" fmla="*/ 79 h 79"/>
                <a:gd name="T10" fmla="*/ 13 w 92"/>
                <a:gd name="T11" fmla="*/ 16 h 79"/>
              </a:gdLst>
              <a:ahLst/>
              <a:cxnLst>
                <a:cxn ang="0">
                  <a:pos x="T0" y="T1"/>
                </a:cxn>
                <a:cxn ang="0">
                  <a:pos x="T2" y="T3"/>
                </a:cxn>
                <a:cxn ang="0">
                  <a:pos x="T4" y="T5"/>
                </a:cxn>
                <a:cxn ang="0">
                  <a:pos x="T6" y="T7"/>
                </a:cxn>
                <a:cxn ang="0">
                  <a:pos x="T8" y="T9"/>
                </a:cxn>
                <a:cxn ang="0">
                  <a:pos x="T10" y="T11"/>
                </a:cxn>
              </a:cxnLst>
              <a:rect l="0" t="0" r="r" b="b"/>
              <a:pathLst>
                <a:path w="92" h="79">
                  <a:moveTo>
                    <a:pt x="13" y="16"/>
                  </a:moveTo>
                  <a:lnTo>
                    <a:pt x="49" y="0"/>
                  </a:lnTo>
                  <a:lnTo>
                    <a:pt x="92" y="39"/>
                  </a:lnTo>
                  <a:lnTo>
                    <a:pt x="69" y="75"/>
                  </a:lnTo>
                  <a:lnTo>
                    <a:pt x="0" y="79"/>
                  </a:lnTo>
                  <a:lnTo>
                    <a:pt x="13" y="16"/>
                  </a:lnTo>
                  <a:close/>
                </a:path>
              </a:pathLst>
            </a:custGeom>
            <a:solidFill>
              <a:srgbClr val="00B1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95" name="Freeform 147"/>
            <p:cNvSpPr>
              <a:spLocks/>
            </p:cNvSpPr>
            <p:nvPr/>
          </p:nvSpPr>
          <p:spPr bwMode="auto">
            <a:xfrm>
              <a:off x="6942" y="2076"/>
              <a:ext cx="172" cy="105"/>
            </a:xfrm>
            <a:custGeom>
              <a:avLst/>
              <a:gdLst>
                <a:gd name="T0" fmla="*/ 176 w 234"/>
                <a:gd name="T1" fmla="*/ 0 h 141"/>
                <a:gd name="T2" fmla="*/ 180 w 234"/>
                <a:gd name="T3" fmla="*/ 83 h 141"/>
                <a:gd name="T4" fmla="*/ 234 w 234"/>
                <a:gd name="T5" fmla="*/ 108 h 141"/>
                <a:gd name="T6" fmla="*/ 118 w 234"/>
                <a:gd name="T7" fmla="*/ 141 h 141"/>
                <a:gd name="T8" fmla="*/ 0 w 234"/>
                <a:gd name="T9" fmla="*/ 110 h 141"/>
                <a:gd name="T10" fmla="*/ 53 w 234"/>
                <a:gd name="T11" fmla="*/ 85 h 141"/>
                <a:gd name="T12" fmla="*/ 58 w 234"/>
                <a:gd name="T13" fmla="*/ 0 h 141"/>
                <a:gd name="T14" fmla="*/ 176 w 234"/>
                <a:gd name="T15" fmla="*/ 0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41">
                  <a:moveTo>
                    <a:pt x="176" y="0"/>
                  </a:moveTo>
                  <a:cubicBezTo>
                    <a:pt x="180" y="83"/>
                    <a:pt x="180" y="83"/>
                    <a:pt x="180" y="83"/>
                  </a:cubicBezTo>
                  <a:cubicBezTo>
                    <a:pt x="234" y="108"/>
                    <a:pt x="234" y="108"/>
                    <a:pt x="234" y="108"/>
                  </a:cubicBezTo>
                  <a:cubicBezTo>
                    <a:pt x="219" y="116"/>
                    <a:pt x="152" y="141"/>
                    <a:pt x="118" y="141"/>
                  </a:cubicBezTo>
                  <a:cubicBezTo>
                    <a:pt x="83" y="141"/>
                    <a:pt x="14" y="118"/>
                    <a:pt x="0" y="110"/>
                  </a:cubicBezTo>
                  <a:cubicBezTo>
                    <a:pt x="53" y="85"/>
                    <a:pt x="53" y="85"/>
                    <a:pt x="53" y="85"/>
                  </a:cubicBezTo>
                  <a:cubicBezTo>
                    <a:pt x="58" y="0"/>
                    <a:pt x="58" y="0"/>
                    <a:pt x="58" y="0"/>
                  </a:cubicBezTo>
                  <a:lnTo>
                    <a:pt x="176" y="0"/>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96" name="Freeform 148"/>
            <p:cNvSpPr>
              <a:spLocks/>
            </p:cNvSpPr>
            <p:nvPr/>
          </p:nvSpPr>
          <p:spPr bwMode="auto">
            <a:xfrm>
              <a:off x="7085" y="1986"/>
              <a:ext cx="33" cy="74"/>
            </a:xfrm>
            <a:custGeom>
              <a:avLst/>
              <a:gdLst>
                <a:gd name="T0" fmla="*/ 7 w 44"/>
                <a:gd name="T1" fmla="*/ 99 h 99"/>
                <a:gd name="T2" fmla="*/ 42 w 44"/>
                <a:gd name="T3" fmla="*/ 53 h 99"/>
                <a:gd name="T4" fmla="*/ 0 w 44"/>
                <a:gd name="T5" fmla="*/ 0 h 99"/>
              </a:gdLst>
              <a:ahLst/>
              <a:cxnLst>
                <a:cxn ang="0">
                  <a:pos x="T0" y="T1"/>
                </a:cxn>
                <a:cxn ang="0">
                  <a:pos x="T2" y="T3"/>
                </a:cxn>
                <a:cxn ang="0">
                  <a:pos x="T4" y="T5"/>
                </a:cxn>
              </a:cxnLst>
              <a:rect l="0" t="0" r="r" b="b"/>
              <a:pathLst>
                <a:path w="44" h="99">
                  <a:moveTo>
                    <a:pt x="7" y="99"/>
                  </a:moveTo>
                  <a:cubicBezTo>
                    <a:pt x="29" y="99"/>
                    <a:pt x="44" y="81"/>
                    <a:pt x="42" y="53"/>
                  </a:cubicBezTo>
                  <a:cubicBezTo>
                    <a:pt x="39" y="27"/>
                    <a:pt x="20" y="0"/>
                    <a:pt x="0" y="0"/>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97" name="Freeform 149"/>
            <p:cNvSpPr>
              <a:spLocks/>
            </p:cNvSpPr>
            <p:nvPr/>
          </p:nvSpPr>
          <p:spPr bwMode="auto">
            <a:xfrm>
              <a:off x="6939" y="1986"/>
              <a:ext cx="32" cy="74"/>
            </a:xfrm>
            <a:custGeom>
              <a:avLst/>
              <a:gdLst>
                <a:gd name="T0" fmla="*/ 37 w 44"/>
                <a:gd name="T1" fmla="*/ 99 h 99"/>
                <a:gd name="T2" fmla="*/ 3 w 44"/>
                <a:gd name="T3" fmla="*/ 53 h 99"/>
                <a:gd name="T4" fmla="*/ 44 w 44"/>
                <a:gd name="T5" fmla="*/ 0 h 99"/>
              </a:gdLst>
              <a:ahLst/>
              <a:cxnLst>
                <a:cxn ang="0">
                  <a:pos x="T0" y="T1"/>
                </a:cxn>
                <a:cxn ang="0">
                  <a:pos x="T2" y="T3"/>
                </a:cxn>
                <a:cxn ang="0">
                  <a:pos x="T4" y="T5"/>
                </a:cxn>
              </a:cxnLst>
              <a:rect l="0" t="0" r="r" b="b"/>
              <a:pathLst>
                <a:path w="44" h="99">
                  <a:moveTo>
                    <a:pt x="37" y="99"/>
                  </a:moveTo>
                  <a:cubicBezTo>
                    <a:pt x="15" y="99"/>
                    <a:pt x="0" y="81"/>
                    <a:pt x="3" y="53"/>
                  </a:cubicBezTo>
                  <a:cubicBezTo>
                    <a:pt x="5" y="27"/>
                    <a:pt x="24" y="0"/>
                    <a:pt x="44" y="0"/>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98" name="Freeform 150"/>
            <p:cNvSpPr>
              <a:spLocks/>
            </p:cNvSpPr>
            <p:nvPr/>
          </p:nvSpPr>
          <p:spPr bwMode="auto">
            <a:xfrm>
              <a:off x="6951" y="1914"/>
              <a:ext cx="154" cy="210"/>
            </a:xfrm>
            <a:custGeom>
              <a:avLst/>
              <a:gdLst>
                <a:gd name="T0" fmla="*/ 105 w 209"/>
                <a:gd name="T1" fmla="*/ 282 h 282"/>
                <a:gd name="T2" fmla="*/ 132 w 209"/>
                <a:gd name="T3" fmla="*/ 272 h 282"/>
                <a:gd name="T4" fmla="*/ 209 w 209"/>
                <a:gd name="T5" fmla="*/ 127 h 282"/>
                <a:gd name="T6" fmla="*/ 198 w 209"/>
                <a:gd name="T7" fmla="*/ 62 h 282"/>
                <a:gd name="T8" fmla="*/ 105 w 209"/>
                <a:gd name="T9" fmla="*/ 0 h 282"/>
                <a:gd name="T10" fmla="*/ 12 w 209"/>
                <a:gd name="T11" fmla="*/ 62 h 282"/>
                <a:gd name="T12" fmla="*/ 0 w 209"/>
                <a:gd name="T13" fmla="*/ 127 h 282"/>
                <a:gd name="T14" fmla="*/ 77 w 209"/>
                <a:gd name="T15" fmla="*/ 272 h 282"/>
                <a:gd name="T16" fmla="*/ 105 w 209"/>
                <a:gd name="T17"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282">
                  <a:moveTo>
                    <a:pt x="105" y="282"/>
                  </a:moveTo>
                  <a:cubicBezTo>
                    <a:pt x="125" y="282"/>
                    <a:pt x="131" y="276"/>
                    <a:pt x="132" y="272"/>
                  </a:cubicBezTo>
                  <a:cubicBezTo>
                    <a:pt x="192" y="250"/>
                    <a:pt x="202" y="178"/>
                    <a:pt x="209" y="127"/>
                  </a:cubicBezTo>
                  <a:cubicBezTo>
                    <a:pt x="198" y="62"/>
                    <a:pt x="198" y="62"/>
                    <a:pt x="198" y="62"/>
                  </a:cubicBezTo>
                  <a:cubicBezTo>
                    <a:pt x="190" y="28"/>
                    <a:pt x="137" y="0"/>
                    <a:pt x="105" y="0"/>
                  </a:cubicBezTo>
                  <a:cubicBezTo>
                    <a:pt x="72" y="0"/>
                    <a:pt x="19" y="28"/>
                    <a:pt x="12" y="62"/>
                  </a:cubicBezTo>
                  <a:cubicBezTo>
                    <a:pt x="0" y="127"/>
                    <a:pt x="0" y="127"/>
                    <a:pt x="0" y="127"/>
                  </a:cubicBezTo>
                  <a:cubicBezTo>
                    <a:pt x="7" y="178"/>
                    <a:pt x="17" y="250"/>
                    <a:pt x="77" y="272"/>
                  </a:cubicBezTo>
                  <a:cubicBezTo>
                    <a:pt x="79" y="276"/>
                    <a:pt x="84" y="282"/>
                    <a:pt x="105" y="282"/>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99" name="Freeform 151"/>
            <p:cNvSpPr>
              <a:spLocks/>
            </p:cNvSpPr>
            <p:nvPr/>
          </p:nvSpPr>
          <p:spPr bwMode="auto">
            <a:xfrm>
              <a:off x="7054" y="2006"/>
              <a:ext cx="12" cy="12"/>
            </a:xfrm>
            <a:custGeom>
              <a:avLst/>
              <a:gdLst>
                <a:gd name="T0" fmla="*/ 8 w 16"/>
                <a:gd name="T1" fmla="*/ 15 h 15"/>
                <a:gd name="T2" fmla="*/ 0 w 16"/>
                <a:gd name="T3" fmla="*/ 7 h 15"/>
                <a:gd name="T4" fmla="*/ 8 w 16"/>
                <a:gd name="T5" fmla="*/ 0 h 15"/>
                <a:gd name="T6" fmla="*/ 16 w 16"/>
                <a:gd name="T7" fmla="*/ 8 h 15"/>
                <a:gd name="T8" fmla="*/ 8 w 16"/>
                <a:gd name="T9" fmla="*/ 15 h 15"/>
              </a:gdLst>
              <a:ahLst/>
              <a:cxnLst>
                <a:cxn ang="0">
                  <a:pos x="T0" y="T1"/>
                </a:cxn>
                <a:cxn ang="0">
                  <a:pos x="T2" y="T3"/>
                </a:cxn>
                <a:cxn ang="0">
                  <a:pos x="T4" y="T5"/>
                </a:cxn>
                <a:cxn ang="0">
                  <a:pos x="T6" y="T7"/>
                </a:cxn>
                <a:cxn ang="0">
                  <a:pos x="T8" y="T9"/>
                </a:cxn>
              </a:cxnLst>
              <a:rect l="0" t="0" r="r" b="b"/>
              <a:pathLst>
                <a:path w="16" h="15">
                  <a:moveTo>
                    <a:pt x="8" y="15"/>
                  </a:moveTo>
                  <a:cubicBezTo>
                    <a:pt x="4" y="15"/>
                    <a:pt x="0" y="12"/>
                    <a:pt x="0" y="7"/>
                  </a:cubicBezTo>
                  <a:cubicBezTo>
                    <a:pt x="0" y="3"/>
                    <a:pt x="4" y="0"/>
                    <a:pt x="8" y="0"/>
                  </a:cubicBezTo>
                  <a:cubicBezTo>
                    <a:pt x="12" y="0"/>
                    <a:pt x="16" y="4"/>
                    <a:pt x="16" y="8"/>
                  </a:cubicBezTo>
                  <a:cubicBezTo>
                    <a:pt x="16" y="12"/>
                    <a:pt x="12" y="15"/>
                    <a:pt x="8"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00" name="Freeform 152"/>
            <p:cNvSpPr>
              <a:spLocks/>
            </p:cNvSpPr>
            <p:nvPr/>
          </p:nvSpPr>
          <p:spPr bwMode="auto">
            <a:xfrm>
              <a:off x="6991" y="2006"/>
              <a:ext cx="12" cy="12"/>
            </a:xfrm>
            <a:custGeom>
              <a:avLst/>
              <a:gdLst>
                <a:gd name="T0" fmla="*/ 8 w 16"/>
                <a:gd name="T1" fmla="*/ 15 h 15"/>
                <a:gd name="T2" fmla="*/ 16 w 16"/>
                <a:gd name="T3" fmla="*/ 7 h 15"/>
                <a:gd name="T4" fmla="*/ 8 w 16"/>
                <a:gd name="T5" fmla="*/ 0 h 15"/>
                <a:gd name="T6" fmla="*/ 0 w 16"/>
                <a:gd name="T7" fmla="*/ 8 h 15"/>
                <a:gd name="T8" fmla="*/ 8 w 16"/>
                <a:gd name="T9" fmla="*/ 15 h 15"/>
              </a:gdLst>
              <a:ahLst/>
              <a:cxnLst>
                <a:cxn ang="0">
                  <a:pos x="T0" y="T1"/>
                </a:cxn>
                <a:cxn ang="0">
                  <a:pos x="T2" y="T3"/>
                </a:cxn>
                <a:cxn ang="0">
                  <a:pos x="T4" y="T5"/>
                </a:cxn>
                <a:cxn ang="0">
                  <a:pos x="T6" y="T7"/>
                </a:cxn>
                <a:cxn ang="0">
                  <a:pos x="T8" y="T9"/>
                </a:cxn>
              </a:cxnLst>
              <a:rect l="0" t="0" r="r" b="b"/>
              <a:pathLst>
                <a:path w="16" h="15">
                  <a:moveTo>
                    <a:pt x="8" y="15"/>
                  </a:moveTo>
                  <a:cubicBezTo>
                    <a:pt x="12" y="15"/>
                    <a:pt x="16" y="12"/>
                    <a:pt x="16" y="7"/>
                  </a:cubicBezTo>
                  <a:cubicBezTo>
                    <a:pt x="16" y="3"/>
                    <a:pt x="12" y="0"/>
                    <a:pt x="8" y="0"/>
                  </a:cubicBezTo>
                  <a:cubicBezTo>
                    <a:pt x="4" y="0"/>
                    <a:pt x="0" y="4"/>
                    <a:pt x="0" y="8"/>
                  </a:cubicBezTo>
                  <a:cubicBezTo>
                    <a:pt x="0" y="12"/>
                    <a:pt x="4" y="15"/>
                    <a:pt x="8"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01" name="Freeform 153"/>
            <p:cNvSpPr>
              <a:spLocks/>
            </p:cNvSpPr>
            <p:nvPr/>
          </p:nvSpPr>
          <p:spPr bwMode="auto">
            <a:xfrm>
              <a:off x="6937" y="1896"/>
              <a:ext cx="191" cy="172"/>
            </a:xfrm>
            <a:custGeom>
              <a:avLst/>
              <a:gdLst>
                <a:gd name="T0" fmla="*/ 259 w 259"/>
                <a:gd name="T1" fmla="*/ 144 h 232"/>
                <a:gd name="T2" fmla="*/ 219 w 259"/>
                <a:gd name="T3" fmla="*/ 37 h 232"/>
                <a:gd name="T4" fmla="*/ 199 w 259"/>
                <a:gd name="T5" fmla="*/ 29 h 232"/>
                <a:gd name="T6" fmla="*/ 123 w 259"/>
                <a:gd name="T7" fmla="*/ 0 h 232"/>
                <a:gd name="T8" fmla="*/ 1 w 259"/>
                <a:gd name="T9" fmla="*/ 128 h 232"/>
                <a:gd name="T10" fmla="*/ 32 w 259"/>
                <a:gd name="T11" fmla="*/ 173 h 232"/>
                <a:gd name="T12" fmla="*/ 124 w 259"/>
                <a:gd name="T13" fmla="*/ 42 h 232"/>
                <a:gd name="T14" fmla="*/ 153 w 259"/>
                <a:gd name="T15" fmla="*/ 38 h 232"/>
                <a:gd name="T16" fmla="*/ 243 w 259"/>
                <a:gd name="T17" fmla="*/ 179 h 232"/>
                <a:gd name="T18" fmla="*/ 256 w 259"/>
                <a:gd name="T19" fmla="*/ 165 h 232"/>
                <a:gd name="T20" fmla="*/ 259 w 259"/>
                <a:gd name="T21" fmla="*/ 14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32">
                  <a:moveTo>
                    <a:pt x="259" y="144"/>
                  </a:moveTo>
                  <a:cubicBezTo>
                    <a:pt x="257" y="95"/>
                    <a:pt x="244" y="53"/>
                    <a:pt x="219" y="37"/>
                  </a:cubicBezTo>
                  <a:cubicBezTo>
                    <a:pt x="212" y="32"/>
                    <a:pt x="205" y="29"/>
                    <a:pt x="199" y="29"/>
                  </a:cubicBezTo>
                  <a:cubicBezTo>
                    <a:pt x="199" y="29"/>
                    <a:pt x="189" y="0"/>
                    <a:pt x="123" y="0"/>
                  </a:cubicBezTo>
                  <a:cubicBezTo>
                    <a:pt x="65" y="0"/>
                    <a:pt x="1" y="27"/>
                    <a:pt x="1" y="128"/>
                  </a:cubicBezTo>
                  <a:cubicBezTo>
                    <a:pt x="0" y="151"/>
                    <a:pt x="34" y="232"/>
                    <a:pt x="32" y="173"/>
                  </a:cubicBezTo>
                  <a:cubicBezTo>
                    <a:pt x="39" y="107"/>
                    <a:pt x="48" y="33"/>
                    <a:pt x="124" y="42"/>
                  </a:cubicBezTo>
                  <a:cubicBezTo>
                    <a:pt x="132" y="43"/>
                    <a:pt x="143" y="38"/>
                    <a:pt x="153" y="38"/>
                  </a:cubicBezTo>
                  <a:cubicBezTo>
                    <a:pt x="227" y="47"/>
                    <a:pt x="199" y="158"/>
                    <a:pt x="243" y="179"/>
                  </a:cubicBezTo>
                  <a:cubicBezTo>
                    <a:pt x="243" y="179"/>
                    <a:pt x="252" y="183"/>
                    <a:pt x="256" y="165"/>
                  </a:cubicBezTo>
                  <a:cubicBezTo>
                    <a:pt x="257" y="157"/>
                    <a:pt x="259" y="144"/>
                    <a:pt x="259" y="1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02" name="Freeform 154"/>
            <p:cNvSpPr>
              <a:spLocks/>
            </p:cNvSpPr>
            <p:nvPr/>
          </p:nvSpPr>
          <p:spPr bwMode="auto">
            <a:xfrm>
              <a:off x="6983" y="2100"/>
              <a:ext cx="90" cy="29"/>
            </a:xfrm>
            <a:custGeom>
              <a:avLst/>
              <a:gdLst>
                <a:gd name="T0" fmla="*/ 122 w 122"/>
                <a:gd name="T1" fmla="*/ 1 h 39"/>
                <a:gd name="T2" fmla="*/ 89 w 122"/>
                <a:gd name="T3" fmla="*/ 22 h 39"/>
                <a:gd name="T4" fmla="*/ 62 w 122"/>
                <a:gd name="T5" fmla="*/ 32 h 39"/>
                <a:gd name="T6" fmla="*/ 34 w 122"/>
                <a:gd name="T7" fmla="*/ 22 h 39"/>
                <a:gd name="T8" fmla="*/ 1 w 122"/>
                <a:gd name="T9" fmla="*/ 0 h 39"/>
                <a:gd name="T10" fmla="*/ 0 w 122"/>
                <a:gd name="T11" fmla="*/ 7 h 39"/>
                <a:gd name="T12" fmla="*/ 34 w 122"/>
                <a:gd name="T13" fmla="*/ 29 h 39"/>
                <a:gd name="T14" fmla="*/ 62 w 122"/>
                <a:gd name="T15" fmla="*/ 39 h 39"/>
                <a:gd name="T16" fmla="*/ 89 w 122"/>
                <a:gd name="T17" fmla="*/ 29 h 39"/>
                <a:gd name="T18" fmla="*/ 122 w 122"/>
                <a:gd name="T19" fmla="*/ 8 h 39"/>
                <a:gd name="T20" fmla="*/ 122 w 122"/>
                <a:gd name="T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39">
                  <a:moveTo>
                    <a:pt x="122" y="1"/>
                  </a:moveTo>
                  <a:cubicBezTo>
                    <a:pt x="108" y="13"/>
                    <a:pt x="99" y="18"/>
                    <a:pt x="89" y="22"/>
                  </a:cubicBezTo>
                  <a:cubicBezTo>
                    <a:pt x="88" y="26"/>
                    <a:pt x="82" y="32"/>
                    <a:pt x="62" y="32"/>
                  </a:cubicBezTo>
                  <a:cubicBezTo>
                    <a:pt x="41" y="32"/>
                    <a:pt x="36" y="26"/>
                    <a:pt x="34" y="22"/>
                  </a:cubicBezTo>
                  <a:cubicBezTo>
                    <a:pt x="24" y="18"/>
                    <a:pt x="15" y="13"/>
                    <a:pt x="1" y="0"/>
                  </a:cubicBezTo>
                  <a:cubicBezTo>
                    <a:pt x="0" y="7"/>
                    <a:pt x="0" y="7"/>
                    <a:pt x="0" y="7"/>
                  </a:cubicBezTo>
                  <a:cubicBezTo>
                    <a:pt x="15" y="20"/>
                    <a:pt x="24" y="25"/>
                    <a:pt x="34" y="29"/>
                  </a:cubicBezTo>
                  <a:cubicBezTo>
                    <a:pt x="36" y="33"/>
                    <a:pt x="41" y="39"/>
                    <a:pt x="62" y="39"/>
                  </a:cubicBezTo>
                  <a:cubicBezTo>
                    <a:pt x="82" y="39"/>
                    <a:pt x="88" y="33"/>
                    <a:pt x="89" y="29"/>
                  </a:cubicBezTo>
                  <a:cubicBezTo>
                    <a:pt x="99" y="25"/>
                    <a:pt x="108" y="20"/>
                    <a:pt x="122" y="8"/>
                  </a:cubicBezTo>
                  <a:lnTo>
                    <a:pt x="122" y="1"/>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03" name="Freeform 155"/>
            <p:cNvSpPr>
              <a:spLocks/>
            </p:cNvSpPr>
            <p:nvPr/>
          </p:nvSpPr>
          <p:spPr bwMode="auto">
            <a:xfrm>
              <a:off x="7001" y="2080"/>
              <a:ext cx="55" cy="10"/>
            </a:xfrm>
            <a:custGeom>
              <a:avLst/>
              <a:gdLst>
                <a:gd name="T0" fmla="*/ 37 w 74"/>
                <a:gd name="T1" fmla="*/ 14 h 14"/>
                <a:gd name="T2" fmla="*/ 4 w 74"/>
                <a:gd name="T3" fmla="*/ 10 h 14"/>
                <a:gd name="T4" fmla="*/ 0 w 74"/>
                <a:gd name="T5" fmla="*/ 4 h 14"/>
                <a:gd name="T6" fmla="*/ 6 w 74"/>
                <a:gd name="T7" fmla="*/ 1 h 14"/>
                <a:gd name="T8" fmla="*/ 68 w 74"/>
                <a:gd name="T9" fmla="*/ 1 h 14"/>
                <a:gd name="T10" fmla="*/ 73 w 74"/>
                <a:gd name="T11" fmla="*/ 4 h 14"/>
                <a:gd name="T12" fmla="*/ 70 w 74"/>
                <a:gd name="T13" fmla="*/ 10 h 14"/>
                <a:gd name="T14" fmla="*/ 37 w 7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4">
                  <a:moveTo>
                    <a:pt x="37" y="14"/>
                  </a:moveTo>
                  <a:cubicBezTo>
                    <a:pt x="27" y="14"/>
                    <a:pt x="16" y="12"/>
                    <a:pt x="4" y="10"/>
                  </a:cubicBezTo>
                  <a:cubicBezTo>
                    <a:pt x="1" y="9"/>
                    <a:pt x="0" y="7"/>
                    <a:pt x="0" y="4"/>
                  </a:cubicBezTo>
                  <a:cubicBezTo>
                    <a:pt x="1" y="2"/>
                    <a:pt x="3" y="0"/>
                    <a:pt x="6" y="1"/>
                  </a:cubicBezTo>
                  <a:cubicBezTo>
                    <a:pt x="29" y="6"/>
                    <a:pt x="44" y="6"/>
                    <a:pt x="68" y="1"/>
                  </a:cubicBezTo>
                  <a:cubicBezTo>
                    <a:pt x="70" y="0"/>
                    <a:pt x="73" y="2"/>
                    <a:pt x="73" y="4"/>
                  </a:cubicBezTo>
                  <a:cubicBezTo>
                    <a:pt x="74" y="7"/>
                    <a:pt x="72" y="9"/>
                    <a:pt x="70" y="10"/>
                  </a:cubicBezTo>
                  <a:cubicBezTo>
                    <a:pt x="57" y="12"/>
                    <a:pt x="47" y="14"/>
                    <a:pt x="37" y="14"/>
                  </a:cubicBezTo>
                  <a:close/>
                </a:path>
              </a:pathLst>
            </a:custGeom>
            <a:solidFill>
              <a:srgbClr val="E6A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04" name="Freeform 156"/>
            <p:cNvSpPr>
              <a:spLocks/>
            </p:cNvSpPr>
            <p:nvPr/>
          </p:nvSpPr>
          <p:spPr bwMode="auto">
            <a:xfrm>
              <a:off x="6973" y="1991"/>
              <a:ext cx="40" cy="9"/>
            </a:xfrm>
            <a:custGeom>
              <a:avLst/>
              <a:gdLst>
                <a:gd name="T0" fmla="*/ 3 w 54"/>
                <a:gd name="T1" fmla="*/ 12 h 13"/>
                <a:gd name="T2" fmla="*/ 1 w 54"/>
                <a:gd name="T3" fmla="*/ 10 h 13"/>
                <a:gd name="T4" fmla="*/ 3 w 54"/>
                <a:gd name="T5" fmla="*/ 8 h 13"/>
                <a:gd name="T6" fmla="*/ 53 w 54"/>
                <a:gd name="T7" fmla="*/ 8 h 13"/>
                <a:gd name="T8" fmla="*/ 53 w 54"/>
                <a:gd name="T9" fmla="*/ 12 h 13"/>
                <a:gd name="T10" fmla="*/ 49 w 54"/>
                <a:gd name="T11" fmla="*/ 12 h 13"/>
                <a:gd name="T12" fmla="*/ 4 w 54"/>
                <a:gd name="T13" fmla="*/ 12 h 13"/>
                <a:gd name="T14" fmla="*/ 3 w 54"/>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3">
                  <a:moveTo>
                    <a:pt x="3" y="12"/>
                  </a:moveTo>
                  <a:cubicBezTo>
                    <a:pt x="2" y="12"/>
                    <a:pt x="1" y="12"/>
                    <a:pt x="1" y="10"/>
                  </a:cubicBezTo>
                  <a:cubicBezTo>
                    <a:pt x="0" y="9"/>
                    <a:pt x="1" y="8"/>
                    <a:pt x="3" y="8"/>
                  </a:cubicBezTo>
                  <a:cubicBezTo>
                    <a:pt x="7" y="7"/>
                    <a:pt x="44" y="0"/>
                    <a:pt x="53" y="8"/>
                  </a:cubicBezTo>
                  <a:cubicBezTo>
                    <a:pt x="54" y="9"/>
                    <a:pt x="54" y="11"/>
                    <a:pt x="53" y="12"/>
                  </a:cubicBezTo>
                  <a:cubicBezTo>
                    <a:pt x="52" y="13"/>
                    <a:pt x="50" y="13"/>
                    <a:pt x="49" y="12"/>
                  </a:cubicBezTo>
                  <a:cubicBezTo>
                    <a:pt x="44" y="7"/>
                    <a:pt x="19" y="10"/>
                    <a:pt x="4" y="12"/>
                  </a:cubicBezTo>
                  <a:cubicBezTo>
                    <a:pt x="3" y="12"/>
                    <a:pt x="3" y="12"/>
                    <a:pt x="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05" name="Freeform 157"/>
            <p:cNvSpPr>
              <a:spLocks/>
            </p:cNvSpPr>
            <p:nvPr/>
          </p:nvSpPr>
          <p:spPr bwMode="auto">
            <a:xfrm>
              <a:off x="7043" y="1991"/>
              <a:ext cx="40" cy="9"/>
            </a:xfrm>
            <a:custGeom>
              <a:avLst/>
              <a:gdLst>
                <a:gd name="T0" fmla="*/ 50 w 53"/>
                <a:gd name="T1" fmla="*/ 12 h 13"/>
                <a:gd name="T2" fmla="*/ 50 w 53"/>
                <a:gd name="T3" fmla="*/ 12 h 13"/>
                <a:gd name="T4" fmla="*/ 4 w 53"/>
                <a:gd name="T5" fmla="*/ 12 h 13"/>
                <a:gd name="T6" fmla="*/ 1 w 53"/>
                <a:gd name="T7" fmla="*/ 12 h 13"/>
                <a:gd name="T8" fmla="*/ 1 w 53"/>
                <a:gd name="T9" fmla="*/ 8 h 13"/>
                <a:gd name="T10" fmla="*/ 51 w 53"/>
                <a:gd name="T11" fmla="*/ 8 h 13"/>
                <a:gd name="T12" fmla="*/ 53 w 53"/>
                <a:gd name="T13" fmla="*/ 10 h 13"/>
                <a:gd name="T14" fmla="*/ 50 w 53"/>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3">
                  <a:moveTo>
                    <a:pt x="50" y="12"/>
                  </a:moveTo>
                  <a:cubicBezTo>
                    <a:pt x="50" y="12"/>
                    <a:pt x="50" y="12"/>
                    <a:pt x="50" y="12"/>
                  </a:cubicBezTo>
                  <a:cubicBezTo>
                    <a:pt x="35" y="10"/>
                    <a:pt x="9" y="7"/>
                    <a:pt x="4" y="12"/>
                  </a:cubicBezTo>
                  <a:cubicBezTo>
                    <a:pt x="3" y="13"/>
                    <a:pt x="1" y="13"/>
                    <a:pt x="1" y="12"/>
                  </a:cubicBezTo>
                  <a:cubicBezTo>
                    <a:pt x="0" y="11"/>
                    <a:pt x="0" y="9"/>
                    <a:pt x="1" y="8"/>
                  </a:cubicBezTo>
                  <a:cubicBezTo>
                    <a:pt x="9" y="0"/>
                    <a:pt x="47" y="7"/>
                    <a:pt x="51" y="8"/>
                  </a:cubicBezTo>
                  <a:cubicBezTo>
                    <a:pt x="52" y="8"/>
                    <a:pt x="53" y="9"/>
                    <a:pt x="53" y="10"/>
                  </a:cubicBezTo>
                  <a:cubicBezTo>
                    <a:pt x="52" y="12"/>
                    <a:pt x="51" y="12"/>
                    <a:pt x="5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06" name="Freeform 158"/>
            <p:cNvSpPr>
              <a:spLocks/>
            </p:cNvSpPr>
            <p:nvPr/>
          </p:nvSpPr>
          <p:spPr bwMode="auto">
            <a:xfrm>
              <a:off x="7012" y="2011"/>
              <a:ext cx="17" cy="44"/>
            </a:xfrm>
            <a:custGeom>
              <a:avLst/>
              <a:gdLst>
                <a:gd name="T0" fmla="*/ 23 w 23"/>
                <a:gd name="T1" fmla="*/ 0 h 59"/>
                <a:gd name="T2" fmla="*/ 23 w 23"/>
                <a:gd name="T3" fmla="*/ 59 h 59"/>
                <a:gd name="T4" fmla="*/ 0 w 23"/>
                <a:gd name="T5" fmla="*/ 59 h 59"/>
                <a:gd name="T6" fmla="*/ 3 w 23"/>
                <a:gd name="T7" fmla="*/ 53 h 59"/>
                <a:gd name="T8" fmla="*/ 11 w 23"/>
                <a:gd name="T9" fmla="*/ 36 h 59"/>
                <a:gd name="T10" fmla="*/ 12 w 23"/>
                <a:gd name="T11" fmla="*/ 10 h 59"/>
                <a:gd name="T12" fmla="*/ 23 w 23"/>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23" h="59">
                  <a:moveTo>
                    <a:pt x="23" y="0"/>
                  </a:moveTo>
                  <a:cubicBezTo>
                    <a:pt x="23" y="59"/>
                    <a:pt x="23" y="59"/>
                    <a:pt x="23" y="59"/>
                  </a:cubicBezTo>
                  <a:cubicBezTo>
                    <a:pt x="0" y="59"/>
                    <a:pt x="0" y="59"/>
                    <a:pt x="0" y="59"/>
                  </a:cubicBezTo>
                  <a:cubicBezTo>
                    <a:pt x="0" y="57"/>
                    <a:pt x="1" y="55"/>
                    <a:pt x="3" y="53"/>
                  </a:cubicBezTo>
                  <a:cubicBezTo>
                    <a:pt x="7" y="50"/>
                    <a:pt x="10" y="43"/>
                    <a:pt x="11" y="36"/>
                  </a:cubicBezTo>
                  <a:cubicBezTo>
                    <a:pt x="12" y="10"/>
                    <a:pt x="12" y="10"/>
                    <a:pt x="12" y="10"/>
                  </a:cubicBezTo>
                  <a:cubicBezTo>
                    <a:pt x="12" y="2"/>
                    <a:pt x="20" y="0"/>
                    <a:pt x="23" y="0"/>
                  </a:cubicBezTo>
                  <a:close/>
                </a:path>
              </a:pathLst>
            </a:custGeom>
            <a:solidFill>
              <a:srgbClr val="A58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07" name="Freeform 159"/>
            <p:cNvSpPr>
              <a:spLocks/>
            </p:cNvSpPr>
            <p:nvPr/>
          </p:nvSpPr>
          <p:spPr bwMode="auto">
            <a:xfrm>
              <a:off x="7012" y="2055"/>
              <a:ext cx="34" cy="12"/>
            </a:xfrm>
            <a:custGeom>
              <a:avLst/>
              <a:gdLst>
                <a:gd name="T0" fmla="*/ 46 w 46"/>
                <a:gd name="T1" fmla="*/ 0 h 16"/>
                <a:gd name="T2" fmla="*/ 37 w 46"/>
                <a:gd name="T3" fmla="*/ 8 h 16"/>
                <a:gd name="T4" fmla="*/ 33 w 46"/>
                <a:gd name="T5" fmla="*/ 11 h 16"/>
                <a:gd name="T6" fmla="*/ 23 w 46"/>
                <a:gd name="T7" fmla="*/ 16 h 16"/>
                <a:gd name="T8" fmla="*/ 13 w 46"/>
                <a:gd name="T9" fmla="*/ 11 h 16"/>
                <a:gd name="T10" fmla="*/ 8 w 46"/>
                <a:gd name="T11" fmla="*/ 8 h 16"/>
                <a:gd name="T12" fmla="*/ 0 w 46"/>
                <a:gd name="T13" fmla="*/ 0 h 16"/>
                <a:gd name="T14" fmla="*/ 0 w 46"/>
                <a:gd name="T15" fmla="*/ 0 h 16"/>
                <a:gd name="T16" fmla="*/ 46 w 46"/>
                <a:gd name="T17" fmla="*/ 0 h 16"/>
                <a:gd name="T18" fmla="*/ 46 w 46"/>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6">
                  <a:moveTo>
                    <a:pt x="46" y="0"/>
                  </a:moveTo>
                  <a:cubicBezTo>
                    <a:pt x="46" y="4"/>
                    <a:pt x="43" y="8"/>
                    <a:pt x="37" y="8"/>
                  </a:cubicBezTo>
                  <a:cubicBezTo>
                    <a:pt x="36" y="8"/>
                    <a:pt x="35" y="10"/>
                    <a:pt x="33" y="11"/>
                  </a:cubicBezTo>
                  <a:cubicBezTo>
                    <a:pt x="30" y="14"/>
                    <a:pt x="26" y="16"/>
                    <a:pt x="23" y="16"/>
                  </a:cubicBezTo>
                  <a:cubicBezTo>
                    <a:pt x="19" y="16"/>
                    <a:pt x="15" y="14"/>
                    <a:pt x="13" y="11"/>
                  </a:cubicBezTo>
                  <a:cubicBezTo>
                    <a:pt x="10" y="10"/>
                    <a:pt x="9" y="8"/>
                    <a:pt x="8" y="8"/>
                  </a:cubicBezTo>
                  <a:cubicBezTo>
                    <a:pt x="3" y="8"/>
                    <a:pt x="0" y="4"/>
                    <a:pt x="0" y="0"/>
                  </a:cubicBezTo>
                  <a:cubicBezTo>
                    <a:pt x="0" y="0"/>
                    <a:pt x="0" y="0"/>
                    <a:pt x="0" y="0"/>
                  </a:cubicBezTo>
                  <a:cubicBezTo>
                    <a:pt x="46" y="0"/>
                    <a:pt x="46" y="0"/>
                    <a:pt x="46" y="0"/>
                  </a:cubicBezTo>
                  <a:cubicBezTo>
                    <a:pt x="46" y="0"/>
                    <a:pt x="46" y="0"/>
                    <a:pt x="46" y="0"/>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08" name="Freeform 160"/>
            <p:cNvSpPr>
              <a:spLocks/>
            </p:cNvSpPr>
            <p:nvPr/>
          </p:nvSpPr>
          <p:spPr bwMode="auto">
            <a:xfrm>
              <a:off x="6953" y="2051"/>
              <a:ext cx="3" cy="15"/>
            </a:xfrm>
            <a:custGeom>
              <a:avLst/>
              <a:gdLst>
                <a:gd name="T0" fmla="*/ 4 w 4"/>
                <a:gd name="T1" fmla="*/ 18 h 20"/>
                <a:gd name="T2" fmla="*/ 4 w 4"/>
                <a:gd name="T3" fmla="*/ 2 h 20"/>
                <a:gd name="T4" fmla="*/ 0 w 4"/>
                <a:gd name="T5" fmla="*/ 2 h 20"/>
                <a:gd name="T6" fmla="*/ 0 w 4"/>
                <a:gd name="T7" fmla="*/ 18 h 20"/>
                <a:gd name="T8" fmla="*/ 4 w 4"/>
                <a:gd name="T9" fmla="*/ 18 h 20"/>
              </a:gdLst>
              <a:ahLst/>
              <a:cxnLst>
                <a:cxn ang="0">
                  <a:pos x="T0" y="T1"/>
                </a:cxn>
                <a:cxn ang="0">
                  <a:pos x="T2" y="T3"/>
                </a:cxn>
                <a:cxn ang="0">
                  <a:pos x="T4" y="T5"/>
                </a:cxn>
                <a:cxn ang="0">
                  <a:pos x="T6" y="T7"/>
                </a:cxn>
                <a:cxn ang="0">
                  <a:pos x="T8" y="T9"/>
                </a:cxn>
              </a:cxnLst>
              <a:rect l="0" t="0" r="r" b="b"/>
              <a:pathLst>
                <a:path w="4" h="20">
                  <a:moveTo>
                    <a:pt x="4" y="18"/>
                  </a:moveTo>
                  <a:cubicBezTo>
                    <a:pt x="4" y="12"/>
                    <a:pt x="4" y="7"/>
                    <a:pt x="4" y="2"/>
                  </a:cubicBezTo>
                  <a:cubicBezTo>
                    <a:pt x="4" y="0"/>
                    <a:pt x="0" y="0"/>
                    <a:pt x="0" y="2"/>
                  </a:cubicBezTo>
                  <a:cubicBezTo>
                    <a:pt x="0" y="7"/>
                    <a:pt x="0" y="12"/>
                    <a:pt x="0" y="18"/>
                  </a:cubicBezTo>
                  <a:cubicBezTo>
                    <a:pt x="0" y="20"/>
                    <a:pt x="4" y="20"/>
                    <a:pt x="4"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09" name="Oval 161"/>
            <p:cNvSpPr>
              <a:spLocks noChangeArrowheads="1"/>
            </p:cNvSpPr>
            <p:nvPr/>
          </p:nvSpPr>
          <p:spPr bwMode="auto">
            <a:xfrm>
              <a:off x="6948" y="2062"/>
              <a:ext cx="11" cy="11"/>
            </a:xfrm>
            <a:prstGeom prst="ellipse">
              <a:avLst/>
            </a:prstGeom>
            <a:solidFill>
              <a:srgbClr val="F6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10" name="Freeform 162"/>
            <p:cNvSpPr>
              <a:spLocks/>
            </p:cNvSpPr>
            <p:nvPr/>
          </p:nvSpPr>
          <p:spPr bwMode="auto">
            <a:xfrm>
              <a:off x="7101" y="2050"/>
              <a:ext cx="3" cy="15"/>
            </a:xfrm>
            <a:custGeom>
              <a:avLst/>
              <a:gdLst>
                <a:gd name="T0" fmla="*/ 4 w 4"/>
                <a:gd name="T1" fmla="*/ 17 h 20"/>
                <a:gd name="T2" fmla="*/ 4 w 4"/>
                <a:gd name="T3" fmla="*/ 2 h 20"/>
                <a:gd name="T4" fmla="*/ 0 w 4"/>
                <a:gd name="T5" fmla="*/ 2 h 20"/>
                <a:gd name="T6" fmla="*/ 0 w 4"/>
                <a:gd name="T7" fmla="*/ 17 h 20"/>
                <a:gd name="T8" fmla="*/ 4 w 4"/>
                <a:gd name="T9" fmla="*/ 17 h 20"/>
              </a:gdLst>
              <a:ahLst/>
              <a:cxnLst>
                <a:cxn ang="0">
                  <a:pos x="T0" y="T1"/>
                </a:cxn>
                <a:cxn ang="0">
                  <a:pos x="T2" y="T3"/>
                </a:cxn>
                <a:cxn ang="0">
                  <a:pos x="T4" y="T5"/>
                </a:cxn>
                <a:cxn ang="0">
                  <a:pos x="T6" y="T7"/>
                </a:cxn>
                <a:cxn ang="0">
                  <a:pos x="T8" y="T9"/>
                </a:cxn>
              </a:cxnLst>
              <a:rect l="0" t="0" r="r" b="b"/>
              <a:pathLst>
                <a:path w="4" h="20">
                  <a:moveTo>
                    <a:pt x="4" y="17"/>
                  </a:moveTo>
                  <a:cubicBezTo>
                    <a:pt x="4" y="12"/>
                    <a:pt x="4" y="7"/>
                    <a:pt x="4" y="2"/>
                  </a:cubicBezTo>
                  <a:cubicBezTo>
                    <a:pt x="4" y="0"/>
                    <a:pt x="0" y="0"/>
                    <a:pt x="0" y="2"/>
                  </a:cubicBezTo>
                  <a:cubicBezTo>
                    <a:pt x="0" y="7"/>
                    <a:pt x="0" y="12"/>
                    <a:pt x="0" y="17"/>
                  </a:cubicBezTo>
                  <a:cubicBezTo>
                    <a:pt x="0" y="20"/>
                    <a:pt x="4" y="20"/>
                    <a:pt x="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11" name="Oval 163"/>
            <p:cNvSpPr>
              <a:spLocks noChangeArrowheads="1"/>
            </p:cNvSpPr>
            <p:nvPr/>
          </p:nvSpPr>
          <p:spPr bwMode="auto">
            <a:xfrm>
              <a:off x="7097" y="2061"/>
              <a:ext cx="11" cy="12"/>
            </a:xfrm>
            <a:prstGeom prst="ellipse">
              <a:avLst/>
            </a:prstGeom>
            <a:solidFill>
              <a:srgbClr val="F6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12" name="Freeform 164"/>
            <p:cNvSpPr>
              <a:spLocks/>
            </p:cNvSpPr>
            <p:nvPr/>
          </p:nvSpPr>
          <p:spPr bwMode="auto">
            <a:xfrm>
              <a:off x="6962" y="2164"/>
              <a:ext cx="135" cy="214"/>
            </a:xfrm>
            <a:custGeom>
              <a:avLst/>
              <a:gdLst>
                <a:gd name="T0" fmla="*/ 183 w 183"/>
                <a:gd name="T1" fmla="*/ 0 h 287"/>
                <a:gd name="T2" fmla="*/ 183 w 183"/>
                <a:gd name="T3" fmla="*/ 2 h 287"/>
                <a:gd name="T4" fmla="*/ 181 w 183"/>
                <a:gd name="T5" fmla="*/ 50 h 287"/>
                <a:gd name="T6" fmla="*/ 179 w 183"/>
                <a:gd name="T7" fmla="*/ 92 h 287"/>
                <a:gd name="T8" fmla="*/ 172 w 183"/>
                <a:gd name="T9" fmla="*/ 279 h 287"/>
                <a:gd name="T10" fmla="*/ 144 w 183"/>
                <a:gd name="T11" fmla="*/ 284 h 287"/>
                <a:gd name="T12" fmla="*/ 98 w 183"/>
                <a:gd name="T13" fmla="*/ 287 h 287"/>
                <a:gd name="T14" fmla="*/ 94 w 183"/>
                <a:gd name="T15" fmla="*/ 287 h 287"/>
                <a:gd name="T16" fmla="*/ 92 w 183"/>
                <a:gd name="T17" fmla="*/ 287 h 287"/>
                <a:gd name="T18" fmla="*/ 42 w 183"/>
                <a:gd name="T19" fmla="*/ 282 h 287"/>
                <a:gd name="T20" fmla="*/ 26 w 183"/>
                <a:gd name="T21" fmla="*/ 279 h 287"/>
                <a:gd name="T22" fmla="*/ 0 w 183"/>
                <a:gd name="T23" fmla="*/ 108 h 287"/>
                <a:gd name="T24" fmla="*/ 3 w 183"/>
                <a:gd name="T25" fmla="*/ 92 h 287"/>
                <a:gd name="T26" fmla="*/ 9 w 183"/>
                <a:gd name="T27" fmla="*/ 49 h 287"/>
                <a:gd name="T28" fmla="*/ 11 w 183"/>
                <a:gd name="T29" fmla="*/ 32 h 287"/>
                <a:gd name="T30" fmla="*/ 15 w 183"/>
                <a:gd name="T31" fmla="*/ 7 h 287"/>
                <a:gd name="T32" fmla="*/ 15 w 183"/>
                <a:gd name="T33" fmla="*/ 6 h 287"/>
                <a:gd name="T34" fmla="*/ 15 w 183"/>
                <a:gd name="T35" fmla="*/ 2 h 287"/>
                <a:gd name="T36" fmla="*/ 25 w 183"/>
                <a:gd name="T37" fmla="*/ 5 h 287"/>
                <a:gd name="T38" fmla="*/ 34 w 183"/>
                <a:gd name="T39" fmla="*/ 7 h 287"/>
                <a:gd name="T40" fmla="*/ 42 w 183"/>
                <a:gd name="T41" fmla="*/ 9 h 287"/>
                <a:gd name="T42" fmla="*/ 64 w 183"/>
                <a:gd name="T43" fmla="*/ 12 h 287"/>
                <a:gd name="T44" fmla="*/ 67 w 183"/>
                <a:gd name="T45" fmla="*/ 12 h 287"/>
                <a:gd name="T46" fmla="*/ 77 w 183"/>
                <a:gd name="T47" fmla="*/ 13 h 287"/>
                <a:gd name="T48" fmla="*/ 111 w 183"/>
                <a:gd name="T49" fmla="*/ 14 h 287"/>
                <a:gd name="T50" fmla="*/ 112 w 183"/>
                <a:gd name="T51" fmla="*/ 14 h 287"/>
                <a:gd name="T52" fmla="*/ 132 w 183"/>
                <a:gd name="T53" fmla="*/ 12 h 287"/>
                <a:gd name="T54" fmla="*/ 155 w 183"/>
                <a:gd name="T55" fmla="*/ 8 h 287"/>
                <a:gd name="T56" fmla="*/ 164 w 183"/>
                <a:gd name="T57" fmla="*/ 6 h 287"/>
                <a:gd name="T58" fmla="*/ 183 w 183"/>
                <a:gd name="T5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3" h="287">
                  <a:moveTo>
                    <a:pt x="183" y="0"/>
                  </a:moveTo>
                  <a:cubicBezTo>
                    <a:pt x="183" y="2"/>
                    <a:pt x="183" y="2"/>
                    <a:pt x="183" y="2"/>
                  </a:cubicBezTo>
                  <a:cubicBezTo>
                    <a:pt x="181" y="50"/>
                    <a:pt x="181" y="50"/>
                    <a:pt x="181" y="50"/>
                  </a:cubicBezTo>
                  <a:cubicBezTo>
                    <a:pt x="179" y="92"/>
                    <a:pt x="179" y="92"/>
                    <a:pt x="179" y="92"/>
                  </a:cubicBezTo>
                  <a:cubicBezTo>
                    <a:pt x="172" y="279"/>
                    <a:pt x="172" y="279"/>
                    <a:pt x="172" y="279"/>
                  </a:cubicBezTo>
                  <a:cubicBezTo>
                    <a:pt x="162" y="281"/>
                    <a:pt x="153" y="283"/>
                    <a:pt x="144" y="284"/>
                  </a:cubicBezTo>
                  <a:cubicBezTo>
                    <a:pt x="129" y="286"/>
                    <a:pt x="114" y="287"/>
                    <a:pt x="98" y="287"/>
                  </a:cubicBezTo>
                  <a:cubicBezTo>
                    <a:pt x="97" y="287"/>
                    <a:pt x="96" y="287"/>
                    <a:pt x="94" y="287"/>
                  </a:cubicBezTo>
                  <a:cubicBezTo>
                    <a:pt x="94" y="287"/>
                    <a:pt x="93" y="287"/>
                    <a:pt x="92" y="287"/>
                  </a:cubicBezTo>
                  <a:cubicBezTo>
                    <a:pt x="75" y="286"/>
                    <a:pt x="59" y="285"/>
                    <a:pt x="42" y="282"/>
                  </a:cubicBezTo>
                  <a:cubicBezTo>
                    <a:pt x="37" y="281"/>
                    <a:pt x="31" y="280"/>
                    <a:pt x="26" y="279"/>
                  </a:cubicBezTo>
                  <a:cubicBezTo>
                    <a:pt x="0" y="108"/>
                    <a:pt x="0" y="108"/>
                    <a:pt x="0" y="108"/>
                  </a:cubicBezTo>
                  <a:cubicBezTo>
                    <a:pt x="3" y="92"/>
                    <a:pt x="3" y="92"/>
                    <a:pt x="3" y="92"/>
                  </a:cubicBezTo>
                  <a:cubicBezTo>
                    <a:pt x="9" y="49"/>
                    <a:pt x="9" y="49"/>
                    <a:pt x="9" y="49"/>
                  </a:cubicBezTo>
                  <a:cubicBezTo>
                    <a:pt x="11" y="32"/>
                    <a:pt x="11" y="32"/>
                    <a:pt x="11" y="32"/>
                  </a:cubicBezTo>
                  <a:cubicBezTo>
                    <a:pt x="15" y="7"/>
                    <a:pt x="15" y="7"/>
                    <a:pt x="15" y="7"/>
                  </a:cubicBezTo>
                  <a:cubicBezTo>
                    <a:pt x="15" y="6"/>
                    <a:pt x="15" y="6"/>
                    <a:pt x="15" y="6"/>
                  </a:cubicBezTo>
                  <a:cubicBezTo>
                    <a:pt x="15" y="2"/>
                    <a:pt x="15" y="2"/>
                    <a:pt x="15" y="2"/>
                  </a:cubicBezTo>
                  <a:cubicBezTo>
                    <a:pt x="15" y="2"/>
                    <a:pt x="19" y="3"/>
                    <a:pt x="25" y="5"/>
                  </a:cubicBezTo>
                  <a:cubicBezTo>
                    <a:pt x="28" y="6"/>
                    <a:pt x="31" y="7"/>
                    <a:pt x="34" y="7"/>
                  </a:cubicBezTo>
                  <a:cubicBezTo>
                    <a:pt x="37" y="8"/>
                    <a:pt x="39" y="8"/>
                    <a:pt x="42" y="9"/>
                  </a:cubicBezTo>
                  <a:cubicBezTo>
                    <a:pt x="49" y="10"/>
                    <a:pt x="56" y="11"/>
                    <a:pt x="64" y="12"/>
                  </a:cubicBezTo>
                  <a:cubicBezTo>
                    <a:pt x="65" y="12"/>
                    <a:pt x="66" y="12"/>
                    <a:pt x="67" y="12"/>
                  </a:cubicBezTo>
                  <a:cubicBezTo>
                    <a:pt x="70" y="13"/>
                    <a:pt x="73" y="13"/>
                    <a:pt x="77" y="13"/>
                  </a:cubicBezTo>
                  <a:cubicBezTo>
                    <a:pt x="87" y="14"/>
                    <a:pt x="99" y="14"/>
                    <a:pt x="111" y="14"/>
                  </a:cubicBezTo>
                  <a:cubicBezTo>
                    <a:pt x="111" y="14"/>
                    <a:pt x="111" y="14"/>
                    <a:pt x="112" y="14"/>
                  </a:cubicBezTo>
                  <a:cubicBezTo>
                    <a:pt x="118" y="13"/>
                    <a:pt x="125" y="13"/>
                    <a:pt x="132" y="12"/>
                  </a:cubicBezTo>
                  <a:cubicBezTo>
                    <a:pt x="140" y="11"/>
                    <a:pt x="148" y="10"/>
                    <a:pt x="155" y="8"/>
                  </a:cubicBezTo>
                  <a:cubicBezTo>
                    <a:pt x="158" y="7"/>
                    <a:pt x="161" y="7"/>
                    <a:pt x="164" y="6"/>
                  </a:cubicBezTo>
                  <a:cubicBezTo>
                    <a:pt x="170" y="4"/>
                    <a:pt x="177" y="2"/>
                    <a:pt x="183"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13" name="Freeform 165"/>
            <p:cNvSpPr>
              <a:spLocks/>
            </p:cNvSpPr>
            <p:nvPr/>
          </p:nvSpPr>
          <p:spPr bwMode="auto">
            <a:xfrm>
              <a:off x="7069" y="2136"/>
              <a:ext cx="78" cy="239"/>
            </a:xfrm>
            <a:custGeom>
              <a:avLst/>
              <a:gdLst>
                <a:gd name="T0" fmla="*/ 106 w 107"/>
                <a:gd name="T1" fmla="*/ 154 h 322"/>
                <a:gd name="T2" fmla="*/ 106 w 107"/>
                <a:gd name="T3" fmla="*/ 154 h 322"/>
                <a:gd name="T4" fmla="*/ 105 w 107"/>
                <a:gd name="T5" fmla="*/ 156 h 322"/>
                <a:gd name="T6" fmla="*/ 105 w 107"/>
                <a:gd name="T7" fmla="*/ 156 h 322"/>
                <a:gd name="T8" fmla="*/ 105 w 107"/>
                <a:gd name="T9" fmla="*/ 158 h 322"/>
                <a:gd name="T10" fmla="*/ 97 w 107"/>
                <a:gd name="T11" fmla="*/ 182 h 322"/>
                <a:gd name="T12" fmla="*/ 56 w 107"/>
                <a:gd name="T13" fmla="*/ 310 h 322"/>
                <a:gd name="T14" fmla="*/ 28 w 107"/>
                <a:gd name="T15" fmla="*/ 317 h 322"/>
                <a:gd name="T16" fmla="*/ 0 w 107"/>
                <a:gd name="T17" fmla="*/ 322 h 322"/>
                <a:gd name="T18" fmla="*/ 12 w 107"/>
                <a:gd name="T19" fmla="*/ 168 h 322"/>
                <a:gd name="T20" fmla="*/ 11 w 107"/>
                <a:gd name="T21" fmla="*/ 175 h 322"/>
                <a:gd name="T22" fmla="*/ 15 w 107"/>
                <a:gd name="T23" fmla="*/ 122 h 322"/>
                <a:gd name="T24" fmla="*/ 15 w 107"/>
                <a:gd name="T25" fmla="*/ 113 h 322"/>
                <a:gd name="T26" fmla="*/ 14 w 107"/>
                <a:gd name="T27" fmla="*/ 86 h 322"/>
                <a:gd name="T28" fmla="*/ 12 w 107"/>
                <a:gd name="T29" fmla="*/ 53 h 322"/>
                <a:gd name="T30" fmla="*/ 11 w 107"/>
                <a:gd name="T31" fmla="*/ 47 h 322"/>
                <a:gd name="T32" fmla="*/ 11 w 107"/>
                <a:gd name="T33" fmla="*/ 46 h 322"/>
                <a:gd name="T34" fmla="*/ 9 w 107"/>
                <a:gd name="T35" fmla="*/ 7 h 322"/>
                <a:gd name="T36" fmla="*/ 9 w 107"/>
                <a:gd name="T37" fmla="*/ 2 h 322"/>
                <a:gd name="T38" fmla="*/ 9 w 107"/>
                <a:gd name="T39" fmla="*/ 0 h 322"/>
                <a:gd name="T40" fmla="*/ 57 w 107"/>
                <a:gd name="T41" fmla="*/ 24 h 322"/>
                <a:gd name="T42" fmla="*/ 57 w 107"/>
                <a:gd name="T43" fmla="*/ 24 h 322"/>
                <a:gd name="T44" fmla="*/ 78 w 107"/>
                <a:gd name="T45" fmla="*/ 34 h 322"/>
                <a:gd name="T46" fmla="*/ 80 w 107"/>
                <a:gd name="T47" fmla="*/ 34 h 322"/>
                <a:gd name="T48" fmla="*/ 94 w 107"/>
                <a:gd name="T49" fmla="*/ 86 h 322"/>
                <a:gd name="T50" fmla="*/ 96 w 107"/>
                <a:gd name="T51" fmla="*/ 92 h 322"/>
                <a:gd name="T52" fmla="*/ 99 w 107"/>
                <a:gd name="T53" fmla="*/ 104 h 322"/>
                <a:gd name="T54" fmla="*/ 100 w 107"/>
                <a:gd name="T55" fmla="*/ 107 h 322"/>
                <a:gd name="T56" fmla="*/ 99 w 107"/>
                <a:gd name="T57" fmla="*/ 108 h 322"/>
                <a:gd name="T58" fmla="*/ 99 w 107"/>
                <a:gd name="T59" fmla="*/ 108 h 322"/>
                <a:gd name="T60" fmla="*/ 87 w 107"/>
                <a:gd name="T61" fmla="*/ 116 h 322"/>
                <a:gd name="T62" fmla="*/ 71 w 107"/>
                <a:gd name="T63" fmla="*/ 128 h 322"/>
                <a:gd name="T64" fmla="*/ 90 w 107"/>
                <a:gd name="T65" fmla="*/ 137 h 322"/>
                <a:gd name="T66" fmla="*/ 93 w 107"/>
                <a:gd name="T67" fmla="*/ 138 h 322"/>
                <a:gd name="T68" fmla="*/ 100 w 107"/>
                <a:gd name="T69" fmla="*/ 141 h 322"/>
                <a:gd name="T70" fmla="*/ 102 w 107"/>
                <a:gd name="T71" fmla="*/ 143 h 322"/>
                <a:gd name="T72" fmla="*/ 106 w 107"/>
                <a:gd name="T73" fmla="*/ 15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7" h="322">
                  <a:moveTo>
                    <a:pt x="106" y="154"/>
                  </a:moveTo>
                  <a:cubicBezTo>
                    <a:pt x="106" y="154"/>
                    <a:pt x="106" y="154"/>
                    <a:pt x="106" y="154"/>
                  </a:cubicBezTo>
                  <a:cubicBezTo>
                    <a:pt x="106" y="154"/>
                    <a:pt x="106" y="155"/>
                    <a:pt x="105" y="156"/>
                  </a:cubicBezTo>
                  <a:cubicBezTo>
                    <a:pt x="105" y="156"/>
                    <a:pt x="105" y="156"/>
                    <a:pt x="105" y="156"/>
                  </a:cubicBezTo>
                  <a:cubicBezTo>
                    <a:pt x="105" y="158"/>
                    <a:pt x="105" y="158"/>
                    <a:pt x="105" y="158"/>
                  </a:cubicBezTo>
                  <a:cubicBezTo>
                    <a:pt x="97" y="182"/>
                    <a:pt x="97" y="182"/>
                    <a:pt x="97" y="182"/>
                  </a:cubicBezTo>
                  <a:cubicBezTo>
                    <a:pt x="56" y="310"/>
                    <a:pt x="56" y="310"/>
                    <a:pt x="56" y="310"/>
                  </a:cubicBezTo>
                  <a:cubicBezTo>
                    <a:pt x="46" y="313"/>
                    <a:pt x="37" y="315"/>
                    <a:pt x="28" y="317"/>
                  </a:cubicBezTo>
                  <a:cubicBezTo>
                    <a:pt x="18" y="319"/>
                    <a:pt x="9" y="321"/>
                    <a:pt x="0" y="322"/>
                  </a:cubicBezTo>
                  <a:cubicBezTo>
                    <a:pt x="4" y="267"/>
                    <a:pt x="9" y="201"/>
                    <a:pt x="12" y="168"/>
                  </a:cubicBezTo>
                  <a:cubicBezTo>
                    <a:pt x="11" y="175"/>
                    <a:pt x="11" y="175"/>
                    <a:pt x="11" y="175"/>
                  </a:cubicBezTo>
                  <a:cubicBezTo>
                    <a:pt x="15" y="122"/>
                    <a:pt x="15" y="122"/>
                    <a:pt x="15" y="122"/>
                  </a:cubicBezTo>
                  <a:cubicBezTo>
                    <a:pt x="15" y="113"/>
                    <a:pt x="15" y="113"/>
                    <a:pt x="15" y="113"/>
                  </a:cubicBezTo>
                  <a:cubicBezTo>
                    <a:pt x="14" y="86"/>
                    <a:pt x="14" y="86"/>
                    <a:pt x="14" y="86"/>
                  </a:cubicBezTo>
                  <a:cubicBezTo>
                    <a:pt x="12" y="53"/>
                    <a:pt x="12" y="53"/>
                    <a:pt x="12" y="53"/>
                  </a:cubicBezTo>
                  <a:cubicBezTo>
                    <a:pt x="11" y="47"/>
                    <a:pt x="11" y="47"/>
                    <a:pt x="11" y="47"/>
                  </a:cubicBezTo>
                  <a:cubicBezTo>
                    <a:pt x="11" y="46"/>
                    <a:pt x="11" y="46"/>
                    <a:pt x="11" y="46"/>
                  </a:cubicBezTo>
                  <a:cubicBezTo>
                    <a:pt x="9" y="7"/>
                    <a:pt x="9" y="7"/>
                    <a:pt x="9" y="7"/>
                  </a:cubicBezTo>
                  <a:cubicBezTo>
                    <a:pt x="9" y="2"/>
                    <a:pt x="9" y="2"/>
                    <a:pt x="9" y="2"/>
                  </a:cubicBezTo>
                  <a:cubicBezTo>
                    <a:pt x="9" y="0"/>
                    <a:pt x="9" y="0"/>
                    <a:pt x="9" y="0"/>
                  </a:cubicBezTo>
                  <a:cubicBezTo>
                    <a:pt x="57" y="24"/>
                    <a:pt x="57" y="24"/>
                    <a:pt x="57" y="24"/>
                  </a:cubicBezTo>
                  <a:cubicBezTo>
                    <a:pt x="57" y="24"/>
                    <a:pt x="57" y="24"/>
                    <a:pt x="57" y="24"/>
                  </a:cubicBezTo>
                  <a:cubicBezTo>
                    <a:pt x="78" y="34"/>
                    <a:pt x="78" y="34"/>
                    <a:pt x="78" y="34"/>
                  </a:cubicBezTo>
                  <a:cubicBezTo>
                    <a:pt x="80" y="34"/>
                    <a:pt x="80" y="34"/>
                    <a:pt x="80" y="34"/>
                  </a:cubicBezTo>
                  <a:cubicBezTo>
                    <a:pt x="94" y="86"/>
                    <a:pt x="94" y="86"/>
                    <a:pt x="94" y="86"/>
                  </a:cubicBezTo>
                  <a:cubicBezTo>
                    <a:pt x="96" y="92"/>
                    <a:pt x="96" y="92"/>
                    <a:pt x="96" y="92"/>
                  </a:cubicBezTo>
                  <a:cubicBezTo>
                    <a:pt x="99" y="104"/>
                    <a:pt x="99" y="104"/>
                    <a:pt x="99" y="104"/>
                  </a:cubicBezTo>
                  <a:cubicBezTo>
                    <a:pt x="100" y="107"/>
                    <a:pt x="100" y="107"/>
                    <a:pt x="100" y="107"/>
                  </a:cubicBezTo>
                  <a:cubicBezTo>
                    <a:pt x="99" y="108"/>
                    <a:pt x="99" y="108"/>
                    <a:pt x="99" y="108"/>
                  </a:cubicBezTo>
                  <a:cubicBezTo>
                    <a:pt x="99" y="108"/>
                    <a:pt x="99" y="108"/>
                    <a:pt x="99" y="108"/>
                  </a:cubicBezTo>
                  <a:cubicBezTo>
                    <a:pt x="87" y="116"/>
                    <a:pt x="87" y="116"/>
                    <a:pt x="87" y="116"/>
                  </a:cubicBezTo>
                  <a:cubicBezTo>
                    <a:pt x="71" y="128"/>
                    <a:pt x="71" y="128"/>
                    <a:pt x="71" y="128"/>
                  </a:cubicBezTo>
                  <a:cubicBezTo>
                    <a:pt x="90" y="137"/>
                    <a:pt x="90" y="137"/>
                    <a:pt x="90" y="137"/>
                  </a:cubicBezTo>
                  <a:cubicBezTo>
                    <a:pt x="93" y="138"/>
                    <a:pt x="93" y="138"/>
                    <a:pt x="93" y="138"/>
                  </a:cubicBezTo>
                  <a:cubicBezTo>
                    <a:pt x="100" y="141"/>
                    <a:pt x="100" y="141"/>
                    <a:pt x="100" y="141"/>
                  </a:cubicBezTo>
                  <a:cubicBezTo>
                    <a:pt x="100" y="141"/>
                    <a:pt x="101" y="142"/>
                    <a:pt x="102" y="143"/>
                  </a:cubicBezTo>
                  <a:cubicBezTo>
                    <a:pt x="104" y="144"/>
                    <a:pt x="107" y="148"/>
                    <a:pt x="106" y="15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14" name="Freeform 166"/>
            <p:cNvSpPr>
              <a:spLocks/>
            </p:cNvSpPr>
            <p:nvPr/>
          </p:nvSpPr>
          <p:spPr bwMode="auto">
            <a:xfrm>
              <a:off x="6914" y="2136"/>
              <a:ext cx="79" cy="238"/>
            </a:xfrm>
            <a:custGeom>
              <a:avLst/>
              <a:gdLst>
                <a:gd name="T0" fmla="*/ 108 w 108"/>
                <a:gd name="T1" fmla="*/ 320 h 320"/>
                <a:gd name="T2" fmla="*/ 92 w 108"/>
                <a:gd name="T3" fmla="*/ 317 h 320"/>
                <a:gd name="T4" fmla="*/ 52 w 108"/>
                <a:gd name="T5" fmla="*/ 306 h 320"/>
                <a:gd name="T6" fmla="*/ 12 w 108"/>
                <a:gd name="T7" fmla="*/ 184 h 320"/>
                <a:gd name="T8" fmla="*/ 4 w 108"/>
                <a:gd name="T9" fmla="*/ 160 h 320"/>
                <a:gd name="T10" fmla="*/ 3 w 108"/>
                <a:gd name="T11" fmla="*/ 155 h 320"/>
                <a:gd name="T12" fmla="*/ 2 w 108"/>
                <a:gd name="T13" fmla="*/ 154 h 320"/>
                <a:gd name="T14" fmla="*/ 2 w 108"/>
                <a:gd name="T15" fmla="*/ 153 h 320"/>
                <a:gd name="T16" fmla="*/ 8 w 108"/>
                <a:gd name="T17" fmla="*/ 140 h 320"/>
                <a:gd name="T18" fmla="*/ 8 w 108"/>
                <a:gd name="T19" fmla="*/ 140 h 320"/>
                <a:gd name="T20" fmla="*/ 17 w 108"/>
                <a:gd name="T21" fmla="*/ 136 h 320"/>
                <a:gd name="T22" fmla="*/ 20 w 108"/>
                <a:gd name="T23" fmla="*/ 134 h 320"/>
                <a:gd name="T24" fmla="*/ 37 w 108"/>
                <a:gd name="T25" fmla="*/ 127 h 320"/>
                <a:gd name="T26" fmla="*/ 23 w 108"/>
                <a:gd name="T27" fmla="*/ 116 h 320"/>
                <a:gd name="T28" fmla="*/ 11 w 108"/>
                <a:gd name="T29" fmla="*/ 108 h 320"/>
                <a:gd name="T30" fmla="*/ 8 w 108"/>
                <a:gd name="T31" fmla="*/ 105 h 320"/>
                <a:gd name="T32" fmla="*/ 10 w 108"/>
                <a:gd name="T33" fmla="*/ 99 h 320"/>
                <a:gd name="T34" fmla="*/ 11 w 108"/>
                <a:gd name="T35" fmla="*/ 95 h 320"/>
                <a:gd name="T36" fmla="*/ 12 w 108"/>
                <a:gd name="T37" fmla="*/ 92 h 320"/>
                <a:gd name="T38" fmla="*/ 15 w 108"/>
                <a:gd name="T39" fmla="*/ 83 h 320"/>
                <a:gd name="T40" fmla="*/ 33 w 108"/>
                <a:gd name="T41" fmla="*/ 31 h 320"/>
                <a:gd name="T42" fmla="*/ 35 w 108"/>
                <a:gd name="T43" fmla="*/ 30 h 320"/>
                <a:gd name="T44" fmla="*/ 39 w 108"/>
                <a:gd name="T45" fmla="*/ 28 h 320"/>
                <a:gd name="T46" fmla="*/ 91 w 108"/>
                <a:gd name="T47" fmla="*/ 0 h 320"/>
                <a:gd name="T48" fmla="*/ 91 w 108"/>
                <a:gd name="T49" fmla="*/ 91 h 320"/>
                <a:gd name="T50" fmla="*/ 92 w 108"/>
                <a:gd name="T51" fmla="*/ 112 h 320"/>
                <a:gd name="T52" fmla="*/ 93 w 108"/>
                <a:gd name="T53" fmla="*/ 117 h 320"/>
                <a:gd name="T54" fmla="*/ 93 w 108"/>
                <a:gd name="T55" fmla="*/ 120 h 320"/>
                <a:gd name="T56" fmla="*/ 93 w 108"/>
                <a:gd name="T57" fmla="*/ 121 h 320"/>
                <a:gd name="T58" fmla="*/ 97 w 108"/>
                <a:gd name="T59" fmla="*/ 174 h 320"/>
                <a:gd name="T60" fmla="*/ 96 w 108"/>
                <a:gd name="T61" fmla="*/ 163 h 320"/>
                <a:gd name="T62" fmla="*/ 108 w 108"/>
                <a:gd name="T63"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320">
                  <a:moveTo>
                    <a:pt x="108" y="320"/>
                  </a:moveTo>
                  <a:cubicBezTo>
                    <a:pt x="103" y="319"/>
                    <a:pt x="97" y="318"/>
                    <a:pt x="92" y="317"/>
                  </a:cubicBezTo>
                  <a:cubicBezTo>
                    <a:pt x="78" y="314"/>
                    <a:pt x="65" y="311"/>
                    <a:pt x="52" y="306"/>
                  </a:cubicBezTo>
                  <a:cubicBezTo>
                    <a:pt x="12" y="184"/>
                    <a:pt x="12" y="184"/>
                    <a:pt x="12" y="184"/>
                  </a:cubicBezTo>
                  <a:cubicBezTo>
                    <a:pt x="4" y="160"/>
                    <a:pt x="4" y="160"/>
                    <a:pt x="4" y="160"/>
                  </a:cubicBezTo>
                  <a:cubicBezTo>
                    <a:pt x="3" y="155"/>
                    <a:pt x="3" y="155"/>
                    <a:pt x="3" y="155"/>
                  </a:cubicBezTo>
                  <a:cubicBezTo>
                    <a:pt x="2" y="154"/>
                    <a:pt x="2" y="154"/>
                    <a:pt x="2" y="154"/>
                  </a:cubicBezTo>
                  <a:cubicBezTo>
                    <a:pt x="2" y="154"/>
                    <a:pt x="2" y="153"/>
                    <a:pt x="2" y="153"/>
                  </a:cubicBezTo>
                  <a:cubicBezTo>
                    <a:pt x="0" y="143"/>
                    <a:pt x="8" y="140"/>
                    <a:pt x="8" y="140"/>
                  </a:cubicBezTo>
                  <a:cubicBezTo>
                    <a:pt x="8" y="140"/>
                    <a:pt x="8" y="140"/>
                    <a:pt x="8" y="140"/>
                  </a:cubicBezTo>
                  <a:cubicBezTo>
                    <a:pt x="17" y="136"/>
                    <a:pt x="17" y="136"/>
                    <a:pt x="17" y="136"/>
                  </a:cubicBezTo>
                  <a:cubicBezTo>
                    <a:pt x="20" y="134"/>
                    <a:pt x="20" y="134"/>
                    <a:pt x="20" y="134"/>
                  </a:cubicBezTo>
                  <a:cubicBezTo>
                    <a:pt x="37" y="127"/>
                    <a:pt x="37" y="127"/>
                    <a:pt x="37" y="127"/>
                  </a:cubicBezTo>
                  <a:cubicBezTo>
                    <a:pt x="23" y="116"/>
                    <a:pt x="23" y="116"/>
                    <a:pt x="23" y="116"/>
                  </a:cubicBezTo>
                  <a:cubicBezTo>
                    <a:pt x="11" y="108"/>
                    <a:pt x="11" y="108"/>
                    <a:pt x="11" y="108"/>
                  </a:cubicBezTo>
                  <a:cubicBezTo>
                    <a:pt x="8" y="105"/>
                    <a:pt x="8" y="105"/>
                    <a:pt x="8" y="105"/>
                  </a:cubicBezTo>
                  <a:cubicBezTo>
                    <a:pt x="10" y="99"/>
                    <a:pt x="10" y="99"/>
                    <a:pt x="10" y="99"/>
                  </a:cubicBezTo>
                  <a:cubicBezTo>
                    <a:pt x="11" y="95"/>
                    <a:pt x="11" y="95"/>
                    <a:pt x="11" y="95"/>
                  </a:cubicBezTo>
                  <a:cubicBezTo>
                    <a:pt x="12" y="92"/>
                    <a:pt x="12" y="92"/>
                    <a:pt x="12" y="92"/>
                  </a:cubicBezTo>
                  <a:cubicBezTo>
                    <a:pt x="15" y="83"/>
                    <a:pt x="15" y="83"/>
                    <a:pt x="15" y="83"/>
                  </a:cubicBezTo>
                  <a:cubicBezTo>
                    <a:pt x="33" y="31"/>
                    <a:pt x="33" y="31"/>
                    <a:pt x="33" y="31"/>
                  </a:cubicBezTo>
                  <a:cubicBezTo>
                    <a:pt x="35" y="30"/>
                    <a:pt x="35" y="30"/>
                    <a:pt x="35" y="30"/>
                  </a:cubicBezTo>
                  <a:cubicBezTo>
                    <a:pt x="39" y="28"/>
                    <a:pt x="39" y="28"/>
                    <a:pt x="39" y="28"/>
                  </a:cubicBezTo>
                  <a:cubicBezTo>
                    <a:pt x="91" y="0"/>
                    <a:pt x="91" y="0"/>
                    <a:pt x="91" y="0"/>
                  </a:cubicBezTo>
                  <a:cubicBezTo>
                    <a:pt x="91" y="91"/>
                    <a:pt x="91" y="91"/>
                    <a:pt x="91" y="91"/>
                  </a:cubicBezTo>
                  <a:cubicBezTo>
                    <a:pt x="92" y="112"/>
                    <a:pt x="92" y="112"/>
                    <a:pt x="92" y="112"/>
                  </a:cubicBezTo>
                  <a:cubicBezTo>
                    <a:pt x="93" y="117"/>
                    <a:pt x="93" y="117"/>
                    <a:pt x="93" y="117"/>
                  </a:cubicBezTo>
                  <a:cubicBezTo>
                    <a:pt x="93" y="120"/>
                    <a:pt x="93" y="120"/>
                    <a:pt x="93" y="120"/>
                  </a:cubicBezTo>
                  <a:cubicBezTo>
                    <a:pt x="93" y="121"/>
                    <a:pt x="93" y="121"/>
                    <a:pt x="93" y="121"/>
                  </a:cubicBezTo>
                  <a:cubicBezTo>
                    <a:pt x="97" y="174"/>
                    <a:pt x="97" y="174"/>
                    <a:pt x="97" y="174"/>
                  </a:cubicBezTo>
                  <a:cubicBezTo>
                    <a:pt x="96" y="163"/>
                    <a:pt x="96" y="163"/>
                    <a:pt x="96" y="163"/>
                  </a:cubicBezTo>
                  <a:cubicBezTo>
                    <a:pt x="98" y="195"/>
                    <a:pt x="104" y="263"/>
                    <a:pt x="108" y="32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15" name="Freeform 167"/>
            <p:cNvSpPr>
              <a:spLocks/>
            </p:cNvSpPr>
            <p:nvPr/>
          </p:nvSpPr>
          <p:spPr bwMode="auto">
            <a:xfrm>
              <a:off x="7012" y="2166"/>
              <a:ext cx="32" cy="105"/>
            </a:xfrm>
            <a:custGeom>
              <a:avLst/>
              <a:gdLst>
                <a:gd name="T0" fmla="*/ 0 w 32"/>
                <a:gd name="T1" fmla="*/ 8 h 105"/>
                <a:gd name="T2" fmla="*/ 17 w 32"/>
                <a:gd name="T3" fmla="*/ 105 h 105"/>
                <a:gd name="T4" fmla="*/ 32 w 32"/>
                <a:gd name="T5" fmla="*/ 9 h 105"/>
                <a:gd name="T6" fmla="*/ 30 w 32"/>
                <a:gd name="T7" fmla="*/ 0 h 105"/>
                <a:gd name="T8" fmla="*/ 0 w 32"/>
                <a:gd name="T9" fmla="*/ 8 h 105"/>
              </a:gdLst>
              <a:ahLst/>
              <a:cxnLst>
                <a:cxn ang="0">
                  <a:pos x="T0" y="T1"/>
                </a:cxn>
                <a:cxn ang="0">
                  <a:pos x="T2" y="T3"/>
                </a:cxn>
                <a:cxn ang="0">
                  <a:pos x="T4" y="T5"/>
                </a:cxn>
                <a:cxn ang="0">
                  <a:pos x="T6" y="T7"/>
                </a:cxn>
                <a:cxn ang="0">
                  <a:pos x="T8" y="T9"/>
                </a:cxn>
              </a:cxnLst>
              <a:rect l="0" t="0" r="r" b="b"/>
              <a:pathLst>
                <a:path w="32" h="105">
                  <a:moveTo>
                    <a:pt x="0" y="8"/>
                  </a:moveTo>
                  <a:lnTo>
                    <a:pt x="17" y="105"/>
                  </a:lnTo>
                  <a:lnTo>
                    <a:pt x="32" y="9"/>
                  </a:lnTo>
                  <a:lnTo>
                    <a:pt x="30" y="0"/>
                  </a:lnTo>
                  <a:lnTo>
                    <a:pt x="0" y="8"/>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nvGrpSpPr>
          <p:cNvPr id="446" name="Group 170"/>
          <p:cNvGrpSpPr>
            <a:grpSpLocks noChangeAspect="1"/>
          </p:cNvGrpSpPr>
          <p:nvPr/>
        </p:nvGrpSpPr>
        <p:grpSpPr bwMode="auto">
          <a:xfrm>
            <a:off x="9790747" y="3298217"/>
            <a:ext cx="833318" cy="838081"/>
            <a:chOff x="6767" y="1198"/>
            <a:chExt cx="525" cy="528"/>
          </a:xfrm>
        </p:grpSpPr>
        <p:sp>
          <p:nvSpPr>
            <p:cNvPr id="447" name="AutoShape 169"/>
            <p:cNvSpPr>
              <a:spLocks noChangeAspect="1" noChangeArrowheads="1" noTextEdit="1"/>
            </p:cNvSpPr>
            <p:nvPr/>
          </p:nvSpPr>
          <p:spPr bwMode="auto">
            <a:xfrm>
              <a:off x="6767" y="1198"/>
              <a:ext cx="525"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48" name="Oval 171"/>
            <p:cNvSpPr>
              <a:spLocks noChangeArrowheads="1"/>
            </p:cNvSpPr>
            <p:nvPr/>
          </p:nvSpPr>
          <p:spPr bwMode="auto">
            <a:xfrm>
              <a:off x="6768" y="1199"/>
              <a:ext cx="523" cy="5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49" name="Freeform 172"/>
            <p:cNvSpPr>
              <a:spLocks/>
            </p:cNvSpPr>
            <p:nvPr/>
          </p:nvSpPr>
          <p:spPr bwMode="auto">
            <a:xfrm>
              <a:off x="6899" y="1288"/>
              <a:ext cx="269" cy="290"/>
            </a:xfrm>
            <a:custGeom>
              <a:avLst/>
              <a:gdLst>
                <a:gd name="T0" fmla="*/ 365 w 365"/>
                <a:gd name="T1" fmla="*/ 380 h 391"/>
                <a:gd name="T2" fmla="*/ 273 w 365"/>
                <a:gd name="T3" fmla="*/ 56 h 391"/>
                <a:gd name="T4" fmla="*/ 264 w 365"/>
                <a:gd name="T5" fmla="*/ 55 h 391"/>
                <a:gd name="T6" fmla="*/ 178 w 365"/>
                <a:gd name="T7" fmla="*/ 0 h 391"/>
                <a:gd name="T8" fmla="*/ 175 w 365"/>
                <a:gd name="T9" fmla="*/ 0 h 391"/>
                <a:gd name="T10" fmla="*/ 0 w 365"/>
                <a:gd name="T11" fmla="*/ 378 h 391"/>
                <a:gd name="T12" fmla="*/ 177 w 365"/>
                <a:gd name="T13" fmla="*/ 391 h 391"/>
                <a:gd name="T14" fmla="*/ 365 w 365"/>
                <a:gd name="T15" fmla="*/ 380 h 3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391">
                  <a:moveTo>
                    <a:pt x="365" y="380"/>
                  </a:moveTo>
                  <a:cubicBezTo>
                    <a:pt x="334" y="263"/>
                    <a:pt x="302" y="127"/>
                    <a:pt x="273" y="56"/>
                  </a:cubicBezTo>
                  <a:cubicBezTo>
                    <a:pt x="266" y="41"/>
                    <a:pt x="272" y="67"/>
                    <a:pt x="264" y="55"/>
                  </a:cubicBezTo>
                  <a:cubicBezTo>
                    <a:pt x="245" y="25"/>
                    <a:pt x="218" y="6"/>
                    <a:pt x="178" y="0"/>
                  </a:cubicBezTo>
                  <a:cubicBezTo>
                    <a:pt x="175" y="0"/>
                    <a:pt x="175" y="0"/>
                    <a:pt x="175" y="0"/>
                  </a:cubicBezTo>
                  <a:cubicBezTo>
                    <a:pt x="24" y="22"/>
                    <a:pt x="55" y="168"/>
                    <a:pt x="0" y="378"/>
                  </a:cubicBezTo>
                  <a:cubicBezTo>
                    <a:pt x="177" y="391"/>
                    <a:pt x="177" y="391"/>
                    <a:pt x="177" y="391"/>
                  </a:cubicBezTo>
                  <a:lnTo>
                    <a:pt x="365" y="3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50" name="Freeform 173"/>
            <p:cNvSpPr>
              <a:spLocks/>
            </p:cNvSpPr>
            <p:nvPr/>
          </p:nvSpPr>
          <p:spPr bwMode="auto">
            <a:xfrm>
              <a:off x="7033" y="1519"/>
              <a:ext cx="163" cy="129"/>
            </a:xfrm>
            <a:custGeom>
              <a:avLst/>
              <a:gdLst>
                <a:gd name="T0" fmla="*/ 134 w 163"/>
                <a:gd name="T1" fmla="*/ 129 h 129"/>
                <a:gd name="T2" fmla="*/ 0 w 163"/>
                <a:gd name="T3" fmla="*/ 78 h 129"/>
                <a:gd name="T4" fmla="*/ 30 w 163"/>
                <a:gd name="T5" fmla="*/ 0 h 129"/>
                <a:gd name="T6" fmla="*/ 163 w 163"/>
                <a:gd name="T7" fmla="*/ 51 h 129"/>
                <a:gd name="T8" fmla="*/ 134 w 163"/>
                <a:gd name="T9" fmla="*/ 129 h 129"/>
              </a:gdLst>
              <a:ahLst/>
              <a:cxnLst>
                <a:cxn ang="0">
                  <a:pos x="T0" y="T1"/>
                </a:cxn>
                <a:cxn ang="0">
                  <a:pos x="T2" y="T3"/>
                </a:cxn>
                <a:cxn ang="0">
                  <a:pos x="T4" y="T5"/>
                </a:cxn>
                <a:cxn ang="0">
                  <a:pos x="T6" y="T7"/>
                </a:cxn>
                <a:cxn ang="0">
                  <a:pos x="T8" y="T9"/>
                </a:cxn>
              </a:cxnLst>
              <a:rect l="0" t="0" r="r" b="b"/>
              <a:pathLst>
                <a:path w="163" h="129">
                  <a:moveTo>
                    <a:pt x="134" y="129"/>
                  </a:moveTo>
                  <a:lnTo>
                    <a:pt x="0" y="78"/>
                  </a:lnTo>
                  <a:lnTo>
                    <a:pt x="30" y="0"/>
                  </a:lnTo>
                  <a:lnTo>
                    <a:pt x="163" y="51"/>
                  </a:lnTo>
                  <a:lnTo>
                    <a:pt x="134" y="129"/>
                  </a:ln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51" name="Freeform 174"/>
            <p:cNvSpPr>
              <a:spLocks/>
            </p:cNvSpPr>
            <p:nvPr/>
          </p:nvSpPr>
          <p:spPr bwMode="auto">
            <a:xfrm>
              <a:off x="7147" y="1575"/>
              <a:ext cx="75" cy="116"/>
            </a:xfrm>
            <a:custGeom>
              <a:avLst/>
              <a:gdLst>
                <a:gd name="T0" fmla="*/ 29 w 101"/>
                <a:gd name="T1" fmla="*/ 151 h 157"/>
                <a:gd name="T2" fmla="*/ 19 w 101"/>
                <a:gd name="T3" fmla="*/ 157 h 157"/>
                <a:gd name="T4" fmla="*/ 16 w 101"/>
                <a:gd name="T5" fmla="*/ 138 h 157"/>
                <a:gd name="T6" fmla="*/ 9 w 101"/>
                <a:gd name="T7" fmla="*/ 95 h 157"/>
                <a:gd name="T8" fmla="*/ 8 w 101"/>
                <a:gd name="T9" fmla="*/ 92 h 157"/>
                <a:gd name="T10" fmla="*/ 7 w 101"/>
                <a:gd name="T11" fmla="*/ 86 h 157"/>
                <a:gd name="T12" fmla="*/ 2 w 101"/>
                <a:gd name="T13" fmla="*/ 54 h 157"/>
                <a:gd name="T14" fmla="*/ 7 w 101"/>
                <a:gd name="T15" fmla="*/ 24 h 157"/>
                <a:gd name="T16" fmla="*/ 39 w 101"/>
                <a:gd name="T17" fmla="*/ 1 h 157"/>
                <a:gd name="T18" fmla="*/ 63 w 101"/>
                <a:gd name="T19" fmla="*/ 4 h 157"/>
                <a:gd name="T20" fmla="*/ 91 w 101"/>
                <a:gd name="T21" fmla="*/ 39 h 157"/>
                <a:gd name="T22" fmla="*/ 92 w 101"/>
                <a:gd name="T23" fmla="*/ 40 h 157"/>
                <a:gd name="T24" fmla="*/ 97 w 101"/>
                <a:gd name="T25" fmla="*/ 71 h 157"/>
                <a:gd name="T26" fmla="*/ 98 w 101"/>
                <a:gd name="T27" fmla="*/ 79 h 157"/>
                <a:gd name="T28" fmla="*/ 101 w 101"/>
                <a:gd name="T29" fmla="*/ 91 h 157"/>
                <a:gd name="T30" fmla="*/ 29 w 101"/>
                <a:gd name="T31" fmla="*/ 15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57">
                  <a:moveTo>
                    <a:pt x="29" y="151"/>
                  </a:moveTo>
                  <a:cubicBezTo>
                    <a:pt x="26" y="153"/>
                    <a:pt x="23" y="155"/>
                    <a:pt x="19" y="157"/>
                  </a:cubicBezTo>
                  <a:cubicBezTo>
                    <a:pt x="18" y="150"/>
                    <a:pt x="17" y="144"/>
                    <a:pt x="16" y="138"/>
                  </a:cubicBezTo>
                  <a:cubicBezTo>
                    <a:pt x="14" y="123"/>
                    <a:pt x="11" y="108"/>
                    <a:pt x="9" y="95"/>
                  </a:cubicBezTo>
                  <a:cubicBezTo>
                    <a:pt x="9" y="94"/>
                    <a:pt x="8" y="93"/>
                    <a:pt x="8" y="92"/>
                  </a:cubicBezTo>
                  <a:cubicBezTo>
                    <a:pt x="8" y="90"/>
                    <a:pt x="8" y="88"/>
                    <a:pt x="7" y="86"/>
                  </a:cubicBezTo>
                  <a:cubicBezTo>
                    <a:pt x="5" y="75"/>
                    <a:pt x="3" y="64"/>
                    <a:pt x="2" y="54"/>
                  </a:cubicBezTo>
                  <a:cubicBezTo>
                    <a:pt x="0" y="43"/>
                    <a:pt x="2" y="33"/>
                    <a:pt x="7" y="24"/>
                  </a:cubicBezTo>
                  <a:cubicBezTo>
                    <a:pt x="13" y="12"/>
                    <a:pt x="25" y="4"/>
                    <a:pt x="39" y="1"/>
                  </a:cubicBezTo>
                  <a:cubicBezTo>
                    <a:pt x="47" y="0"/>
                    <a:pt x="55" y="1"/>
                    <a:pt x="63" y="4"/>
                  </a:cubicBezTo>
                  <a:cubicBezTo>
                    <a:pt x="77" y="9"/>
                    <a:pt x="89" y="22"/>
                    <a:pt x="91" y="39"/>
                  </a:cubicBezTo>
                  <a:cubicBezTo>
                    <a:pt x="91" y="39"/>
                    <a:pt x="91" y="39"/>
                    <a:pt x="92" y="40"/>
                  </a:cubicBezTo>
                  <a:cubicBezTo>
                    <a:pt x="93" y="49"/>
                    <a:pt x="95" y="60"/>
                    <a:pt x="97" y="71"/>
                  </a:cubicBezTo>
                  <a:cubicBezTo>
                    <a:pt x="97" y="73"/>
                    <a:pt x="98" y="76"/>
                    <a:pt x="98" y="79"/>
                  </a:cubicBezTo>
                  <a:cubicBezTo>
                    <a:pt x="99" y="83"/>
                    <a:pt x="100" y="87"/>
                    <a:pt x="101" y="91"/>
                  </a:cubicBezTo>
                  <a:cubicBezTo>
                    <a:pt x="79" y="114"/>
                    <a:pt x="55" y="134"/>
                    <a:pt x="29" y="151"/>
                  </a:cubicBezTo>
                  <a:close/>
                </a:path>
              </a:pathLst>
            </a:custGeom>
            <a:solidFill>
              <a:srgbClr val="F9C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52" name="Freeform 175"/>
            <p:cNvSpPr>
              <a:spLocks/>
            </p:cNvSpPr>
            <p:nvPr/>
          </p:nvSpPr>
          <p:spPr bwMode="auto">
            <a:xfrm>
              <a:off x="7149" y="1603"/>
              <a:ext cx="78" cy="88"/>
            </a:xfrm>
            <a:custGeom>
              <a:avLst/>
              <a:gdLst>
                <a:gd name="T0" fmla="*/ 99 w 106"/>
                <a:gd name="T1" fmla="*/ 3 h 119"/>
                <a:gd name="T2" fmla="*/ 106 w 106"/>
                <a:gd name="T3" fmla="*/ 44 h 119"/>
                <a:gd name="T4" fmla="*/ 98 w 106"/>
                <a:gd name="T5" fmla="*/ 53 h 119"/>
                <a:gd name="T6" fmla="*/ 26 w 106"/>
                <a:gd name="T7" fmla="*/ 113 h 119"/>
                <a:gd name="T8" fmla="*/ 16 w 106"/>
                <a:gd name="T9" fmla="*/ 119 h 119"/>
                <a:gd name="T10" fmla="*/ 16 w 106"/>
                <a:gd name="T11" fmla="*/ 119 h 119"/>
                <a:gd name="T12" fmla="*/ 13 w 106"/>
                <a:gd name="T13" fmla="*/ 100 h 119"/>
                <a:gd name="T14" fmla="*/ 6 w 106"/>
                <a:gd name="T15" fmla="*/ 54 h 119"/>
                <a:gd name="T16" fmla="*/ 5 w 106"/>
                <a:gd name="T17" fmla="*/ 49 h 119"/>
                <a:gd name="T18" fmla="*/ 0 w 106"/>
                <a:gd name="T19" fmla="*/ 16 h 119"/>
                <a:gd name="T20" fmla="*/ 31 w 106"/>
                <a:gd name="T21" fmla="*/ 11 h 119"/>
                <a:gd name="T22" fmla="*/ 43 w 106"/>
                <a:gd name="T23" fmla="*/ 9 h 119"/>
                <a:gd name="T24" fmla="*/ 89 w 106"/>
                <a:gd name="T25" fmla="*/ 2 h 119"/>
                <a:gd name="T26" fmla="*/ 99 w 106"/>
                <a:gd name="T27" fmla="*/ 0 h 119"/>
                <a:gd name="T28" fmla="*/ 99 w 106"/>
                <a:gd name="T29" fmla="*/ 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19">
                  <a:moveTo>
                    <a:pt x="99" y="3"/>
                  </a:moveTo>
                  <a:cubicBezTo>
                    <a:pt x="101" y="14"/>
                    <a:pt x="104" y="28"/>
                    <a:pt x="106" y="44"/>
                  </a:cubicBezTo>
                  <a:cubicBezTo>
                    <a:pt x="103" y="47"/>
                    <a:pt x="100" y="50"/>
                    <a:pt x="98" y="53"/>
                  </a:cubicBezTo>
                  <a:cubicBezTo>
                    <a:pt x="76" y="76"/>
                    <a:pt x="52" y="96"/>
                    <a:pt x="26" y="113"/>
                  </a:cubicBezTo>
                  <a:cubicBezTo>
                    <a:pt x="23" y="115"/>
                    <a:pt x="20" y="117"/>
                    <a:pt x="16" y="119"/>
                  </a:cubicBezTo>
                  <a:cubicBezTo>
                    <a:pt x="16" y="119"/>
                    <a:pt x="16" y="119"/>
                    <a:pt x="16" y="119"/>
                  </a:cubicBezTo>
                  <a:cubicBezTo>
                    <a:pt x="15" y="113"/>
                    <a:pt x="14" y="106"/>
                    <a:pt x="13" y="100"/>
                  </a:cubicBezTo>
                  <a:cubicBezTo>
                    <a:pt x="11" y="84"/>
                    <a:pt x="8" y="68"/>
                    <a:pt x="6" y="54"/>
                  </a:cubicBezTo>
                  <a:cubicBezTo>
                    <a:pt x="6" y="52"/>
                    <a:pt x="6" y="51"/>
                    <a:pt x="5" y="49"/>
                  </a:cubicBezTo>
                  <a:cubicBezTo>
                    <a:pt x="3" y="32"/>
                    <a:pt x="1" y="20"/>
                    <a:pt x="0" y="16"/>
                  </a:cubicBezTo>
                  <a:cubicBezTo>
                    <a:pt x="31" y="11"/>
                    <a:pt x="31" y="11"/>
                    <a:pt x="31" y="11"/>
                  </a:cubicBezTo>
                  <a:cubicBezTo>
                    <a:pt x="43" y="9"/>
                    <a:pt x="43" y="9"/>
                    <a:pt x="43" y="9"/>
                  </a:cubicBezTo>
                  <a:cubicBezTo>
                    <a:pt x="89" y="2"/>
                    <a:pt x="89" y="2"/>
                    <a:pt x="89" y="2"/>
                  </a:cubicBezTo>
                  <a:cubicBezTo>
                    <a:pt x="99" y="0"/>
                    <a:pt x="99" y="0"/>
                    <a:pt x="99" y="0"/>
                  </a:cubicBezTo>
                  <a:cubicBezTo>
                    <a:pt x="99" y="1"/>
                    <a:pt x="99" y="2"/>
                    <a:pt x="99" y="3"/>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53" name="Freeform 176"/>
            <p:cNvSpPr>
              <a:spLocks/>
            </p:cNvSpPr>
            <p:nvPr/>
          </p:nvSpPr>
          <p:spPr bwMode="auto">
            <a:xfrm>
              <a:off x="7135" y="1563"/>
              <a:ext cx="92" cy="92"/>
            </a:xfrm>
            <a:custGeom>
              <a:avLst/>
              <a:gdLst>
                <a:gd name="T0" fmla="*/ 8 w 125"/>
                <a:gd name="T1" fmla="*/ 48 h 124"/>
                <a:gd name="T2" fmla="*/ 48 w 125"/>
                <a:gd name="T3" fmla="*/ 116 h 124"/>
                <a:gd name="T4" fmla="*/ 117 w 125"/>
                <a:gd name="T5" fmla="*/ 77 h 124"/>
                <a:gd name="T6" fmla="*/ 77 w 125"/>
                <a:gd name="T7" fmla="*/ 8 h 124"/>
                <a:gd name="T8" fmla="*/ 8 w 125"/>
                <a:gd name="T9" fmla="*/ 48 h 124"/>
              </a:gdLst>
              <a:ahLst/>
              <a:cxnLst>
                <a:cxn ang="0">
                  <a:pos x="T0" y="T1"/>
                </a:cxn>
                <a:cxn ang="0">
                  <a:pos x="T2" y="T3"/>
                </a:cxn>
                <a:cxn ang="0">
                  <a:pos x="T4" y="T5"/>
                </a:cxn>
                <a:cxn ang="0">
                  <a:pos x="T6" y="T7"/>
                </a:cxn>
                <a:cxn ang="0">
                  <a:pos x="T8" y="T9"/>
                </a:cxn>
              </a:cxnLst>
              <a:rect l="0" t="0" r="r" b="b"/>
              <a:pathLst>
                <a:path w="125" h="124">
                  <a:moveTo>
                    <a:pt x="8" y="48"/>
                  </a:moveTo>
                  <a:cubicBezTo>
                    <a:pt x="0" y="78"/>
                    <a:pt x="18" y="108"/>
                    <a:pt x="48" y="116"/>
                  </a:cubicBezTo>
                  <a:cubicBezTo>
                    <a:pt x="78" y="124"/>
                    <a:pt x="109" y="106"/>
                    <a:pt x="117" y="77"/>
                  </a:cubicBezTo>
                  <a:cubicBezTo>
                    <a:pt x="125" y="47"/>
                    <a:pt x="107" y="16"/>
                    <a:pt x="77" y="8"/>
                  </a:cubicBezTo>
                  <a:cubicBezTo>
                    <a:pt x="47" y="0"/>
                    <a:pt x="16" y="18"/>
                    <a:pt x="8" y="48"/>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54" name="Freeform 177"/>
            <p:cNvSpPr>
              <a:spLocks/>
            </p:cNvSpPr>
            <p:nvPr/>
          </p:nvSpPr>
          <p:spPr bwMode="auto">
            <a:xfrm>
              <a:off x="6892" y="1583"/>
              <a:ext cx="141" cy="144"/>
            </a:xfrm>
            <a:custGeom>
              <a:avLst/>
              <a:gdLst>
                <a:gd name="T0" fmla="*/ 190 w 192"/>
                <a:gd name="T1" fmla="*/ 193 h 193"/>
                <a:gd name="T2" fmla="*/ 187 w 192"/>
                <a:gd name="T3" fmla="*/ 193 h 193"/>
                <a:gd name="T4" fmla="*/ 109 w 192"/>
                <a:gd name="T5" fmla="*/ 185 h 193"/>
                <a:gd name="T6" fmla="*/ 21 w 192"/>
                <a:gd name="T7" fmla="*/ 152 h 193"/>
                <a:gd name="T8" fmla="*/ 16 w 192"/>
                <a:gd name="T9" fmla="*/ 149 h 193"/>
                <a:gd name="T10" fmla="*/ 7 w 192"/>
                <a:gd name="T11" fmla="*/ 144 h 193"/>
                <a:gd name="T12" fmla="*/ 4 w 192"/>
                <a:gd name="T13" fmla="*/ 92 h 193"/>
                <a:gd name="T14" fmla="*/ 3 w 192"/>
                <a:gd name="T15" fmla="*/ 67 h 193"/>
                <a:gd name="T16" fmla="*/ 1 w 192"/>
                <a:gd name="T17" fmla="*/ 35 h 193"/>
                <a:gd name="T18" fmla="*/ 0 w 192"/>
                <a:gd name="T19" fmla="*/ 14 h 193"/>
                <a:gd name="T20" fmla="*/ 31 w 192"/>
                <a:gd name="T21" fmla="*/ 12 h 193"/>
                <a:gd name="T22" fmla="*/ 34 w 192"/>
                <a:gd name="T23" fmla="*/ 12 h 193"/>
                <a:gd name="T24" fmla="*/ 82 w 192"/>
                <a:gd name="T25" fmla="*/ 8 h 193"/>
                <a:gd name="T26" fmla="*/ 84 w 192"/>
                <a:gd name="T27" fmla="*/ 8 h 193"/>
                <a:gd name="T28" fmla="*/ 90 w 192"/>
                <a:gd name="T29" fmla="*/ 8 h 193"/>
                <a:gd name="T30" fmla="*/ 101 w 192"/>
                <a:gd name="T31" fmla="*/ 7 h 193"/>
                <a:gd name="T32" fmla="*/ 127 w 192"/>
                <a:gd name="T33" fmla="*/ 5 h 193"/>
                <a:gd name="T34" fmla="*/ 134 w 192"/>
                <a:gd name="T35" fmla="*/ 4 h 193"/>
                <a:gd name="T36" fmla="*/ 186 w 192"/>
                <a:gd name="T37" fmla="*/ 1 h 193"/>
                <a:gd name="T38" fmla="*/ 190 w 192"/>
                <a:gd name="T39" fmla="*/ 0 h 193"/>
                <a:gd name="T40" fmla="*/ 191 w 192"/>
                <a:gd name="T41" fmla="*/ 0 h 193"/>
                <a:gd name="T42" fmla="*/ 192 w 192"/>
                <a:gd name="T43" fmla="*/ 0 h 193"/>
                <a:gd name="T44" fmla="*/ 192 w 192"/>
                <a:gd name="T45" fmla="*/ 193 h 193"/>
                <a:gd name="T46" fmla="*/ 190 w 192"/>
                <a:gd name="T4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2" h="193">
                  <a:moveTo>
                    <a:pt x="190" y="193"/>
                  </a:moveTo>
                  <a:cubicBezTo>
                    <a:pt x="189" y="193"/>
                    <a:pt x="188" y="193"/>
                    <a:pt x="187" y="193"/>
                  </a:cubicBezTo>
                  <a:cubicBezTo>
                    <a:pt x="160" y="193"/>
                    <a:pt x="134" y="190"/>
                    <a:pt x="109" y="185"/>
                  </a:cubicBezTo>
                  <a:cubicBezTo>
                    <a:pt x="78" y="178"/>
                    <a:pt x="48" y="167"/>
                    <a:pt x="21" y="152"/>
                  </a:cubicBezTo>
                  <a:cubicBezTo>
                    <a:pt x="19" y="151"/>
                    <a:pt x="17" y="150"/>
                    <a:pt x="16" y="149"/>
                  </a:cubicBezTo>
                  <a:cubicBezTo>
                    <a:pt x="13" y="148"/>
                    <a:pt x="10" y="146"/>
                    <a:pt x="7" y="144"/>
                  </a:cubicBezTo>
                  <a:cubicBezTo>
                    <a:pt x="4" y="92"/>
                    <a:pt x="4" y="92"/>
                    <a:pt x="4" y="92"/>
                  </a:cubicBezTo>
                  <a:cubicBezTo>
                    <a:pt x="3" y="67"/>
                    <a:pt x="3" y="67"/>
                    <a:pt x="3" y="67"/>
                  </a:cubicBezTo>
                  <a:cubicBezTo>
                    <a:pt x="1" y="35"/>
                    <a:pt x="1" y="35"/>
                    <a:pt x="1" y="35"/>
                  </a:cubicBezTo>
                  <a:cubicBezTo>
                    <a:pt x="0" y="14"/>
                    <a:pt x="0" y="14"/>
                    <a:pt x="0" y="14"/>
                  </a:cubicBezTo>
                  <a:cubicBezTo>
                    <a:pt x="31" y="12"/>
                    <a:pt x="31" y="12"/>
                    <a:pt x="31" y="12"/>
                  </a:cubicBezTo>
                  <a:cubicBezTo>
                    <a:pt x="34" y="12"/>
                    <a:pt x="34" y="12"/>
                    <a:pt x="34" y="12"/>
                  </a:cubicBezTo>
                  <a:cubicBezTo>
                    <a:pt x="82" y="8"/>
                    <a:pt x="82" y="8"/>
                    <a:pt x="82" y="8"/>
                  </a:cubicBezTo>
                  <a:cubicBezTo>
                    <a:pt x="84" y="8"/>
                    <a:pt x="84" y="8"/>
                    <a:pt x="84" y="8"/>
                  </a:cubicBezTo>
                  <a:cubicBezTo>
                    <a:pt x="90" y="8"/>
                    <a:pt x="90" y="8"/>
                    <a:pt x="90" y="8"/>
                  </a:cubicBezTo>
                  <a:cubicBezTo>
                    <a:pt x="101" y="7"/>
                    <a:pt x="101" y="7"/>
                    <a:pt x="101" y="7"/>
                  </a:cubicBezTo>
                  <a:cubicBezTo>
                    <a:pt x="127" y="5"/>
                    <a:pt x="127" y="5"/>
                    <a:pt x="127" y="5"/>
                  </a:cubicBezTo>
                  <a:cubicBezTo>
                    <a:pt x="134" y="4"/>
                    <a:pt x="134" y="4"/>
                    <a:pt x="134" y="4"/>
                  </a:cubicBezTo>
                  <a:cubicBezTo>
                    <a:pt x="186" y="1"/>
                    <a:pt x="186" y="1"/>
                    <a:pt x="186" y="1"/>
                  </a:cubicBezTo>
                  <a:cubicBezTo>
                    <a:pt x="190" y="0"/>
                    <a:pt x="190" y="0"/>
                    <a:pt x="190" y="0"/>
                  </a:cubicBezTo>
                  <a:cubicBezTo>
                    <a:pt x="191" y="0"/>
                    <a:pt x="191" y="0"/>
                    <a:pt x="191" y="0"/>
                  </a:cubicBezTo>
                  <a:cubicBezTo>
                    <a:pt x="192" y="0"/>
                    <a:pt x="192" y="0"/>
                    <a:pt x="192" y="0"/>
                  </a:cubicBezTo>
                  <a:cubicBezTo>
                    <a:pt x="192" y="193"/>
                    <a:pt x="192" y="193"/>
                    <a:pt x="192" y="193"/>
                  </a:cubicBezTo>
                  <a:cubicBezTo>
                    <a:pt x="191" y="193"/>
                    <a:pt x="191" y="193"/>
                    <a:pt x="190" y="193"/>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56" name="Freeform 178"/>
            <p:cNvSpPr>
              <a:spLocks/>
            </p:cNvSpPr>
            <p:nvPr/>
          </p:nvSpPr>
          <p:spPr bwMode="auto">
            <a:xfrm>
              <a:off x="6871" y="1521"/>
              <a:ext cx="160" cy="120"/>
            </a:xfrm>
            <a:custGeom>
              <a:avLst/>
              <a:gdLst>
                <a:gd name="T0" fmla="*/ 26 w 160"/>
                <a:gd name="T1" fmla="*/ 120 h 120"/>
                <a:gd name="T2" fmla="*/ 0 w 160"/>
                <a:gd name="T3" fmla="*/ 51 h 120"/>
                <a:gd name="T4" fmla="*/ 134 w 160"/>
                <a:gd name="T5" fmla="*/ 0 h 120"/>
                <a:gd name="T6" fmla="*/ 160 w 160"/>
                <a:gd name="T7" fmla="*/ 70 h 120"/>
                <a:gd name="T8" fmla="*/ 26 w 160"/>
                <a:gd name="T9" fmla="*/ 120 h 120"/>
              </a:gdLst>
              <a:ahLst/>
              <a:cxnLst>
                <a:cxn ang="0">
                  <a:pos x="T0" y="T1"/>
                </a:cxn>
                <a:cxn ang="0">
                  <a:pos x="T2" y="T3"/>
                </a:cxn>
                <a:cxn ang="0">
                  <a:pos x="T4" y="T5"/>
                </a:cxn>
                <a:cxn ang="0">
                  <a:pos x="T6" y="T7"/>
                </a:cxn>
                <a:cxn ang="0">
                  <a:pos x="T8" y="T9"/>
                </a:cxn>
              </a:cxnLst>
              <a:rect l="0" t="0" r="r" b="b"/>
              <a:pathLst>
                <a:path w="160" h="120">
                  <a:moveTo>
                    <a:pt x="26" y="120"/>
                  </a:moveTo>
                  <a:lnTo>
                    <a:pt x="0" y="51"/>
                  </a:lnTo>
                  <a:lnTo>
                    <a:pt x="134" y="0"/>
                  </a:lnTo>
                  <a:lnTo>
                    <a:pt x="160" y="70"/>
                  </a:lnTo>
                  <a:lnTo>
                    <a:pt x="26" y="120"/>
                  </a:ln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57" name="Freeform 179"/>
            <p:cNvSpPr>
              <a:spLocks/>
            </p:cNvSpPr>
            <p:nvPr/>
          </p:nvSpPr>
          <p:spPr bwMode="auto">
            <a:xfrm>
              <a:off x="7032" y="1583"/>
              <a:ext cx="141" cy="144"/>
            </a:xfrm>
            <a:custGeom>
              <a:avLst/>
              <a:gdLst>
                <a:gd name="T0" fmla="*/ 192 w 192"/>
                <a:gd name="T1" fmla="*/ 14 h 193"/>
                <a:gd name="T2" fmla="*/ 191 w 192"/>
                <a:gd name="T3" fmla="*/ 37 h 193"/>
                <a:gd name="T4" fmla="*/ 189 w 192"/>
                <a:gd name="T5" fmla="*/ 73 h 193"/>
                <a:gd name="T6" fmla="*/ 188 w 192"/>
                <a:gd name="T7" fmla="*/ 88 h 193"/>
                <a:gd name="T8" fmla="*/ 186 w 192"/>
                <a:gd name="T9" fmla="*/ 139 h 193"/>
                <a:gd name="T10" fmla="*/ 176 w 192"/>
                <a:gd name="T11" fmla="*/ 145 h 193"/>
                <a:gd name="T12" fmla="*/ 176 w 192"/>
                <a:gd name="T13" fmla="*/ 145 h 193"/>
                <a:gd name="T14" fmla="*/ 96 w 192"/>
                <a:gd name="T15" fmla="*/ 179 h 193"/>
                <a:gd name="T16" fmla="*/ 2 w 192"/>
                <a:gd name="T17" fmla="*/ 193 h 193"/>
                <a:gd name="T18" fmla="*/ 0 w 192"/>
                <a:gd name="T19" fmla="*/ 193 h 193"/>
                <a:gd name="T20" fmla="*/ 0 w 192"/>
                <a:gd name="T21" fmla="*/ 0 h 193"/>
                <a:gd name="T22" fmla="*/ 1 w 192"/>
                <a:gd name="T23" fmla="*/ 0 h 193"/>
                <a:gd name="T24" fmla="*/ 2 w 192"/>
                <a:gd name="T25" fmla="*/ 0 h 193"/>
                <a:gd name="T26" fmla="*/ 8 w 192"/>
                <a:gd name="T27" fmla="*/ 1 h 193"/>
                <a:gd name="T28" fmla="*/ 51 w 192"/>
                <a:gd name="T29" fmla="*/ 4 h 193"/>
                <a:gd name="T30" fmla="*/ 120 w 192"/>
                <a:gd name="T31" fmla="*/ 9 h 193"/>
                <a:gd name="T32" fmla="*/ 152 w 192"/>
                <a:gd name="T33" fmla="*/ 11 h 193"/>
                <a:gd name="T34" fmla="*/ 164 w 192"/>
                <a:gd name="T35" fmla="*/ 12 h 193"/>
                <a:gd name="T36" fmla="*/ 192 w 192"/>
                <a:gd name="T37" fmla="*/ 1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193">
                  <a:moveTo>
                    <a:pt x="192" y="14"/>
                  </a:moveTo>
                  <a:cubicBezTo>
                    <a:pt x="191" y="37"/>
                    <a:pt x="191" y="37"/>
                    <a:pt x="191" y="37"/>
                  </a:cubicBezTo>
                  <a:cubicBezTo>
                    <a:pt x="189" y="73"/>
                    <a:pt x="189" y="73"/>
                    <a:pt x="189" y="73"/>
                  </a:cubicBezTo>
                  <a:cubicBezTo>
                    <a:pt x="188" y="88"/>
                    <a:pt x="188" y="88"/>
                    <a:pt x="188" y="88"/>
                  </a:cubicBezTo>
                  <a:cubicBezTo>
                    <a:pt x="186" y="139"/>
                    <a:pt x="186" y="139"/>
                    <a:pt x="186" y="139"/>
                  </a:cubicBezTo>
                  <a:cubicBezTo>
                    <a:pt x="183" y="141"/>
                    <a:pt x="180" y="143"/>
                    <a:pt x="176" y="145"/>
                  </a:cubicBezTo>
                  <a:cubicBezTo>
                    <a:pt x="176" y="145"/>
                    <a:pt x="176" y="145"/>
                    <a:pt x="176" y="145"/>
                  </a:cubicBezTo>
                  <a:cubicBezTo>
                    <a:pt x="151" y="159"/>
                    <a:pt x="124" y="171"/>
                    <a:pt x="96" y="179"/>
                  </a:cubicBezTo>
                  <a:cubicBezTo>
                    <a:pt x="66" y="188"/>
                    <a:pt x="34" y="193"/>
                    <a:pt x="2" y="193"/>
                  </a:cubicBezTo>
                  <a:cubicBezTo>
                    <a:pt x="1" y="193"/>
                    <a:pt x="1" y="193"/>
                    <a:pt x="0" y="193"/>
                  </a:cubicBezTo>
                  <a:cubicBezTo>
                    <a:pt x="0" y="0"/>
                    <a:pt x="0" y="0"/>
                    <a:pt x="0" y="0"/>
                  </a:cubicBezTo>
                  <a:cubicBezTo>
                    <a:pt x="1" y="0"/>
                    <a:pt x="1" y="0"/>
                    <a:pt x="1" y="0"/>
                  </a:cubicBezTo>
                  <a:cubicBezTo>
                    <a:pt x="2" y="0"/>
                    <a:pt x="2" y="0"/>
                    <a:pt x="2" y="0"/>
                  </a:cubicBezTo>
                  <a:cubicBezTo>
                    <a:pt x="8" y="1"/>
                    <a:pt x="8" y="1"/>
                    <a:pt x="8" y="1"/>
                  </a:cubicBezTo>
                  <a:cubicBezTo>
                    <a:pt x="51" y="4"/>
                    <a:pt x="51" y="4"/>
                    <a:pt x="51" y="4"/>
                  </a:cubicBezTo>
                  <a:cubicBezTo>
                    <a:pt x="120" y="9"/>
                    <a:pt x="120" y="9"/>
                    <a:pt x="120" y="9"/>
                  </a:cubicBezTo>
                  <a:cubicBezTo>
                    <a:pt x="152" y="11"/>
                    <a:pt x="152" y="11"/>
                    <a:pt x="152" y="11"/>
                  </a:cubicBezTo>
                  <a:cubicBezTo>
                    <a:pt x="164" y="12"/>
                    <a:pt x="164" y="12"/>
                    <a:pt x="164" y="12"/>
                  </a:cubicBezTo>
                  <a:lnTo>
                    <a:pt x="192" y="14"/>
                  </a:ln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58" name="Freeform 180"/>
            <p:cNvSpPr>
              <a:spLocks/>
            </p:cNvSpPr>
            <p:nvPr/>
          </p:nvSpPr>
          <p:spPr bwMode="auto">
            <a:xfrm>
              <a:off x="6844" y="1572"/>
              <a:ext cx="75" cy="122"/>
            </a:xfrm>
            <a:custGeom>
              <a:avLst/>
              <a:gdLst>
                <a:gd name="T0" fmla="*/ 101 w 102"/>
                <a:gd name="T1" fmla="*/ 54 h 164"/>
                <a:gd name="T2" fmla="*/ 99 w 102"/>
                <a:gd name="T3" fmla="*/ 65 h 164"/>
                <a:gd name="T4" fmla="*/ 95 w 102"/>
                <a:gd name="T5" fmla="*/ 85 h 164"/>
                <a:gd name="T6" fmla="*/ 94 w 102"/>
                <a:gd name="T7" fmla="*/ 90 h 164"/>
                <a:gd name="T8" fmla="*/ 93 w 102"/>
                <a:gd name="T9" fmla="*/ 95 h 164"/>
                <a:gd name="T10" fmla="*/ 82 w 102"/>
                <a:gd name="T11" fmla="*/ 164 h 164"/>
                <a:gd name="T12" fmla="*/ 73 w 102"/>
                <a:gd name="T13" fmla="*/ 159 h 164"/>
                <a:gd name="T14" fmla="*/ 0 w 102"/>
                <a:gd name="T15" fmla="*/ 102 h 164"/>
                <a:gd name="T16" fmla="*/ 3 w 102"/>
                <a:gd name="T17" fmla="*/ 83 h 164"/>
                <a:gd name="T18" fmla="*/ 4 w 102"/>
                <a:gd name="T19" fmla="*/ 79 h 164"/>
                <a:gd name="T20" fmla="*/ 11 w 102"/>
                <a:gd name="T21" fmla="*/ 40 h 164"/>
                <a:gd name="T22" fmla="*/ 11 w 102"/>
                <a:gd name="T23" fmla="*/ 39 h 164"/>
                <a:gd name="T24" fmla="*/ 39 w 102"/>
                <a:gd name="T25" fmla="*/ 4 h 164"/>
                <a:gd name="T26" fmla="*/ 63 w 102"/>
                <a:gd name="T27" fmla="*/ 2 h 164"/>
                <a:gd name="T28" fmla="*/ 77 w 102"/>
                <a:gd name="T29" fmla="*/ 6 h 164"/>
                <a:gd name="T30" fmla="*/ 91 w 102"/>
                <a:gd name="T31" fmla="*/ 19 h 164"/>
                <a:gd name="T32" fmla="*/ 97 w 102"/>
                <a:gd name="T33" fmla="*/ 27 h 164"/>
                <a:gd name="T34" fmla="*/ 101 w 102"/>
                <a:gd name="T35" fmla="*/ 5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64">
                  <a:moveTo>
                    <a:pt x="101" y="54"/>
                  </a:moveTo>
                  <a:cubicBezTo>
                    <a:pt x="100" y="58"/>
                    <a:pt x="99" y="61"/>
                    <a:pt x="99" y="65"/>
                  </a:cubicBezTo>
                  <a:cubicBezTo>
                    <a:pt x="98" y="72"/>
                    <a:pt x="96" y="78"/>
                    <a:pt x="95" y="85"/>
                  </a:cubicBezTo>
                  <a:cubicBezTo>
                    <a:pt x="95" y="87"/>
                    <a:pt x="95" y="89"/>
                    <a:pt x="94" y="90"/>
                  </a:cubicBezTo>
                  <a:cubicBezTo>
                    <a:pt x="94" y="92"/>
                    <a:pt x="94" y="94"/>
                    <a:pt x="93" y="95"/>
                  </a:cubicBezTo>
                  <a:cubicBezTo>
                    <a:pt x="90" y="116"/>
                    <a:pt x="86" y="139"/>
                    <a:pt x="82" y="164"/>
                  </a:cubicBezTo>
                  <a:cubicBezTo>
                    <a:pt x="79" y="163"/>
                    <a:pt x="76" y="161"/>
                    <a:pt x="73" y="159"/>
                  </a:cubicBezTo>
                  <a:cubicBezTo>
                    <a:pt x="46" y="143"/>
                    <a:pt x="21" y="124"/>
                    <a:pt x="0" y="102"/>
                  </a:cubicBezTo>
                  <a:cubicBezTo>
                    <a:pt x="1" y="96"/>
                    <a:pt x="2" y="90"/>
                    <a:pt x="3" y="83"/>
                  </a:cubicBezTo>
                  <a:cubicBezTo>
                    <a:pt x="3" y="82"/>
                    <a:pt x="3" y="81"/>
                    <a:pt x="4" y="79"/>
                  </a:cubicBezTo>
                  <a:cubicBezTo>
                    <a:pt x="6" y="65"/>
                    <a:pt x="9" y="52"/>
                    <a:pt x="11" y="40"/>
                  </a:cubicBezTo>
                  <a:cubicBezTo>
                    <a:pt x="11" y="40"/>
                    <a:pt x="11" y="40"/>
                    <a:pt x="11" y="39"/>
                  </a:cubicBezTo>
                  <a:cubicBezTo>
                    <a:pt x="14" y="23"/>
                    <a:pt x="25" y="10"/>
                    <a:pt x="39" y="4"/>
                  </a:cubicBezTo>
                  <a:cubicBezTo>
                    <a:pt x="47" y="1"/>
                    <a:pt x="55" y="0"/>
                    <a:pt x="63" y="2"/>
                  </a:cubicBezTo>
                  <a:cubicBezTo>
                    <a:pt x="68" y="3"/>
                    <a:pt x="73" y="4"/>
                    <a:pt x="77" y="6"/>
                  </a:cubicBezTo>
                  <a:cubicBezTo>
                    <a:pt x="83" y="9"/>
                    <a:pt x="88" y="14"/>
                    <a:pt x="91" y="19"/>
                  </a:cubicBezTo>
                  <a:cubicBezTo>
                    <a:pt x="93" y="21"/>
                    <a:pt x="95" y="24"/>
                    <a:pt x="97" y="27"/>
                  </a:cubicBezTo>
                  <a:cubicBezTo>
                    <a:pt x="101" y="35"/>
                    <a:pt x="102" y="45"/>
                    <a:pt x="101" y="54"/>
                  </a:cubicBezTo>
                  <a:close/>
                </a:path>
              </a:pathLst>
            </a:custGeom>
            <a:solidFill>
              <a:srgbClr val="F9C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59" name="Freeform 181"/>
            <p:cNvSpPr>
              <a:spLocks/>
            </p:cNvSpPr>
            <p:nvPr/>
          </p:nvSpPr>
          <p:spPr bwMode="auto">
            <a:xfrm>
              <a:off x="6836" y="1600"/>
              <a:ext cx="80" cy="96"/>
            </a:xfrm>
            <a:custGeom>
              <a:avLst/>
              <a:gdLst>
                <a:gd name="T0" fmla="*/ 109 w 109"/>
                <a:gd name="T1" fmla="*/ 45 h 129"/>
                <a:gd name="T2" fmla="*/ 109 w 109"/>
                <a:gd name="T3" fmla="*/ 46 h 129"/>
                <a:gd name="T4" fmla="*/ 97 w 109"/>
                <a:gd name="T5" fmla="*/ 129 h 129"/>
                <a:gd name="T6" fmla="*/ 92 w 109"/>
                <a:gd name="T7" fmla="*/ 126 h 129"/>
                <a:gd name="T8" fmla="*/ 83 w 109"/>
                <a:gd name="T9" fmla="*/ 121 h 129"/>
                <a:gd name="T10" fmla="*/ 10 w 109"/>
                <a:gd name="T11" fmla="*/ 64 h 129"/>
                <a:gd name="T12" fmla="*/ 0 w 109"/>
                <a:gd name="T13" fmla="*/ 54 h 129"/>
                <a:gd name="T14" fmla="*/ 5 w 109"/>
                <a:gd name="T15" fmla="*/ 20 h 129"/>
                <a:gd name="T16" fmla="*/ 5 w 109"/>
                <a:gd name="T17" fmla="*/ 20 h 129"/>
                <a:gd name="T18" fmla="*/ 8 w 109"/>
                <a:gd name="T19" fmla="*/ 0 h 129"/>
                <a:gd name="T20" fmla="*/ 21 w 109"/>
                <a:gd name="T21" fmla="*/ 2 h 129"/>
                <a:gd name="T22" fmla="*/ 66 w 109"/>
                <a:gd name="T23" fmla="*/ 10 h 129"/>
                <a:gd name="T24" fmla="*/ 77 w 109"/>
                <a:gd name="T25" fmla="*/ 12 h 129"/>
                <a:gd name="T26" fmla="*/ 107 w 109"/>
                <a:gd name="T27" fmla="*/ 17 h 129"/>
                <a:gd name="T28" fmla="*/ 109 w 109"/>
                <a:gd name="T29" fmla="*/ 27 h 129"/>
                <a:gd name="T30" fmla="*/ 109 w 109"/>
                <a:gd name="T31" fmla="*/ 4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9">
                  <a:moveTo>
                    <a:pt x="109" y="45"/>
                  </a:moveTo>
                  <a:cubicBezTo>
                    <a:pt x="109" y="46"/>
                    <a:pt x="109" y="46"/>
                    <a:pt x="109" y="46"/>
                  </a:cubicBezTo>
                  <a:cubicBezTo>
                    <a:pt x="109" y="71"/>
                    <a:pt x="104" y="101"/>
                    <a:pt x="97" y="129"/>
                  </a:cubicBezTo>
                  <a:cubicBezTo>
                    <a:pt x="95" y="128"/>
                    <a:pt x="93" y="127"/>
                    <a:pt x="92" y="126"/>
                  </a:cubicBezTo>
                  <a:cubicBezTo>
                    <a:pt x="89" y="125"/>
                    <a:pt x="86" y="123"/>
                    <a:pt x="83" y="121"/>
                  </a:cubicBezTo>
                  <a:cubicBezTo>
                    <a:pt x="56" y="105"/>
                    <a:pt x="31" y="86"/>
                    <a:pt x="10" y="64"/>
                  </a:cubicBezTo>
                  <a:cubicBezTo>
                    <a:pt x="6" y="61"/>
                    <a:pt x="3" y="57"/>
                    <a:pt x="0" y="54"/>
                  </a:cubicBezTo>
                  <a:cubicBezTo>
                    <a:pt x="2" y="42"/>
                    <a:pt x="3" y="30"/>
                    <a:pt x="5" y="20"/>
                  </a:cubicBezTo>
                  <a:cubicBezTo>
                    <a:pt x="5" y="20"/>
                    <a:pt x="5" y="20"/>
                    <a:pt x="5" y="20"/>
                  </a:cubicBezTo>
                  <a:cubicBezTo>
                    <a:pt x="6" y="13"/>
                    <a:pt x="7" y="6"/>
                    <a:pt x="8" y="0"/>
                  </a:cubicBezTo>
                  <a:cubicBezTo>
                    <a:pt x="21" y="2"/>
                    <a:pt x="21" y="2"/>
                    <a:pt x="21" y="2"/>
                  </a:cubicBezTo>
                  <a:cubicBezTo>
                    <a:pt x="66" y="10"/>
                    <a:pt x="66" y="10"/>
                    <a:pt x="66" y="10"/>
                  </a:cubicBezTo>
                  <a:cubicBezTo>
                    <a:pt x="77" y="12"/>
                    <a:pt x="77" y="12"/>
                    <a:pt x="77" y="12"/>
                  </a:cubicBezTo>
                  <a:cubicBezTo>
                    <a:pt x="107" y="17"/>
                    <a:pt x="107" y="17"/>
                    <a:pt x="107" y="17"/>
                  </a:cubicBezTo>
                  <a:cubicBezTo>
                    <a:pt x="108" y="20"/>
                    <a:pt x="108" y="24"/>
                    <a:pt x="109" y="27"/>
                  </a:cubicBezTo>
                  <a:cubicBezTo>
                    <a:pt x="109" y="33"/>
                    <a:pt x="109" y="39"/>
                    <a:pt x="109" y="45"/>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60" name="Freeform 182"/>
            <p:cNvSpPr>
              <a:spLocks/>
            </p:cNvSpPr>
            <p:nvPr/>
          </p:nvSpPr>
          <p:spPr bwMode="auto">
            <a:xfrm>
              <a:off x="6835" y="1567"/>
              <a:ext cx="92" cy="92"/>
            </a:xfrm>
            <a:custGeom>
              <a:avLst/>
              <a:gdLst>
                <a:gd name="T0" fmla="*/ 116 w 124"/>
                <a:gd name="T1" fmla="*/ 47 h 124"/>
                <a:gd name="T2" fmla="*/ 76 w 124"/>
                <a:gd name="T3" fmla="*/ 116 h 124"/>
                <a:gd name="T4" fmla="*/ 8 w 124"/>
                <a:gd name="T5" fmla="*/ 76 h 124"/>
                <a:gd name="T6" fmla="*/ 48 w 124"/>
                <a:gd name="T7" fmla="*/ 8 h 124"/>
                <a:gd name="T8" fmla="*/ 116 w 124"/>
                <a:gd name="T9" fmla="*/ 47 h 124"/>
              </a:gdLst>
              <a:ahLst/>
              <a:cxnLst>
                <a:cxn ang="0">
                  <a:pos x="T0" y="T1"/>
                </a:cxn>
                <a:cxn ang="0">
                  <a:pos x="T2" y="T3"/>
                </a:cxn>
                <a:cxn ang="0">
                  <a:pos x="T4" y="T5"/>
                </a:cxn>
                <a:cxn ang="0">
                  <a:pos x="T6" y="T7"/>
                </a:cxn>
                <a:cxn ang="0">
                  <a:pos x="T8" y="T9"/>
                </a:cxn>
              </a:cxnLst>
              <a:rect l="0" t="0" r="r" b="b"/>
              <a:pathLst>
                <a:path w="124" h="124">
                  <a:moveTo>
                    <a:pt x="116" y="47"/>
                  </a:moveTo>
                  <a:cubicBezTo>
                    <a:pt x="124" y="77"/>
                    <a:pt x="106" y="108"/>
                    <a:pt x="76" y="116"/>
                  </a:cubicBezTo>
                  <a:cubicBezTo>
                    <a:pt x="47" y="124"/>
                    <a:pt x="16" y="106"/>
                    <a:pt x="8" y="76"/>
                  </a:cubicBezTo>
                  <a:cubicBezTo>
                    <a:pt x="0" y="46"/>
                    <a:pt x="18" y="16"/>
                    <a:pt x="48" y="8"/>
                  </a:cubicBezTo>
                  <a:cubicBezTo>
                    <a:pt x="78" y="0"/>
                    <a:pt x="108" y="17"/>
                    <a:pt x="116" y="47"/>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61" name="Freeform 183"/>
            <p:cNvSpPr>
              <a:spLocks/>
            </p:cNvSpPr>
            <p:nvPr/>
          </p:nvSpPr>
          <p:spPr bwMode="auto">
            <a:xfrm>
              <a:off x="6980" y="1531"/>
              <a:ext cx="98" cy="84"/>
            </a:xfrm>
            <a:custGeom>
              <a:avLst/>
              <a:gdLst>
                <a:gd name="T0" fmla="*/ 14 w 98"/>
                <a:gd name="T1" fmla="*/ 18 h 84"/>
                <a:gd name="T2" fmla="*/ 53 w 98"/>
                <a:gd name="T3" fmla="*/ 0 h 84"/>
                <a:gd name="T4" fmla="*/ 98 w 98"/>
                <a:gd name="T5" fmla="*/ 41 h 84"/>
                <a:gd name="T6" fmla="*/ 73 w 98"/>
                <a:gd name="T7" fmla="*/ 81 h 84"/>
                <a:gd name="T8" fmla="*/ 0 w 98"/>
                <a:gd name="T9" fmla="*/ 84 h 84"/>
                <a:gd name="T10" fmla="*/ 14 w 98"/>
                <a:gd name="T11" fmla="*/ 18 h 84"/>
              </a:gdLst>
              <a:ahLst/>
              <a:cxnLst>
                <a:cxn ang="0">
                  <a:pos x="T0" y="T1"/>
                </a:cxn>
                <a:cxn ang="0">
                  <a:pos x="T2" y="T3"/>
                </a:cxn>
                <a:cxn ang="0">
                  <a:pos x="T4" y="T5"/>
                </a:cxn>
                <a:cxn ang="0">
                  <a:pos x="T6" y="T7"/>
                </a:cxn>
                <a:cxn ang="0">
                  <a:pos x="T8" y="T9"/>
                </a:cxn>
                <a:cxn ang="0">
                  <a:pos x="T10" y="T11"/>
                </a:cxn>
              </a:cxnLst>
              <a:rect l="0" t="0" r="r" b="b"/>
              <a:pathLst>
                <a:path w="98" h="84">
                  <a:moveTo>
                    <a:pt x="14" y="18"/>
                  </a:moveTo>
                  <a:lnTo>
                    <a:pt x="53" y="0"/>
                  </a:lnTo>
                  <a:lnTo>
                    <a:pt x="98" y="41"/>
                  </a:lnTo>
                  <a:lnTo>
                    <a:pt x="73" y="81"/>
                  </a:lnTo>
                  <a:lnTo>
                    <a:pt x="0" y="84"/>
                  </a:lnTo>
                  <a:lnTo>
                    <a:pt x="14" y="18"/>
                  </a:lnTo>
                  <a:close/>
                </a:path>
              </a:pathLst>
            </a:custGeom>
            <a:solidFill>
              <a:srgbClr val="00B1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62" name="Freeform 184"/>
            <p:cNvSpPr>
              <a:spLocks/>
            </p:cNvSpPr>
            <p:nvPr/>
          </p:nvSpPr>
          <p:spPr bwMode="auto">
            <a:xfrm>
              <a:off x="6940" y="1517"/>
              <a:ext cx="187" cy="46"/>
            </a:xfrm>
            <a:custGeom>
              <a:avLst/>
              <a:gdLst>
                <a:gd name="T0" fmla="*/ 66 w 254"/>
                <a:gd name="T1" fmla="*/ 4 h 63"/>
                <a:gd name="T2" fmla="*/ 62 w 254"/>
                <a:gd name="T3" fmla="*/ 4 h 63"/>
                <a:gd name="T4" fmla="*/ 62 w 254"/>
                <a:gd name="T5" fmla="*/ 4 h 63"/>
                <a:gd name="T6" fmla="*/ 0 w 254"/>
                <a:gd name="T7" fmla="*/ 34 h 63"/>
                <a:gd name="T8" fmla="*/ 126 w 254"/>
                <a:gd name="T9" fmla="*/ 63 h 63"/>
                <a:gd name="T10" fmla="*/ 254 w 254"/>
                <a:gd name="T11" fmla="*/ 36 h 63"/>
                <a:gd name="T12" fmla="*/ 175 w 254"/>
                <a:gd name="T13" fmla="*/ 0 h 63"/>
                <a:gd name="T14" fmla="*/ 66 w 254"/>
                <a:gd name="T15" fmla="*/ 4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63">
                  <a:moveTo>
                    <a:pt x="66" y="4"/>
                  </a:moveTo>
                  <a:cubicBezTo>
                    <a:pt x="65" y="4"/>
                    <a:pt x="63" y="4"/>
                    <a:pt x="62" y="4"/>
                  </a:cubicBezTo>
                  <a:cubicBezTo>
                    <a:pt x="62" y="4"/>
                    <a:pt x="62" y="4"/>
                    <a:pt x="62" y="4"/>
                  </a:cubicBezTo>
                  <a:cubicBezTo>
                    <a:pt x="0" y="34"/>
                    <a:pt x="0" y="34"/>
                    <a:pt x="0" y="34"/>
                  </a:cubicBezTo>
                  <a:cubicBezTo>
                    <a:pt x="0" y="34"/>
                    <a:pt x="93" y="63"/>
                    <a:pt x="126" y="63"/>
                  </a:cubicBezTo>
                  <a:cubicBezTo>
                    <a:pt x="158" y="63"/>
                    <a:pt x="254" y="36"/>
                    <a:pt x="254" y="36"/>
                  </a:cubicBezTo>
                  <a:cubicBezTo>
                    <a:pt x="175" y="0"/>
                    <a:pt x="175" y="0"/>
                    <a:pt x="175" y="0"/>
                  </a:cubicBezTo>
                  <a:cubicBezTo>
                    <a:pt x="134" y="0"/>
                    <a:pt x="108" y="4"/>
                    <a:pt x="66" y="4"/>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63" name="Oval 185"/>
            <p:cNvSpPr>
              <a:spLocks noChangeArrowheads="1"/>
            </p:cNvSpPr>
            <p:nvPr/>
          </p:nvSpPr>
          <p:spPr bwMode="auto">
            <a:xfrm>
              <a:off x="6952" y="1419"/>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64" name="Freeform 186"/>
            <p:cNvSpPr>
              <a:spLocks/>
            </p:cNvSpPr>
            <p:nvPr/>
          </p:nvSpPr>
          <p:spPr bwMode="auto">
            <a:xfrm>
              <a:off x="6960" y="1543"/>
              <a:ext cx="167" cy="184"/>
            </a:xfrm>
            <a:custGeom>
              <a:avLst/>
              <a:gdLst>
                <a:gd name="T0" fmla="*/ 227 w 227"/>
                <a:gd name="T1" fmla="*/ 0 h 247"/>
                <a:gd name="T2" fmla="*/ 227 w 227"/>
                <a:gd name="T3" fmla="*/ 0 h 247"/>
                <a:gd name="T4" fmla="*/ 221 w 227"/>
                <a:gd name="T5" fmla="*/ 39 h 247"/>
                <a:gd name="T6" fmla="*/ 218 w 227"/>
                <a:gd name="T7" fmla="*/ 63 h 247"/>
                <a:gd name="T8" fmla="*/ 211 w 227"/>
                <a:gd name="T9" fmla="*/ 114 h 247"/>
                <a:gd name="T10" fmla="*/ 194 w 227"/>
                <a:gd name="T11" fmla="*/ 233 h 247"/>
                <a:gd name="T12" fmla="*/ 100 w 227"/>
                <a:gd name="T13" fmla="*/ 247 h 247"/>
                <a:gd name="T14" fmla="*/ 98 w 227"/>
                <a:gd name="T15" fmla="*/ 247 h 247"/>
                <a:gd name="T16" fmla="*/ 95 w 227"/>
                <a:gd name="T17" fmla="*/ 247 h 247"/>
                <a:gd name="T18" fmla="*/ 17 w 227"/>
                <a:gd name="T19" fmla="*/ 239 h 247"/>
                <a:gd name="T20" fmla="*/ 0 w 227"/>
                <a:gd name="T21" fmla="*/ 123 h 247"/>
                <a:gd name="T22" fmla="*/ 3 w 227"/>
                <a:gd name="T23" fmla="*/ 99 h 247"/>
                <a:gd name="T24" fmla="*/ 8 w 227"/>
                <a:gd name="T25" fmla="*/ 63 h 247"/>
                <a:gd name="T26" fmla="*/ 9 w 227"/>
                <a:gd name="T27" fmla="*/ 61 h 247"/>
                <a:gd name="T28" fmla="*/ 11 w 227"/>
                <a:gd name="T29" fmla="*/ 41 h 247"/>
                <a:gd name="T30" fmla="*/ 16 w 227"/>
                <a:gd name="T31" fmla="*/ 11 h 247"/>
                <a:gd name="T32" fmla="*/ 18 w 227"/>
                <a:gd name="T33" fmla="*/ 11 h 247"/>
                <a:gd name="T34" fmla="*/ 38 w 227"/>
                <a:gd name="T35" fmla="*/ 14 h 247"/>
                <a:gd name="T36" fmla="*/ 41 w 227"/>
                <a:gd name="T37" fmla="*/ 14 h 247"/>
                <a:gd name="T38" fmla="*/ 45 w 227"/>
                <a:gd name="T39" fmla="*/ 14 h 247"/>
                <a:gd name="T40" fmla="*/ 79 w 227"/>
                <a:gd name="T41" fmla="*/ 17 h 247"/>
                <a:gd name="T42" fmla="*/ 121 w 227"/>
                <a:gd name="T43" fmla="*/ 17 h 247"/>
                <a:gd name="T44" fmla="*/ 136 w 227"/>
                <a:gd name="T45" fmla="*/ 17 h 247"/>
                <a:gd name="T46" fmla="*/ 188 w 227"/>
                <a:gd name="T47" fmla="*/ 10 h 247"/>
                <a:gd name="T48" fmla="*/ 188 w 227"/>
                <a:gd name="T49" fmla="*/ 10 h 247"/>
                <a:gd name="T50" fmla="*/ 226 w 227"/>
                <a:gd name="T51" fmla="*/ 0 h 247"/>
                <a:gd name="T52" fmla="*/ 226 w 227"/>
                <a:gd name="T53" fmla="*/ 0 h 247"/>
                <a:gd name="T54" fmla="*/ 227 w 227"/>
                <a:gd name="T5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247">
                  <a:moveTo>
                    <a:pt x="227" y="0"/>
                  </a:moveTo>
                  <a:cubicBezTo>
                    <a:pt x="227" y="0"/>
                    <a:pt x="227" y="0"/>
                    <a:pt x="227" y="0"/>
                  </a:cubicBezTo>
                  <a:cubicBezTo>
                    <a:pt x="221" y="39"/>
                    <a:pt x="221" y="39"/>
                    <a:pt x="221" y="39"/>
                  </a:cubicBezTo>
                  <a:cubicBezTo>
                    <a:pt x="218" y="63"/>
                    <a:pt x="218" y="63"/>
                    <a:pt x="218" y="63"/>
                  </a:cubicBezTo>
                  <a:cubicBezTo>
                    <a:pt x="211" y="114"/>
                    <a:pt x="211" y="114"/>
                    <a:pt x="211" y="114"/>
                  </a:cubicBezTo>
                  <a:cubicBezTo>
                    <a:pt x="194" y="233"/>
                    <a:pt x="194" y="233"/>
                    <a:pt x="194" y="233"/>
                  </a:cubicBezTo>
                  <a:cubicBezTo>
                    <a:pt x="164" y="242"/>
                    <a:pt x="132" y="247"/>
                    <a:pt x="100" y="247"/>
                  </a:cubicBezTo>
                  <a:cubicBezTo>
                    <a:pt x="99" y="247"/>
                    <a:pt x="99" y="247"/>
                    <a:pt x="98" y="247"/>
                  </a:cubicBezTo>
                  <a:cubicBezTo>
                    <a:pt x="97" y="247"/>
                    <a:pt x="96" y="247"/>
                    <a:pt x="95" y="247"/>
                  </a:cubicBezTo>
                  <a:cubicBezTo>
                    <a:pt x="68" y="247"/>
                    <a:pt x="42" y="244"/>
                    <a:pt x="17" y="239"/>
                  </a:cubicBezTo>
                  <a:cubicBezTo>
                    <a:pt x="0" y="123"/>
                    <a:pt x="0" y="123"/>
                    <a:pt x="0" y="123"/>
                  </a:cubicBezTo>
                  <a:cubicBezTo>
                    <a:pt x="3" y="99"/>
                    <a:pt x="3" y="99"/>
                    <a:pt x="3" y="99"/>
                  </a:cubicBezTo>
                  <a:cubicBezTo>
                    <a:pt x="8" y="63"/>
                    <a:pt x="8" y="63"/>
                    <a:pt x="8" y="63"/>
                  </a:cubicBezTo>
                  <a:cubicBezTo>
                    <a:pt x="9" y="61"/>
                    <a:pt x="9" y="61"/>
                    <a:pt x="9" y="61"/>
                  </a:cubicBezTo>
                  <a:cubicBezTo>
                    <a:pt x="11" y="41"/>
                    <a:pt x="11" y="41"/>
                    <a:pt x="11" y="41"/>
                  </a:cubicBezTo>
                  <a:cubicBezTo>
                    <a:pt x="16" y="11"/>
                    <a:pt x="16" y="11"/>
                    <a:pt x="16" y="11"/>
                  </a:cubicBezTo>
                  <a:cubicBezTo>
                    <a:pt x="16" y="11"/>
                    <a:pt x="17" y="11"/>
                    <a:pt x="18" y="11"/>
                  </a:cubicBezTo>
                  <a:cubicBezTo>
                    <a:pt x="21" y="11"/>
                    <a:pt x="29" y="13"/>
                    <a:pt x="38" y="14"/>
                  </a:cubicBezTo>
                  <a:cubicBezTo>
                    <a:pt x="39" y="14"/>
                    <a:pt x="40" y="14"/>
                    <a:pt x="41" y="14"/>
                  </a:cubicBezTo>
                  <a:cubicBezTo>
                    <a:pt x="42" y="14"/>
                    <a:pt x="44" y="14"/>
                    <a:pt x="45" y="14"/>
                  </a:cubicBezTo>
                  <a:cubicBezTo>
                    <a:pt x="55" y="15"/>
                    <a:pt x="66" y="16"/>
                    <a:pt x="79" y="17"/>
                  </a:cubicBezTo>
                  <a:cubicBezTo>
                    <a:pt x="92" y="17"/>
                    <a:pt x="106" y="18"/>
                    <a:pt x="121" y="17"/>
                  </a:cubicBezTo>
                  <a:cubicBezTo>
                    <a:pt x="126" y="17"/>
                    <a:pt x="131" y="17"/>
                    <a:pt x="136" y="17"/>
                  </a:cubicBezTo>
                  <a:cubicBezTo>
                    <a:pt x="153" y="16"/>
                    <a:pt x="171" y="13"/>
                    <a:pt x="188" y="10"/>
                  </a:cubicBezTo>
                  <a:cubicBezTo>
                    <a:pt x="188" y="10"/>
                    <a:pt x="188" y="10"/>
                    <a:pt x="188" y="10"/>
                  </a:cubicBezTo>
                  <a:cubicBezTo>
                    <a:pt x="201" y="7"/>
                    <a:pt x="214" y="4"/>
                    <a:pt x="226" y="0"/>
                  </a:cubicBezTo>
                  <a:cubicBezTo>
                    <a:pt x="226" y="0"/>
                    <a:pt x="226" y="0"/>
                    <a:pt x="226" y="0"/>
                  </a:cubicBezTo>
                  <a:cubicBezTo>
                    <a:pt x="227" y="0"/>
                    <a:pt x="227" y="0"/>
                    <a:pt x="227" y="0"/>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65" name="Freeform 187"/>
            <p:cNvSpPr>
              <a:spLocks/>
            </p:cNvSpPr>
            <p:nvPr/>
          </p:nvSpPr>
          <p:spPr bwMode="auto">
            <a:xfrm>
              <a:off x="7030" y="1288"/>
              <a:ext cx="78" cy="91"/>
            </a:xfrm>
            <a:custGeom>
              <a:avLst/>
              <a:gdLst>
                <a:gd name="T0" fmla="*/ 6 w 106"/>
                <a:gd name="T1" fmla="*/ 37 h 123"/>
                <a:gd name="T2" fmla="*/ 84 w 106"/>
                <a:gd name="T3" fmla="*/ 104 h 123"/>
                <a:gd name="T4" fmla="*/ 86 w 106"/>
                <a:gd name="T5" fmla="*/ 120 h 123"/>
                <a:gd name="T6" fmla="*/ 104 w 106"/>
                <a:gd name="T7" fmla="*/ 100 h 123"/>
                <a:gd name="T8" fmla="*/ 106 w 106"/>
                <a:gd name="T9" fmla="*/ 103 h 123"/>
                <a:gd name="T10" fmla="*/ 7 w 106"/>
                <a:gd name="T11" fmla="*/ 0 h 123"/>
                <a:gd name="T12" fmla="*/ 0 w 106"/>
                <a:gd name="T13" fmla="*/ 7 h 123"/>
                <a:gd name="T14" fmla="*/ 0 w 106"/>
                <a:gd name="T15" fmla="*/ 25 h 123"/>
                <a:gd name="T16" fmla="*/ 6 w 106"/>
                <a:gd name="T17" fmla="*/ 3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23">
                  <a:moveTo>
                    <a:pt x="6" y="37"/>
                  </a:moveTo>
                  <a:cubicBezTo>
                    <a:pt x="26" y="40"/>
                    <a:pt x="50" y="40"/>
                    <a:pt x="84" y="104"/>
                  </a:cubicBezTo>
                  <a:cubicBezTo>
                    <a:pt x="86" y="108"/>
                    <a:pt x="83" y="123"/>
                    <a:pt x="86" y="120"/>
                  </a:cubicBezTo>
                  <a:cubicBezTo>
                    <a:pt x="104" y="100"/>
                    <a:pt x="104" y="100"/>
                    <a:pt x="104" y="100"/>
                  </a:cubicBezTo>
                  <a:cubicBezTo>
                    <a:pt x="106" y="99"/>
                    <a:pt x="106" y="105"/>
                    <a:pt x="106" y="103"/>
                  </a:cubicBezTo>
                  <a:cubicBezTo>
                    <a:pt x="105" y="86"/>
                    <a:pt x="100" y="4"/>
                    <a:pt x="7" y="0"/>
                  </a:cubicBezTo>
                  <a:cubicBezTo>
                    <a:pt x="3" y="0"/>
                    <a:pt x="0" y="3"/>
                    <a:pt x="0" y="7"/>
                  </a:cubicBezTo>
                  <a:cubicBezTo>
                    <a:pt x="0" y="25"/>
                    <a:pt x="0" y="25"/>
                    <a:pt x="0" y="25"/>
                  </a:cubicBezTo>
                  <a:cubicBezTo>
                    <a:pt x="0" y="28"/>
                    <a:pt x="2" y="36"/>
                    <a:pt x="6" y="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66" name="Freeform 188"/>
            <p:cNvSpPr>
              <a:spLocks/>
            </p:cNvSpPr>
            <p:nvPr/>
          </p:nvSpPr>
          <p:spPr bwMode="auto">
            <a:xfrm>
              <a:off x="6944" y="1288"/>
              <a:ext cx="83" cy="91"/>
            </a:xfrm>
            <a:custGeom>
              <a:avLst/>
              <a:gdLst>
                <a:gd name="T0" fmla="*/ 108 w 113"/>
                <a:gd name="T1" fmla="*/ 37 h 123"/>
                <a:gd name="T2" fmla="*/ 30 w 113"/>
                <a:gd name="T3" fmla="*/ 119 h 123"/>
                <a:gd name="T4" fmla="*/ 19 w 113"/>
                <a:gd name="T5" fmla="*/ 120 h 123"/>
                <a:gd name="T6" fmla="*/ 1 w 113"/>
                <a:gd name="T7" fmla="*/ 100 h 123"/>
                <a:gd name="T8" fmla="*/ 0 w 113"/>
                <a:gd name="T9" fmla="*/ 103 h 123"/>
                <a:gd name="T10" fmla="*/ 107 w 113"/>
                <a:gd name="T11" fmla="*/ 0 h 123"/>
                <a:gd name="T12" fmla="*/ 113 w 113"/>
                <a:gd name="T13" fmla="*/ 7 h 123"/>
                <a:gd name="T14" fmla="*/ 113 w 113"/>
                <a:gd name="T15" fmla="*/ 25 h 123"/>
                <a:gd name="T16" fmla="*/ 108 w 113"/>
                <a:gd name="T17" fmla="*/ 3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23">
                  <a:moveTo>
                    <a:pt x="108" y="37"/>
                  </a:moveTo>
                  <a:cubicBezTo>
                    <a:pt x="88" y="40"/>
                    <a:pt x="63" y="54"/>
                    <a:pt x="30" y="119"/>
                  </a:cubicBezTo>
                  <a:cubicBezTo>
                    <a:pt x="28" y="123"/>
                    <a:pt x="22" y="123"/>
                    <a:pt x="19" y="120"/>
                  </a:cubicBezTo>
                  <a:cubicBezTo>
                    <a:pt x="1" y="100"/>
                    <a:pt x="1" y="100"/>
                    <a:pt x="1" y="100"/>
                  </a:cubicBezTo>
                  <a:cubicBezTo>
                    <a:pt x="0" y="99"/>
                    <a:pt x="0" y="105"/>
                    <a:pt x="0" y="103"/>
                  </a:cubicBezTo>
                  <a:cubicBezTo>
                    <a:pt x="1" y="86"/>
                    <a:pt x="13" y="4"/>
                    <a:pt x="107" y="0"/>
                  </a:cubicBezTo>
                  <a:cubicBezTo>
                    <a:pt x="110" y="0"/>
                    <a:pt x="113" y="3"/>
                    <a:pt x="113" y="7"/>
                  </a:cubicBezTo>
                  <a:cubicBezTo>
                    <a:pt x="113" y="25"/>
                    <a:pt x="113" y="25"/>
                    <a:pt x="113" y="25"/>
                  </a:cubicBezTo>
                  <a:cubicBezTo>
                    <a:pt x="113" y="28"/>
                    <a:pt x="111" y="36"/>
                    <a:pt x="108" y="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67" name="Freeform 189"/>
            <p:cNvSpPr>
              <a:spLocks/>
            </p:cNvSpPr>
            <p:nvPr/>
          </p:nvSpPr>
          <p:spPr bwMode="auto">
            <a:xfrm>
              <a:off x="6969" y="1290"/>
              <a:ext cx="136" cy="74"/>
            </a:xfrm>
            <a:custGeom>
              <a:avLst/>
              <a:gdLst>
                <a:gd name="T0" fmla="*/ 166 w 186"/>
                <a:gd name="T1" fmla="*/ 100 h 100"/>
                <a:gd name="T2" fmla="*/ 0 w 186"/>
                <a:gd name="T3" fmla="*/ 100 h 100"/>
                <a:gd name="T4" fmla="*/ 0 w 186"/>
                <a:gd name="T5" fmla="*/ 37 h 100"/>
                <a:gd name="T6" fmla="*/ 77 w 186"/>
                <a:gd name="T7" fmla="*/ 1 h 100"/>
                <a:gd name="T8" fmla="*/ 107 w 186"/>
                <a:gd name="T9" fmla="*/ 0 h 100"/>
                <a:gd name="T10" fmla="*/ 168 w 186"/>
                <a:gd name="T11" fmla="*/ 41 h 100"/>
                <a:gd name="T12" fmla="*/ 173 w 186"/>
                <a:gd name="T13" fmla="*/ 68 h 100"/>
                <a:gd name="T14" fmla="*/ 166 w 18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00">
                  <a:moveTo>
                    <a:pt x="166" y="100"/>
                  </a:moveTo>
                  <a:cubicBezTo>
                    <a:pt x="0" y="100"/>
                    <a:pt x="0" y="100"/>
                    <a:pt x="0" y="100"/>
                  </a:cubicBezTo>
                  <a:cubicBezTo>
                    <a:pt x="0" y="37"/>
                    <a:pt x="0" y="37"/>
                    <a:pt x="0" y="37"/>
                  </a:cubicBezTo>
                  <a:cubicBezTo>
                    <a:pt x="77" y="1"/>
                    <a:pt x="77" y="1"/>
                    <a:pt x="77" y="1"/>
                  </a:cubicBezTo>
                  <a:cubicBezTo>
                    <a:pt x="107" y="0"/>
                    <a:pt x="107" y="0"/>
                    <a:pt x="107" y="0"/>
                  </a:cubicBezTo>
                  <a:cubicBezTo>
                    <a:pt x="168" y="41"/>
                    <a:pt x="168" y="41"/>
                    <a:pt x="168" y="41"/>
                  </a:cubicBezTo>
                  <a:cubicBezTo>
                    <a:pt x="173" y="68"/>
                    <a:pt x="173" y="68"/>
                    <a:pt x="173" y="68"/>
                  </a:cubicBezTo>
                  <a:cubicBezTo>
                    <a:pt x="173" y="86"/>
                    <a:pt x="186" y="100"/>
                    <a:pt x="166" y="1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468" name="Freeform 190"/>
            <p:cNvSpPr>
              <a:spLocks/>
            </p:cNvSpPr>
            <p:nvPr/>
          </p:nvSpPr>
          <p:spPr bwMode="auto">
            <a:xfrm>
              <a:off x="6897" y="1496"/>
              <a:ext cx="94" cy="96"/>
            </a:xfrm>
            <a:custGeom>
              <a:avLst/>
              <a:gdLst>
                <a:gd name="T0" fmla="*/ 127 w 128"/>
                <a:gd name="T1" fmla="*/ 41 h 130"/>
                <a:gd name="T2" fmla="*/ 127 w 128"/>
                <a:gd name="T3" fmla="*/ 11 h 130"/>
                <a:gd name="T4" fmla="*/ 122 w 128"/>
                <a:gd name="T5" fmla="*/ 2 h 130"/>
                <a:gd name="T6" fmla="*/ 118 w 128"/>
                <a:gd name="T7" fmla="*/ 0 h 130"/>
                <a:gd name="T8" fmla="*/ 102 w 128"/>
                <a:gd name="T9" fmla="*/ 4 h 130"/>
                <a:gd name="T10" fmla="*/ 26 w 128"/>
                <a:gd name="T11" fmla="*/ 11 h 130"/>
                <a:gd name="T12" fmla="*/ 21 w 128"/>
                <a:gd name="T13" fmla="*/ 14 h 130"/>
                <a:gd name="T14" fmla="*/ 3 w 128"/>
                <a:gd name="T15" fmla="*/ 99 h 130"/>
                <a:gd name="T16" fmla="*/ 24 w 128"/>
                <a:gd name="T17" fmla="*/ 123 h 130"/>
                <a:gd name="T18" fmla="*/ 123 w 128"/>
                <a:gd name="T19" fmla="*/ 130 h 130"/>
                <a:gd name="T20" fmla="*/ 127 w 128"/>
                <a:gd name="T21" fmla="*/ 125 h 130"/>
                <a:gd name="T22" fmla="*/ 127 w 128"/>
                <a:gd name="T23" fmla="*/ 4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30">
                  <a:moveTo>
                    <a:pt x="127" y="41"/>
                  </a:moveTo>
                  <a:cubicBezTo>
                    <a:pt x="127" y="11"/>
                    <a:pt x="127" y="11"/>
                    <a:pt x="127" y="11"/>
                  </a:cubicBezTo>
                  <a:cubicBezTo>
                    <a:pt x="122" y="2"/>
                    <a:pt x="122" y="2"/>
                    <a:pt x="122" y="2"/>
                  </a:cubicBezTo>
                  <a:cubicBezTo>
                    <a:pt x="121" y="1"/>
                    <a:pt x="119" y="0"/>
                    <a:pt x="118" y="0"/>
                  </a:cubicBezTo>
                  <a:cubicBezTo>
                    <a:pt x="112" y="1"/>
                    <a:pt x="107" y="3"/>
                    <a:pt x="102" y="4"/>
                  </a:cubicBezTo>
                  <a:cubicBezTo>
                    <a:pt x="77" y="10"/>
                    <a:pt x="51" y="15"/>
                    <a:pt x="26" y="11"/>
                  </a:cubicBezTo>
                  <a:cubicBezTo>
                    <a:pt x="24" y="10"/>
                    <a:pt x="22" y="12"/>
                    <a:pt x="21" y="14"/>
                  </a:cubicBezTo>
                  <a:cubicBezTo>
                    <a:pt x="17" y="40"/>
                    <a:pt x="10" y="70"/>
                    <a:pt x="3" y="99"/>
                  </a:cubicBezTo>
                  <a:cubicBezTo>
                    <a:pt x="0" y="112"/>
                    <a:pt x="11" y="122"/>
                    <a:pt x="24" y="123"/>
                  </a:cubicBezTo>
                  <a:cubicBezTo>
                    <a:pt x="123" y="130"/>
                    <a:pt x="123" y="130"/>
                    <a:pt x="123" y="130"/>
                  </a:cubicBezTo>
                  <a:cubicBezTo>
                    <a:pt x="125" y="130"/>
                    <a:pt x="128" y="128"/>
                    <a:pt x="127" y="125"/>
                  </a:cubicBezTo>
                  <a:cubicBezTo>
                    <a:pt x="125" y="97"/>
                    <a:pt x="126" y="69"/>
                    <a:pt x="12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69" name="Freeform 191"/>
            <p:cNvSpPr>
              <a:spLocks/>
            </p:cNvSpPr>
            <p:nvPr/>
          </p:nvSpPr>
          <p:spPr bwMode="auto">
            <a:xfrm>
              <a:off x="6940" y="1302"/>
              <a:ext cx="37" cy="287"/>
            </a:xfrm>
            <a:custGeom>
              <a:avLst/>
              <a:gdLst>
                <a:gd name="T0" fmla="*/ 5 w 37"/>
                <a:gd name="T1" fmla="*/ 263 h 287"/>
                <a:gd name="T2" fmla="*/ 37 w 37"/>
                <a:gd name="T3" fmla="*/ 0 h 287"/>
                <a:gd name="T4" fmla="*/ 18 w 37"/>
                <a:gd name="T5" fmla="*/ 287 h 287"/>
                <a:gd name="T6" fmla="*/ 0 w 37"/>
                <a:gd name="T7" fmla="*/ 287 h 287"/>
                <a:gd name="T8" fmla="*/ 5 w 37"/>
                <a:gd name="T9" fmla="*/ 263 h 287"/>
              </a:gdLst>
              <a:ahLst/>
              <a:cxnLst>
                <a:cxn ang="0">
                  <a:pos x="T0" y="T1"/>
                </a:cxn>
                <a:cxn ang="0">
                  <a:pos x="T2" y="T3"/>
                </a:cxn>
                <a:cxn ang="0">
                  <a:pos x="T4" y="T5"/>
                </a:cxn>
                <a:cxn ang="0">
                  <a:pos x="T6" y="T7"/>
                </a:cxn>
                <a:cxn ang="0">
                  <a:pos x="T8" y="T9"/>
                </a:cxn>
              </a:cxnLst>
              <a:rect l="0" t="0" r="r" b="b"/>
              <a:pathLst>
                <a:path w="37" h="287">
                  <a:moveTo>
                    <a:pt x="5" y="263"/>
                  </a:moveTo>
                  <a:lnTo>
                    <a:pt x="37" y="0"/>
                  </a:lnTo>
                  <a:lnTo>
                    <a:pt x="18" y="287"/>
                  </a:lnTo>
                  <a:lnTo>
                    <a:pt x="0" y="287"/>
                  </a:lnTo>
                  <a:lnTo>
                    <a:pt x="5" y="263"/>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70" name="Freeform 192"/>
            <p:cNvSpPr>
              <a:spLocks/>
            </p:cNvSpPr>
            <p:nvPr/>
          </p:nvSpPr>
          <p:spPr bwMode="auto">
            <a:xfrm>
              <a:off x="6960" y="1358"/>
              <a:ext cx="131" cy="132"/>
            </a:xfrm>
            <a:custGeom>
              <a:avLst/>
              <a:gdLst>
                <a:gd name="T0" fmla="*/ 52 w 178"/>
                <a:gd name="T1" fmla="*/ 177 h 177"/>
                <a:gd name="T2" fmla="*/ 136 w 178"/>
                <a:gd name="T3" fmla="*/ 176 h 177"/>
                <a:gd name="T4" fmla="*/ 178 w 178"/>
                <a:gd name="T5" fmla="*/ 75 h 177"/>
                <a:gd name="T6" fmla="*/ 178 w 178"/>
                <a:gd name="T7" fmla="*/ 0 h 177"/>
                <a:gd name="T8" fmla="*/ 0 w 178"/>
                <a:gd name="T9" fmla="*/ 0 h 177"/>
                <a:gd name="T10" fmla="*/ 0 w 178"/>
                <a:gd name="T11" fmla="*/ 75 h 177"/>
                <a:gd name="T12" fmla="*/ 52 w 178"/>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78" h="177">
                  <a:moveTo>
                    <a:pt x="52" y="177"/>
                  </a:moveTo>
                  <a:cubicBezTo>
                    <a:pt x="136" y="176"/>
                    <a:pt x="136" y="176"/>
                    <a:pt x="136" y="176"/>
                  </a:cubicBezTo>
                  <a:cubicBezTo>
                    <a:pt x="170" y="161"/>
                    <a:pt x="178" y="121"/>
                    <a:pt x="178" y="75"/>
                  </a:cubicBezTo>
                  <a:cubicBezTo>
                    <a:pt x="178" y="0"/>
                    <a:pt x="178" y="0"/>
                    <a:pt x="178" y="0"/>
                  </a:cubicBezTo>
                  <a:cubicBezTo>
                    <a:pt x="0" y="0"/>
                    <a:pt x="0" y="0"/>
                    <a:pt x="0" y="0"/>
                  </a:cubicBezTo>
                  <a:cubicBezTo>
                    <a:pt x="0" y="75"/>
                    <a:pt x="0" y="75"/>
                    <a:pt x="0" y="75"/>
                  </a:cubicBezTo>
                  <a:cubicBezTo>
                    <a:pt x="0" y="122"/>
                    <a:pt x="16" y="162"/>
                    <a:pt x="52" y="177"/>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71" name="Oval 193"/>
            <p:cNvSpPr>
              <a:spLocks noChangeArrowheads="1"/>
            </p:cNvSpPr>
            <p:nvPr/>
          </p:nvSpPr>
          <p:spPr bwMode="auto">
            <a:xfrm>
              <a:off x="6991" y="1393"/>
              <a:ext cx="11" cy="1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72" name="Freeform 194"/>
            <p:cNvSpPr>
              <a:spLocks/>
            </p:cNvSpPr>
            <p:nvPr/>
          </p:nvSpPr>
          <p:spPr bwMode="auto">
            <a:xfrm>
              <a:off x="7051" y="1393"/>
              <a:ext cx="11" cy="11"/>
            </a:xfrm>
            <a:custGeom>
              <a:avLst/>
              <a:gdLst>
                <a:gd name="T0" fmla="*/ 8 w 15"/>
                <a:gd name="T1" fmla="*/ 14 h 14"/>
                <a:gd name="T2" fmla="*/ 15 w 15"/>
                <a:gd name="T3" fmla="*/ 7 h 14"/>
                <a:gd name="T4" fmla="*/ 7 w 15"/>
                <a:gd name="T5" fmla="*/ 0 h 14"/>
                <a:gd name="T6" fmla="*/ 0 w 15"/>
                <a:gd name="T7" fmla="*/ 7 h 14"/>
                <a:gd name="T8" fmla="*/ 8 w 15"/>
                <a:gd name="T9" fmla="*/ 14 h 14"/>
              </a:gdLst>
              <a:ahLst/>
              <a:cxnLst>
                <a:cxn ang="0">
                  <a:pos x="T0" y="T1"/>
                </a:cxn>
                <a:cxn ang="0">
                  <a:pos x="T2" y="T3"/>
                </a:cxn>
                <a:cxn ang="0">
                  <a:pos x="T4" y="T5"/>
                </a:cxn>
                <a:cxn ang="0">
                  <a:pos x="T6" y="T7"/>
                </a:cxn>
                <a:cxn ang="0">
                  <a:pos x="T8" y="T9"/>
                </a:cxn>
              </a:cxnLst>
              <a:rect l="0" t="0" r="r" b="b"/>
              <a:pathLst>
                <a:path w="15" h="14">
                  <a:moveTo>
                    <a:pt x="8" y="14"/>
                  </a:moveTo>
                  <a:cubicBezTo>
                    <a:pt x="12" y="14"/>
                    <a:pt x="15" y="11"/>
                    <a:pt x="15" y="7"/>
                  </a:cubicBezTo>
                  <a:cubicBezTo>
                    <a:pt x="15" y="3"/>
                    <a:pt x="11" y="0"/>
                    <a:pt x="7" y="0"/>
                  </a:cubicBezTo>
                  <a:cubicBezTo>
                    <a:pt x="3" y="0"/>
                    <a:pt x="0" y="3"/>
                    <a:pt x="0" y="7"/>
                  </a:cubicBezTo>
                  <a:cubicBezTo>
                    <a:pt x="0" y="11"/>
                    <a:pt x="3" y="14"/>
                    <a:pt x="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73" name="Freeform 195"/>
            <p:cNvSpPr>
              <a:spLocks/>
            </p:cNvSpPr>
            <p:nvPr/>
          </p:nvSpPr>
          <p:spPr bwMode="auto">
            <a:xfrm>
              <a:off x="6991" y="1484"/>
              <a:ext cx="78" cy="65"/>
            </a:xfrm>
            <a:custGeom>
              <a:avLst/>
              <a:gdLst>
                <a:gd name="T0" fmla="*/ 53 w 107"/>
                <a:gd name="T1" fmla="*/ 88 h 88"/>
                <a:gd name="T2" fmla="*/ 0 w 107"/>
                <a:gd name="T3" fmla="*/ 40 h 88"/>
                <a:gd name="T4" fmla="*/ 0 w 107"/>
                <a:gd name="T5" fmla="*/ 1 h 88"/>
                <a:gd name="T6" fmla="*/ 107 w 107"/>
                <a:gd name="T7" fmla="*/ 0 h 88"/>
                <a:gd name="T8" fmla="*/ 107 w 107"/>
                <a:gd name="T9" fmla="*/ 39 h 88"/>
                <a:gd name="T10" fmla="*/ 53 w 107"/>
                <a:gd name="T11" fmla="*/ 88 h 88"/>
              </a:gdLst>
              <a:ahLst/>
              <a:cxnLst>
                <a:cxn ang="0">
                  <a:pos x="T0" y="T1"/>
                </a:cxn>
                <a:cxn ang="0">
                  <a:pos x="T2" y="T3"/>
                </a:cxn>
                <a:cxn ang="0">
                  <a:pos x="T4" y="T5"/>
                </a:cxn>
                <a:cxn ang="0">
                  <a:pos x="T6" y="T7"/>
                </a:cxn>
                <a:cxn ang="0">
                  <a:pos x="T8" y="T9"/>
                </a:cxn>
                <a:cxn ang="0">
                  <a:pos x="T10" y="T11"/>
                </a:cxn>
              </a:cxnLst>
              <a:rect l="0" t="0" r="r" b="b"/>
              <a:pathLst>
                <a:path w="107" h="88">
                  <a:moveTo>
                    <a:pt x="53" y="88"/>
                  </a:moveTo>
                  <a:cubicBezTo>
                    <a:pt x="24" y="88"/>
                    <a:pt x="0" y="70"/>
                    <a:pt x="0" y="40"/>
                  </a:cubicBezTo>
                  <a:cubicBezTo>
                    <a:pt x="0" y="1"/>
                    <a:pt x="0" y="1"/>
                    <a:pt x="0" y="1"/>
                  </a:cubicBezTo>
                  <a:cubicBezTo>
                    <a:pt x="107" y="0"/>
                    <a:pt x="107" y="0"/>
                    <a:pt x="107" y="0"/>
                  </a:cubicBezTo>
                  <a:cubicBezTo>
                    <a:pt x="107" y="39"/>
                    <a:pt x="107" y="39"/>
                    <a:pt x="107" y="39"/>
                  </a:cubicBezTo>
                  <a:cubicBezTo>
                    <a:pt x="107" y="69"/>
                    <a:pt x="83" y="88"/>
                    <a:pt x="53" y="8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74" name="Freeform 196"/>
            <p:cNvSpPr>
              <a:spLocks/>
            </p:cNvSpPr>
            <p:nvPr/>
          </p:nvSpPr>
          <p:spPr bwMode="auto">
            <a:xfrm>
              <a:off x="6991" y="1484"/>
              <a:ext cx="78" cy="29"/>
            </a:xfrm>
            <a:custGeom>
              <a:avLst/>
              <a:gdLst>
                <a:gd name="T0" fmla="*/ 0 w 107"/>
                <a:gd name="T1" fmla="*/ 11 h 39"/>
                <a:gd name="T2" fmla="*/ 49 w 107"/>
                <a:gd name="T3" fmla="*/ 39 h 39"/>
                <a:gd name="T4" fmla="*/ 51 w 107"/>
                <a:gd name="T5" fmla="*/ 39 h 39"/>
                <a:gd name="T6" fmla="*/ 51 w 107"/>
                <a:gd name="T7" fmla="*/ 39 h 39"/>
                <a:gd name="T8" fmla="*/ 51 w 107"/>
                <a:gd name="T9" fmla="*/ 39 h 39"/>
                <a:gd name="T10" fmla="*/ 53 w 107"/>
                <a:gd name="T11" fmla="*/ 39 h 39"/>
                <a:gd name="T12" fmla="*/ 107 w 107"/>
                <a:gd name="T13" fmla="*/ 9 h 39"/>
                <a:gd name="T14" fmla="*/ 107 w 107"/>
                <a:gd name="T15" fmla="*/ 0 h 39"/>
                <a:gd name="T16" fmla="*/ 53 w 107"/>
                <a:gd name="T17" fmla="*/ 30 h 39"/>
                <a:gd name="T18" fmla="*/ 51 w 107"/>
                <a:gd name="T19" fmla="*/ 30 h 39"/>
                <a:gd name="T20" fmla="*/ 51 w 107"/>
                <a:gd name="T21" fmla="*/ 30 h 39"/>
                <a:gd name="T22" fmla="*/ 51 w 107"/>
                <a:gd name="T23" fmla="*/ 30 h 39"/>
                <a:gd name="T24" fmla="*/ 49 w 107"/>
                <a:gd name="T25" fmla="*/ 30 h 39"/>
                <a:gd name="T26" fmla="*/ 0 w 107"/>
                <a:gd name="T27" fmla="*/ 2 h 39"/>
                <a:gd name="T28" fmla="*/ 0 w 107"/>
                <a:gd name="T29"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39">
                  <a:moveTo>
                    <a:pt x="0" y="11"/>
                  </a:moveTo>
                  <a:cubicBezTo>
                    <a:pt x="17" y="26"/>
                    <a:pt x="37" y="38"/>
                    <a:pt x="49" y="39"/>
                  </a:cubicBezTo>
                  <a:cubicBezTo>
                    <a:pt x="50" y="39"/>
                    <a:pt x="51" y="39"/>
                    <a:pt x="51" y="39"/>
                  </a:cubicBezTo>
                  <a:cubicBezTo>
                    <a:pt x="51" y="39"/>
                    <a:pt x="51" y="39"/>
                    <a:pt x="51" y="39"/>
                  </a:cubicBezTo>
                  <a:cubicBezTo>
                    <a:pt x="51" y="39"/>
                    <a:pt x="51" y="39"/>
                    <a:pt x="51" y="39"/>
                  </a:cubicBezTo>
                  <a:cubicBezTo>
                    <a:pt x="52" y="39"/>
                    <a:pt x="52" y="39"/>
                    <a:pt x="53" y="39"/>
                  </a:cubicBezTo>
                  <a:cubicBezTo>
                    <a:pt x="67" y="38"/>
                    <a:pt x="89" y="27"/>
                    <a:pt x="107" y="9"/>
                  </a:cubicBezTo>
                  <a:cubicBezTo>
                    <a:pt x="107" y="0"/>
                    <a:pt x="107" y="0"/>
                    <a:pt x="107" y="0"/>
                  </a:cubicBezTo>
                  <a:cubicBezTo>
                    <a:pt x="89" y="17"/>
                    <a:pt x="67" y="29"/>
                    <a:pt x="53" y="30"/>
                  </a:cubicBezTo>
                  <a:cubicBezTo>
                    <a:pt x="52" y="30"/>
                    <a:pt x="52" y="30"/>
                    <a:pt x="51" y="30"/>
                  </a:cubicBezTo>
                  <a:cubicBezTo>
                    <a:pt x="51" y="30"/>
                    <a:pt x="51" y="30"/>
                    <a:pt x="51" y="30"/>
                  </a:cubicBezTo>
                  <a:cubicBezTo>
                    <a:pt x="51" y="30"/>
                    <a:pt x="51" y="30"/>
                    <a:pt x="51" y="30"/>
                  </a:cubicBezTo>
                  <a:cubicBezTo>
                    <a:pt x="51" y="30"/>
                    <a:pt x="50" y="30"/>
                    <a:pt x="49" y="30"/>
                  </a:cubicBezTo>
                  <a:cubicBezTo>
                    <a:pt x="36" y="29"/>
                    <a:pt x="17" y="17"/>
                    <a:pt x="0" y="2"/>
                  </a:cubicBezTo>
                  <a:lnTo>
                    <a:pt x="0" y="11"/>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75" name="Freeform 197"/>
            <p:cNvSpPr>
              <a:spLocks/>
            </p:cNvSpPr>
            <p:nvPr/>
          </p:nvSpPr>
          <p:spPr bwMode="auto">
            <a:xfrm>
              <a:off x="6945" y="1392"/>
              <a:ext cx="24" cy="56"/>
            </a:xfrm>
            <a:custGeom>
              <a:avLst/>
              <a:gdLst>
                <a:gd name="T0" fmla="*/ 23 w 32"/>
                <a:gd name="T1" fmla="*/ 8 h 76"/>
                <a:gd name="T2" fmla="*/ 11 w 32"/>
                <a:gd name="T3" fmla="*/ 1 h 76"/>
                <a:gd name="T4" fmla="*/ 4 w 32"/>
                <a:gd name="T5" fmla="*/ 22 h 76"/>
                <a:gd name="T6" fmla="*/ 6 w 32"/>
                <a:gd name="T7" fmla="*/ 31 h 76"/>
                <a:gd name="T8" fmla="*/ 9 w 32"/>
                <a:gd name="T9" fmla="*/ 40 h 76"/>
                <a:gd name="T10" fmla="*/ 13 w 32"/>
                <a:gd name="T11" fmla="*/ 50 h 76"/>
                <a:gd name="T12" fmla="*/ 15 w 32"/>
                <a:gd name="T13" fmla="*/ 56 h 76"/>
                <a:gd name="T14" fmla="*/ 17 w 32"/>
                <a:gd name="T15" fmla="*/ 67 h 76"/>
                <a:gd name="T16" fmla="*/ 24 w 32"/>
                <a:gd name="T17" fmla="*/ 76 h 76"/>
                <a:gd name="T18" fmla="*/ 31 w 32"/>
                <a:gd name="T19" fmla="*/ 76 h 76"/>
                <a:gd name="T20" fmla="*/ 32 w 32"/>
                <a:gd name="T21" fmla="*/ 12 h 76"/>
                <a:gd name="T22" fmla="*/ 23 w 32"/>
                <a:gd name="T23"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76">
                  <a:moveTo>
                    <a:pt x="23" y="8"/>
                  </a:moveTo>
                  <a:cubicBezTo>
                    <a:pt x="23" y="8"/>
                    <a:pt x="20" y="0"/>
                    <a:pt x="11" y="1"/>
                  </a:cubicBezTo>
                  <a:cubicBezTo>
                    <a:pt x="11" y="1"/>
                    <a:pt x="0" y="2"/>
                    <a:pt x="4" y="22"/>
                  </a:cubicBezTo>
                  <a:cubicBezTo>
                    <a:pt x="6" y="31"/>
                    <a:pt x="6" y="31"/>
                    <a:pt x="6" y="31"/>
                  </a:cubicBezTo>
                  <a:cubicBezTo>
                    <a:pt x="9" y="40"/>
                    <a:pt x="9" y="40"/>
                    <a:pt x="9" y="40"/>
                  </a:cubicBezTo>
                  <a:cubicBezTo>
                    <a:pt x="13" y="50"/>
                    <a:pt x="13" y="50"/>
                    <a:pt x="13" y="50"/>
                  </a:cubicBezTo>
                  <a:cubicBezTo>
                    <a:pt x="15" y="56"/>
                    <a:pt x="15" y="56"/>
                    <a:pt x="15" y="56"/>
                  </a:cubicBezTo>
                  <a:cubicBezTo>
                    <a:pt x="15" y="56"/>
                    <a:pt x="18" y="63"/>
                    <a:pt x="17" y="67"/>
                  </a:cubicBezTo>
                  <a:cubicBezTo>
                    <a:pt x="17" y="67"/>
                    <a:pt x="17" y="74"/>
                    <a:pt x="24" y="76"/>
                  </a:cubicBezTo>
                  <a:cubicBezTo>
                    <a:pt x="24" y="76"/>
                    <a:pt x="30" y="76"/>
                    <a:pt x="31" y="76"/>
                  </a:cubicBezTo>
                  <a:cubicBezTo>
                    <a:pt x="31" y="76"/>
                    <a:pt x="30" y="60"/>
                    <a:pt x="32" y="12"/>
                  </a:cubicBezTo>
                  <a:lnTo>
                    <a:pt x="23" y="8"/>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76" name="Freeform 198"/>
            <p:cNvSpPr>
              <a:spLocks/>
            </p:cNvSpPr>
            <p:nvPr/>
          </p:nvSpPr>
          <p:spPr bwMode="auto">
            <a:xfrm>
              <a:off x="6958" y="1441"/>
              <a:ext cx="11" cy="12"/>
            </a:xfrm>
            <a:custGeom>
              <a:avLst/>
              <a:gdLst>
                <a:gd name="T0" fmla="*/ 8 w 15"/>
                <a:gd name="T1" fmla="*/ 0 h 16"/>
                <a:gd name="T2" fmla="*/ 15 w 15"/>
                <a:gd name="T3" fmla="*/ 8 h 16"/>
                <a:gd name="T4" fmla="*/ 7 w 15"/>
                <a:gd name="T5" fmla="*/ 16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0"/>
                    <a:pt x="15" y="4"/>
                    <a:pt x="15" y="8"/>
                  </a:cubicBezTo>
                  <a:cubicBezTo>
                    <a:pt x="15" y="12"/>
                    <a:pt x="12" y="16"/>
                    <a:pt x="7" y="16"/>
                  </a:cubicBezTo>
                  <a:cubicBezTo>
                    <a:pt x="3" y="15"/>
                    <a:pt x="0" y="12"/>
                    <a:pt x="0" y="8"/>
                  </a:cubicBezTo>
                  <a:cubicBezTo>
                    <a:pt x="0" y="3"/>
                    <a:pt x="4" y="0"/>
                    <a:pt x="8"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77" name="Freeform 199"/>
            <p:cNvSpPr>
              <a:spLocks/>
            </p:cNvSpPr>
            <p:nvPr/>
          </p:nvSpPr>
          <p:spPr bwMode="auto">
            <a:xfrm>
              <a:off x="7013" y="1440"/>
              <a:ext cx="34" cy="11"/>
            </a:xfrm>
            <a:custGeom>
              <a:avLst/>
              <a:gdLst>
                <a:gd name="T0" fmla="*/ 46 w 46"/>
                <a:gd name="T1" fmla="*/ 0 h 15"/>
                <a:gd name="T2" fmla="*/ 42 w 46"/>
                <a:gd name="T3" fmla="*/ 6 h 15"/>
                <a:gd name="T4" fmla="*/ 30 w 46"/>
                <a:gd name="T5" fmla="*/ 12 h 15"/>
                <a:gd name="T6" fmla="*/ 23 w 46"/>
                <a:gd name="T7" fmla="*/ 15 h 15"/>
                <a:gd name="T8" fmla="*/ 23 w 46"/>
                <a:gd name="T9" fmla="*/ 15 h 15"/>
                <a:gd name="T10" fmla="*/ 16 w 46"/>
                <a:gd name="T11" fmla="*/ 12 h 15"/>
                <a:gd name="T12" fmla="*/ 4 w 46"/>
                <a:gd name="T13" fmla="*/ 6 h 15"/>
                <a:gd name="T14" fmla="*/ 0 w 46"/>
                <a:gd name="T15" fmla="*/ 0 h 15"/>
                <a:gd name="T16" fmla="*/ 46 w 4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5">
                  <a:moveTo>
                    <a:pt x="46" y="0"/>
                  </a:moveTo>
                  <a:cubicBezTo>
                    <a:pt x="46" y="3"/>
                    <a:pt x="44" y="5"/>
                    <a:pt x="42" y="6"/>
                  </a:cubicBezTo>
                  <a:cubicBezTo>
                    <a:pt x="37" y="9"/>
                    <a:pt x="32" y="8"/>
                    <a:pt x="30" y="12"/>
                  </a:cubicBezTo>
                  <a:cubicBezTo>
                    <a:pt x="28" y="14"/>
                    <a:pt x="25" y="15"/>
                    <a:pt x="23" y="15"/>
                  </a:cubicBezTo>
                  <a:cubicBezTo>
                    <a:pt x="23" y="15"/>
                    <a:pt x="23" y="15"/>
                    <a:pt x="23" y="15"/>
                  </a:cubicBezTo>
                  <a:cubicBezTo>
                    <a:pt x="20" y="15"/>
                    <a:pt x="18" y="14"/>
                    <a:pt x="16" y="12"/>
                  </a:cubicBezTo>
                  <a:cubicBezTo>
                    <a:pt x="13" y="8"/>
                    <a:pt x="9" y="9"/>
                    <a:pt x="4" y="6"/>
                  </a:cubicBezTo>
                  <a:cubicBezTo>
                    <a:pt x="2" y="5"/>
                    <a:pt x="0" y="3"/>
                    <a:pt x="0" y="0"/>
                  </a:cubicBezTo>
                  <a:lnTo>
                    <a:pt x="46"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78" name="Freeform 200"/>
            <p:cNvSpPr>
              <a:spLocks/>
            </p:cNvSpPr>
            <p:nvPr/>
          </p:nvSpPr>
          <p:spPr bwMode="auto">
            <a:xfrm>
              <a:off x="7013" y="1399"/>
              <a:ext cx="17" cy="41"/>
            </a:xfrm>
            <a:custGeom>
              <a:avLst/>
              <a:gdLst>
                <a:gd name="T0" fmla="*/ 0 w 23"/>
                <a:gd name="T1" fmla="*/ 55 h 55"/>
                <a:gd name="T2" fmla="*/ 23 w 23"/>
                <a:gd name="T3" fmla="*/ 55 h 55"/>
                <a:gd name="T4" fmla="*/ 23 w 23"/>
                <a:gd name="T5" fmla="*/ 0 h 55"/>
                <a:gd name="T6" fmla="*/ 16 w 23"/>
                <a:gd name="T7" fmla="*/ 11 h 55"/>
                <a:gd name="T8" fmla="*/ 3 w 23"/>
                <a:gd name="T9" fmla="*/ 50 h 55"/>
                <a:gd name="T10" fmla="*/ 0 w 23"/>
                <a:gd name="T11" fmla="*/ 55 h 55"/>
              </a:gdLst>
              <a:ahLst/>
              <a:cxnLst>
                <a:cxn ang="0">
                  <a:pos x="T0" y="T1"/>
                </a:cxn>
                <a:cxn ang="0">
                  <a:pos x="T2" y="T3"/>
                </a:cxn>
                <a:cxn ang="0">
                  <a:pos x="T4" y="T5"/>
                </a:cxn>
                <a:cxn ang="0">
                  <a:pos x="T6" y="T7"/>
                </a:cxn>
                <a:cxn ang="0">
                  <a:pos x="T8" y="T9"/>
                </a:cxn>
                <a:cxn ang="0">
                  <a:pos x="T10" y="T11"/>
                </a:cxn>
              </a:cxnLst>
              <a:rect l="0" t="0" r="r" b="b"/>
              <a:pathLst>
                <a:path w="23" h="55">
                  <a:moveTo>
                    <a:pt x="0" y="55"/>
                  </a:moveTo>
                  <a:cubicBezTo>
                    <a:pt x="23" y="55"/>
                    <a:pt x="23" y="55"/>
                    <a:pt x="23" y="55"/>
                  </a:cubicBezTo>
                  <a:cubicBezTo>
                    <a:pt x="23" y="0"/>
                    <a:pt x="23" y="0"/>
                    <a:pt x="23" y="0"/>
                  </a:cubicBezTo>
                  <a:cubicBezTo>
                    <a:pt x="21" y="0"/>
                    <a:pt x="16" y="0"/>
                    <a:pt x="16" y="11"/>
                  </a:cubicBezTo>
                  <a:cubicBezTo>
                    <a:pt x="16" y="26"/>
                    <a:pt x="8" y="43"/>
                    <a:pt x="3" y="50"/>
                  </a:cubicBezTo>
                  <a:cubicBezTo>
                    <a:pt x="0" y="53"/>
                    <a:pt x="0" y="55"/>
                    <a:pt x="0" y="55"/>
                  </a:cubicBezTo>
                  <a:close/>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79" name="Freeform 201"/>
            <p:cNvSpPr>
              <a:spLocks/>
            </p:cNvSpPr>
            <p:nvPr/>
          </p:nvSpPr>
          <p:spPr bwMode="auto">
            <a:xfrm>
              <a:off x="7008" y="1466"/>
              <a:ext cx="44" cy="9"/>
            </a:xfrm>
            <a:custGeom>
              <a:avLst/>
              <a:gdLst>
                <a:gd name="T0" fmla="*/ 30 w 60"/>
                <a:gd name="T1" fmla="*/ 12 h 12"/>
                <a:gd name="T2" fmla="*/ 3 w 60"/>
                <a:gd name="T3" fmla="*/ 8 h 12"/>
                <a:gd name="T4" fmla="*/ 0 w 60"/>
                <a:gd name="T5" fmla="*/ 4 h 12"/>
                <a:gd name="T6" fmla="*/ 5 w 60"/>
                <a:gd name="T7" fmla="*/ 1 h 12"/>
                <a:gd name="T8" fmla="*/ 55 w 60"/>
                <a:gd name="T9" fmla="*/ 1 h 12"/>
                <a:gd name="T10" fmla="*/ 60 w 60"/>
                <a:gd name="T11" fmla="*/ 4 h 12"/>
                <a:gd name="T12" fmla="*/ 57 w 60"/>
                <a:gd name="T13" fmla="*/ 8 h 12"/>
                <a:gd name="T14" fmla="*/ 30 w 6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
                  <a:moveTo>
                    <a:pt x="30" y="12"/>
                  </a:moveTo>
                  <a:cubicBezTo>
                    <a:pt x="22" y="12"/>
                    <a:pt x="13" y="11"/>
                    <a:pt x="3" y="8"/>
                  </a:cubicBezTo>
                  <a:cubicBezTo>
                    <a:pt x="1" y="8"/>
                    <a:pt x="0" y="6"/>
                    <a:pt x="0" y="4"/>
                  </a:cubicBezTo>
                  <a:cubicBezTo>
                    <a:pt x="1" y="2"/>
                    <a:pt x="3" y="0"/>
                    <a:pt x="5" y="1"/>
                  </a:cubicBezTo>
                  <a:cubicBezTo>
                    <a:pt x="24" y="5"/>
                    <a:pt x="36" y="5"/>
                    <a:pt x="55" y="1"/>
                  </a:cubicBezTo>
                  <a:cubicBezTo>
                    <a:pt x="57" y="0"/>
                    <a:pt x="59" y="2"/>
                    <a:pt x="60" y="4"/>
                  </a:cubicBezTo>
                  <a:cubicBezTo>
                    <a:pt x="60" y="6"/>
                    <a:pt x="59" y="8"/>
                    <a:pt x="57" y="8"/>
                  </a:cubicBezTo>
                  <a:cubicBezTo>
                    <a:pt x="47" y="11"/>
                    <a:pt x="38" y="12"/>
                    <a:pt x="30" y="12"/>
                  </a:cubicBezTo>
                  <a:close/>
                </a:path>
              </a:pathLst>
            </a:custGeom>
            <a:solidFill>
              <a:srgbClr val="A71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
        <p:nvSpPr>
          <p:cNvPr id="843" name="Rectangle 842"/>
          <p:cNvSpPr/>
          <p:nvPr/>
        </p:nvSpPr>
        <p:spPr bwMode="auto">
          <a:xfrm>
            <a:off x="3120358" y="1322527"/>
            <a:ext cx="6005821" cy="49536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rgbClr val="FFFFFF"/>
              </a:solidFill>
              <a:latin typeface="Segoe UI"/>
              <a:ea typeface="Segoe UI" pitchFamily="34" charset="0"/>
              <a:cs typeface="Segoe UI" pitchFamily="34" charset="0"/>
            </a:endParaRPr>
          </a:p>
        </p:txBody>
      </p:sp>
      <p:sp>
        <p:nvSpPr>
          <p:cNvPr id="844" name="Rectangle 843"/>
          <p:cNvSpPr/>
          <p:nvPr/>
        </p:nvSpPr>
        <p:spPr bwMode="auto">
          <a:xfrm>
            <a:off x="5253653" y="4438192"/>
            <a:ext cx="1770922" cy="1720349"/>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Analyze</a:t>
            </a:r>
          </a:p>
        </p:txBody>
      </p:sp>
      <p:sp>
        <p:nvSpPr>
          <p:cNvPr id="845" name="Rectangle 844"/>
          <p:cNvSpPr>
            <a:spLocks noChangeArrowheads="1"/>
          </p:cNvSpPr>
          <p:nvPr/>
        </p:nvSpPr>
        <p:spPr bwMode="auto">
          <a:xfrm>
            <a:off x="6512653" y="1423992"/>
            <a:ext cx="188300" cy="38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07" tIns="46604" rIns="93207" bIns="46604" numCol="1" anchor="ctr" anchorCtr="0" compatLnSpc="1">
            <a:prstTxWarp prst="textNoShape">
              <a:avLst/>
            </a:prstTxWarp>
            <a:spAutoFit/>
          </a:bodyPr>
          <a:lstStyle/>
          <a:p>
            <a:pPr defTabSz="931880">
              <a:defRPr/>
            </a:pPr>
            <a:endParaRPr lang="en-US" sz="1836" kern="0">
              <a:solidFill>
                <a:sysClr val="windowText" lastClr="000000"/>
              </a:solidFill>
              <a:latin typeface="Calibri" panose="020F0502020204030204"/>
            </a:endParaRPr>
          </a:p>
        </p:txBody>
      </p:sp>
      <p:sp>
        <p:nvSpPr>
          <p:cNvPr id="846" name="Rectangle 845"/>
          <p:cNvSpPr/>
          <p:nvPr/>
        </p:nvSpPr>
        <p:spPr bwMode="auto">
          <a:xfrm>
            <a:off x="3202717" y="2711334"/>
            <a:ext cx="1770922" cy="1619950"/>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Ingest</a:t>
            </a:r>
          </a:p>
        </p:txBody>
      </p:sp>
      <p:sp>
        <p:nvSpPr>
          <p:cNvPr id="847" name="Rectangle 846"/>
          <p:cNvSpPr/>
          <p:nvPr/>
        </p:nvSpPr>
        <p:spPr bwMode="auto">
          <a:xfrm>
            <a:off x="5253653" y="2711334"/>
            <a:ext cx="1770922" cy="1619950"/>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Store</a:t>
            </a:r>
          </a:p>
        </p:txBody>
      </p:sp>
      <p:sp>
        <p:nvSpPr>
          <p:cNvPr id="848" name="Rectangle 847"/>
          <p:cNvSpPr/>
          <p:nvPr/>
        </p:nvSpPr>
        <p:spPr bwMode="auto">
          <a:xfrm>
            <a:off x="7258305" y="2711334"/>
            <a:ext cx="1770922" cy="1619950"/>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Interact</a:t>
            </a:r>
          </a:p>
        </p:txBody>
      </p:sp>
      <p:sp>
        <p:nvSpPr>
          <p:cNvPr id="849" name="Rectangle 848"/>
          <p:cNvSpPr/>
          <p:nvPr/>
        </p:nvSpPr>
        <p:spPr bwMode="auto">
          <a:xfrm>
            <a:off x="3202717" y="1416204"/>
            <a:ext cx="1770922" cy="1186776"/>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Ops/Monitoring</a:t>
            </a:r>
          </a:p>
        </p:txBody>
      </p:sp>
      <p:sp>
        <p:nvSpPr>
          <p:cNvPr id="850" name="Rectangle 849"/>
          <p:cNvSpPr/>
          <p:nvPr/>
        </p:nvSpPr>
        <p:spPr bwMode="auto">
          <a:xfrm>
            <a:off x="5253653" y="1416204"/>
            <a:ext cx="1770922" cy="1186776"/>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Security/Identity</a:t>
            </a:r>
          </a:p>
        </p:txBody>
      </p:sp>
      <p:sp>
        <p:nvSpPr>
          <p:cNvPr id="851" name="Rectangle 850"/>
          <p:cNvSpPr/>
          <p:nvPr/>
        </p:nvSpPr>
        <p:spPr bwMode="auto">
          <a:xfrm>
            <a:off x="7258305" y="1416204"/>
            <a:ext cx="1770922" cy="1186776"/>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Governance</a:t>
            </a:r>
          </a:p>
        </p:txBody>
      </p:sp>
      <p:sp>
        <p:nvSpPr>
          <p:cNvPr id="852" name="TextBox 851"/>
          <p:cNvSpPr txBox="1"/>
          <p:nvPr/>
        </p:nvSpPr>
        <p:spPr>
          <a:xfrm>
            <a:off x="4254235" y="5842285"/>
            <a:ext cx="470857" cy="158325"/>
          </a:xfrm>
          <a:prstGeom prst="rect">
            <a:avLst/>
          </a:prstGeom>
        </p:spPr>
        <p:txBody>
          <a:bodyPr wrap="none" lIns="0" tIns="0" rIns="0" bIns="0" rtlCol="0">
            <a:spAutoFit/>
          </a:bodyPr>
          <a:lstStyle>
            <a:defPPr>
              <a:defRPr lang="en-US"/>
            </a:defPPr>
            <a:lvl1pPr algn="ctr" defTabSz="932059">
              <a:lnSpc>
                <a:spcPct val="90000"/>
              </a:lnSpc>
              <a:spcAft>
                <a:spcPts val="612"/>
              </a:spcAft>
              <a:defRPr sz="1121" kern="0">
                <a:latin typeface="Segoe UI"/>
              </a:defRPr>
            </a:lvl1pPr>
          </a:lstStyle>
          <a:p>
            <a:pPr defTabSz="931880"/>
            <a:r>
              <a:rPr lang="en-US" dirty="0">
                <a:solidFill>
                  <a:srgbClr val="505050"/>
                </a:solidFill>
              </a:rPr>
              <a:t>Analyst</a:t>
            </a:r>
          </a:p>
        </p:txBody>
      </p:sp>
      <p:sp>
        <p:nvSpPr>
          <p:cNvPr id="853" name="TextBox 852"/>
          <p:cNvSpPr txBox="1"/>
          <p:nvPr/>
        </p:nvSpPr>
        <p:spPr>
          <a:xfrm>
            <a:off x="7448228" y="5842285"/>
            <a:ext cx="537887" cy="158325"/>
          </a:xfrm>
          <a:prstGeom prst="rect">
            <a:avLst/>
          </a:prstGeom>
        </p:spPr>
        <p:txBody>
          <a:bodyPr wrap="none" lIns="0" tIns="0" rIns="0" bIns="0" rtlCol="0">
            <a:spAutoFit/>
          </a:bodyPr>
          <a:lstStyle>
            <a:defPPr>
              <a:defRPr lang="en-US"/>
            </a:defPPr>
            <a:lvl1pPr algn="ctr" defTabSz="932059">
              <a:lnSpc>
                <a:spcPct val="90000"/>
              </a:lnSpc>
              <a:spcAft>
                <a:spcPts val="612"/>
              </a:spcAft>
              <a:defRPr sz="1121" kern="0">
                <a:latin typeface="Segoe UI"/>
              </a:defRPr>
            </a:lvl1pPr>
          </a:lstStyle>
          <a:p>
            <a:pPr defTabSz="931880"/>
            <a:r>
              <a:rPr lang="en-US" dirty="0">
                <a:solidFill>
                  <a:srgbClr val="505050"/>
                </a:solidFill>
              </a:rPr>
              <a:t>Scientist</a:t>
            </a:r>
          </a:p>
        </p:txBody>
      </p:sp>
      <p:grpSp>
        <p:nvGrpSpPr>
          <p:cNvPr id="865" name="Group 4"/>
          <p:cNvGrpSpPr>
            <a:grpSpLocks noChangeAspect="1"/>
          </p:cNvGrpSpPr>
          <p:nvPr/>
        </p:nvGrpSpPr>
        <p:grpSpPr bwMode="auto">
          <a:xfrm>
            <a:off x="4088276" y="4880186"/>
            <a:ext cx="830144" cy="839668"/>
            <a:chOff x="2889" y="3125"/>
            <a:chExt cx="523" cy="529"/>
          </a:xfrm>
        </p:grpSpPr>
        <p:sp>
          <p:nvSpPr>
            <p:cNvPr id="991" name="AutoShape 3"/>
            <p:cNvSpPr>
              <a:spLocks noChangeAspect="1" noChangeArrowheads="1" noTextEdit="1"/>
            </p:cNvSpPr>
            <p:nvPr/>
          </p:nvSpPr>
          <p:spPr bwMode="auto">
            <a:xfrm>
              <a:off x="2889" y="3125"/>
              <a:ext cx="52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2" name="Oval 5"/>
            <p:cNvSpPr>
              <a:spLocks noChangeArrowheads="1"/>
            </p:cNvSpPr>
            <p:nvPr/>
          </p:nvSpPr>
          <p:spPr bwMode="auto">
            <a:xfrm>
              <a:off x="2889" y="3126"/>
              <a:ext cx="523" cy="52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3" name="Freeform 6"/>
            <p:cNvSpPr>
              <a:spLocks/>
            </p:cNvSpPr>
            <p:nvPr/>
          </p:nvSpPr>
          <p:spPr bwMode="auto">
            <a:xfrm>
              <a:off x="3147" y="3419"/>
              <a:ext cx="146" cy="116"/>
            </a:xfrm>
            <a:custGeom>
              <a:avLst/>
              <a:gdLst>
                <a:gd name="T0" fmla="*/ 119 w 146"/>
                <a:gd name="T1" fmla="*/ 116 h 116"/>
                <a:gd name="T2" fmla="*/ 0 w 146"/>
                <a:gd name="T3" fmla="*/ 70 h 116"/>
                <a:gd name="T4" fmla="*/ 25 w 146"/>
                <a:gd name="T5" fmla="*/ 0 h 116"/>
                <a:gd name="T6" fmla="*/ 146 w 146"/>
                <a:gd name="T7" fmla="*/ 46 h 116"/>
                <a:gd name="T8" fmla="*/ 119 w 146"/>
                <a:gd name="T9" fmla="*/ 116 h 116"/>
              </a:gdLst>
              <a:ahLst/>
              <a:cxnLst>
                <a:cxn ang="0">
                  <a:pos x="T0" y="T1"/>
                </a:cxn>
                <a:cxn ang="0">
                  <a:pos x="T2" y="T3"/>
                </a:cxn>
                <a:cxn ang="0">
                  <a:pos x="T4" y="T5"/>
                </a:cxn>
                <a:cxn ang="0">
                  <a:pos x="T6" y="T7"/>
                </a:cxn>
                <a:cxn ang="0">
                  <a:pos x="T8" y="T9"/>
                </a:cxn>
              </a:cxnLst>
              <a:rect l="0" t="0" r="r" b="b"/>
              <a:pathLst>
                <a:path w="146" h="116">
                  <a:moveTo>
                    <a:pt x="119" y="116"/>
                  </a:moveTo>
                  <a:lnTo>
                    <a:pt x="0" y="70"/>
                  </a:lnTo>
                  <a:lnTo>
                    <a:pt x="25" y="0"/>
                  </a:lnTo>
                  <a:lnTo>
                    <a:pt x="146" y="46"/>
                  </a:lnTo>
                  <a:lnTo>
                    <a:pt x="119"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4" name="Freeform 7"/>
            <p:cNvSpPr>
              <a:spLocks/>
            </p:cNvSpPr>
            <p:nvPr/>
          </p:nvSpPr>
          <p:spPr bwMode="auto">
            <a:xfrm>
              <a:off x="3250" y="3469"/>
              <a:ext cx="75" cy="157"/>
            </a:xfrm>
            <a:custGeom>
              <a:avLst/>
              <a:gdLst>
                <a:gd name="T0" fmla="*/ 65 w 102"/>
                <a:gd name="T1" fmla="*/ 187 h 210"/>
                <a:gd name="T2" fmla="*/ 27 w 102"/>
                <a:gd name="T3" fmla="*/ 210 h 210"/>
                <a:gd name="T4" fmla="*/ 23 w 102"/>
                <a:gd name="T5" fmla="*/ 180 h 210"/>
                <a:gd name="T6" fmla="*/ 22 w 102"/>
                <a:gd name="T7" fmla="*/ 176 h 210"/>
                <a:gd name="T8" fmla="*/ 7 w 102"/>
                <a:gd name="T9" fmla="*/ 86 h 210"/>
                <a:gd name="T10" fmla="*/ 7 w 102"/>
                <a:gd name="T11" fmla="*/ 85 h 210"/>
                <a:gd name="T12" fmla="*/ 6 w 102"/>
                <a:gd name="T13" fmla="*/ 82 h 210"/>
                <a:gd name="T14" fmla="*/ 6 w 102"/>
                <a:gd name="T15" fmla="*/ 77 h 210"/>
                <a:gd name="T16" fmla="*/ 4 w 102"/>
                <a:gd name="T17" fmla="*/ 69 h 210"/>
                <a:gd name="T18" fmla="*/ 1 w 102"/>
                <a:gd name="T19" fmla="*/ 48 h 210"/>
                <a:gd name="T20" fmla="*/ 1 w 102"/>
                <a:gd name="T21" fmla="*/ 48 h 210"/>
                <a:gd name="T22" fmla="*/ 0 w 102"/>
                <a:gd name="T23" fmla="*/ 37 h 210"/>
                <a:gd name="T24" fmla="*/ 1 w 102"/>
                <a:gd name="T25" fmla="*/ 30 h 210"/>
                <a:gd name="T26" fmla="*/ 5 w 102"/>
                <a:gd name="T27" fmla="*/ 21 h 210"/>
                <a:gd name="T28" fmla="*/ 34 w 102"/>
                <a:gd name="T29" fmla="*/ 1 h 210"/>
                <a:gd name="T30" fmla="*/ 55 w 102"/>
                <a:gd name="T31" fmla="*/ 3 h 210"/>
                <a:gd name="T32" fmla="*/ 81 w 102"/>
                <a:gd name="T33" fmla="*/ 34 h 210"/>
                <a:gd name="T34" fmla="*/ 81 w 102"/>
                <a:gd name="T35" fmla="*/ 34 h 210"/>
                <a:gd name="T36" fmla="*/ 86 w 102"/>
                <a:gd name="T37" fmla="*/ 63 h 210"/>
                <a:gd name="T38" fmla="*/ 87 w 102"/>
                <a:gd name="T39" fmla="*/ 70 h 210"/>
                <a:gd name="T40" fmla="*/ 102 w 102"/>
                <a:gd name="T41" fmla="*/ 159 h 210"/>
                <a:gd name="T42" fmla="*/ 91 w 102"/>
                <a:gd name="T43" fmla="*/ 168 h 210"/>
                <a:gd name="T44" fmla="*/ 89 w 102"/>
                <a:gd name="T45" fmla="*/ 170 h 210"/>
                <a:gd name="T46" fmla="*/ 65 w 102"/>
                <a:gd name="T47" fmla="*/ 18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2" h="210">
                  <a:moveTo>
                    <a:pt x="65" y="187"/>
                  </a:moveTo>
                  <a:cubicBezTo>
                    <a:pt x="53" y="196"/>
                    <a:pt x="40" y="203"/>
                    <a:pt x="27" y="210"/>
                  </a:cubicBezTo>
                  <a:cubicBezTo>
                    <a:pt x="25" y="200"/>
                    <a:pt x="24" y="190"/>
                    <a:pt x="23" y="180"/>
                  </a:cubicBezTo>
                  <a:cubicBezTo>
                    <a:pt x="23" y="179"/>
                    <a:pt x="22" y="178"/>
                    <a:pt x="22" y="176"/>
                  </a:cubicBezTo>
                  <a:cubicBezTo>
                    <a:pt x="17" y="143"/>
                    <a:pt x="12" y="112"/>
                    <a:pt x="7" y="86"/>
                  </a:cubicBezTo>
                  <a:cubicBezTo>
                    <a:pt x="7" y="86"/>
                    <a:pt x="7" y="85"/>
                    <a:pt x="7" y="85"/>
                  </a:cubicBezTo>
                  <a:cubicBezTo>
                    <a:pt x="7" y="84"/>
                    <a:pt x="7" y="83"/>
                    <a:pt x="6" y="82"/>
                  </a:cubicBezTo>
                  <a:cubicBezTo>
                    <a:pt x="6" y="80"/>
                    <a:pt x="6" y="79"/>
                    <a:pt x="6" y="77"/>
                  </a:cubicBezTo>
                  <a:cubicBezTo>
                    <a:pt x="5" y="74"/>
                    <a:pt x="5" y="71"/>
                    <a:pt x="4" y="69"/>
                  </a:cubicBezTo>
                  <a:cubicBezTo>
                    <a:pt x="3" y="61"/>
                    <a:pt x="2" y="54"/>
                    <a:pt x="1" y="48"/>
                  </a:cubicBezTo>
                  <a:cubicBezTo>
                    <a:pt x="1" y="48"/>
                    <a:pt x="1" y="48"/>
                    <a:pt x="1" y="48"/>
                  </a:cubicBezTo>
                  <a:cubicBezTo>
                    <a:pt x="0" y="44"/>
                    <a:pt x="0" y="41"/>
                    <a:pt x="0" y="37"/>
                  </a:cubicBezTo>
                  <a:cubicBezTo>
                    <a:pt x="0" y="35"/>
                    <a:pt x="1" y="33"/>
                    <a:pt x="1" y="30"/>
                  </a:cubicBezTo>
                  <a:cubicBezTo>
                    <a:pt x="2" y="27"/>
                    <a:pt x="4" y="24"/>
                    <a:pt x="5" y="21"/>
                  </a:cubicBezTo>
                  <a:cubicBezTo>
                    <a:pt x="11" y="11"/>
                    <a:pt x="21" y="3"/>
                    <a:pt x="34" y="1"/>
                  </a:cubicBezTo>
                  <a:cubicBezTo>
                    <a:pt x="41" y="0"/>
                    <a:pt x="49" y="0"/>
                    <a:pt x="55" y="3"/>
                  </a:cubicBezTo>
                  <a:cubicBezTo>
                    <a:pt x="68" y="8"/>
                    <a:pt x="79" y="20"/>
                    <a:pt x="81" y="34"/>
                  </a:cubicBezTo>
                  <a:cubicBezTo>
                    <a:pt x="81" y="34"/>
                    <a:pt x="81" y="34"/>
                    <a:pt x="81" y="34"/>
                  </a:cubicBezTo>
                  <a:cubicBezTo>
                    <a:pt x="83" y="43"/>
                    <a:pt x="84" y="53"/>
                    <a:pt x="86" y="63"/>
                  </a:cubicBezTo>
                  <a:cubicBezTo>
                    <a:pt x="87" y="66"/>
                    <a:pt x="87" y="68"/>
                    <a:pt x="87" y="70"/>
                  </a:cubicBezTo>
                  <a:cubicBezTo>
                    <a:pt x="92" y="96"/>
                    <a:pt x="97" y="126"/>
                    <a:pt x="102" y="159"/>
                  </a:cubicBezTo>
                  <a:cubicBezTo>
                    <a:pt x="98" y="162"/>
                    <a:pt x="95" y="165"/>
                    <a:pt x="91" y="168"/>
                  </a:cubicBezTo>
                  <a:cubicBezTo>
                    <a:pt x="90" y="169"/>
                    <a:pt x="89" y="169"/>
                    <a:pt x="89" y="170"/>
                  </a:cubicBezTo>
                  <a:cubicBezTo>
                    <a:pt x="81" y="176"/>
                    <a:pt x="73" y="182"/>
                    <a:pt x="65" y="187"/>
                  </a:cubicBezTo>
                  <a:close/>
                </a:path>
              </a:pathLst>
            </a:custGeom>
            <a:solidFill>
              <a:srgbClr val="F9C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5" name="Freeform 8"/>
            <p:cNvSpPr>
              <a:spLocks/>
            </p:cNvSpPr>
            <p:nvPr/>
          </p:nvSpPr>
          <p:spPr bwMode="auto">
            <a:xfrm>
              <a:off x="3243" y="3494"/>
              <a:ext cx="87" cy="108"/>
            </a:xfrm>
            <a:custGeom>
              <a:avLst/>
              <a:gdLst>
                <a:gd name="T0" fmla="*/ 118 w 118"/>
                <a:gd name="T1" fmla="*/ 120 h 145"/>
                <a:gd name="T2" fmla="*/ 111 w 118"/>
                <a:gd name="T3" fmla="*/ 126 h 145"/>
                <a:gd name="T4" fmla="*/ 100 w 118"/>
                <a:gd name="T5" fmla="*/ 135 h 145"/>
                <a:gd name="T6" fmla="*/ 32 w 118"/>
                <a:gd name="T7" fmla="*/ 143 h 145"/>
                <a:gd name="T8" fmla="*/ 31 w 118"/>
                <a:gd name="T9" fmla="*/ 143 h 145"/>
                <a:gd name="T10" fmla="*/ 19 w 118"/>
                <a:gd name="T11" fmla="*/ 145 h 145"/>
                <a:gd name="T12" fmla="*/ 9 w 118"/>
                <a:gd name="T13" fmla="*/ 74 h 145"/>
                <a:gd name="T14" fmla="*/ 5 w 118"/>
                <a:gd name="T15" fmla="*/ 45 h 145"/>
                <a:gd name="T16" fmla="*/ 3 w 118"/>
                <a:gd name="T17" fmla="*/ 31 h 145"/>
                <a:gd name="T18" fmla="*/ 1 w 118"/>
                <a:gd name="T19" fmla="*/ 19 h 145"/>
                <a:gd name="T20" fmla="*/ 1 w 118"/>
                <a:gd name="T21" fmla="*/ 18 h 145"/>
                <a:gd name="T22" fmla="*/ 0 w 118"/>
                <a:gd name="T23" fmla="*/ 16 h 145"/>
                <a:gd name="T24" fmla="*/ 10 w 118"/>
                <a:gd name="T25" fmla="*/ 15 h 145"/>
                <a:gd name="T26" fmla="*/ 38 w 118"/>
                <a:gd name="T27" fmla="*/ 10 h 145"/>
                <a:gd name="T28" fmla="*/ 50 w 118"/>
                <a:gd name="T29" fmla="*/ 8 h 145"/>
                <a:gd name="T30" fmla="*/ 90 w 118"/>
                <a:gd name="T31" fmla="*/ 1 h 145"/>
                <a:gd name="T32" fmla="*/ 99 w 118"/>
                <a:gd name="T33" fmla="*/ 0 h 145"/>
                <a:gd name="T34" fmla="*/ 100 w 118"/>
                <a:gd name="T35" fmla="*/ 2 h 145"/>
                <a:gd name="T36" fmla="*/ 100 w 118"/>
                <a:gd name="T37" fmla="*/ 3 h 145"/>
                <a:gd name="T38" fmla="*/ 118 w 118"/>
                <a:gd name="T39" fmla="*/ 12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145">
                  <a:moveTo>
                    <a:pt x="118" y="120"/>
                  </a:moveTo>
                  <a:cubicBezTo>
                    <a:pt x="115" y="122"/>
                    <a:pt x="113" y="124"/>
                    <a:pt x="111" y="126"/>
                  </a:cubicBezTo>
                  <a:cubicBezTo>
                    <a:pt x="107" y="129"/>
                    <a:pt x="104" y="132"/>
                    <a:pt x="100" y="135"/>
                  </a:cubicBezTo>
                  <a:cubicBezTo>
                    <a:pt x="32" y="143"/>
                    <a:pt x="32" y="143"/>
                    <a:pt x="32" y="143"/>
                  </a:cubicBezTo>
                  <a:cubicBezTo>
                    <a:pt x="31" y="143"/>
                    <a:pt x="31" y="143"/>
                    <a:pt x="31" y="143"/>
                  </a:cubicBezTo>
                  <a:cubicBezTo>
                    <a:pt x="19" y="145"/>
                    <a:pt x="19" y="145"/>
                    <a:pt x="19" y="145"/>
                  </a:cubicBezTo>
                  <a:cubicBezTo>
                    <a:pt x="17" y="126"/>
                    <a:pt x="13" y="100"/>
                    <a:pt x="9" y="74"/>
                  </a:cubicBezTo>
                  <a:cubicBezTo>
                    <a:pt x="8" y="64"/>
                    <a:pt x="6" y="54"/>
                    <a:pt x="5" y="45"/>
                  </a:cubicBezTo>
                  <a:cubicBezTo>
                    <a:pt x="4" y="40"/>
                    <a:pt x="3" y="35"/>
                    <a:pt x="3" y="31"/>
                  </a:cubicBezTo>
                  <a:cubicBezTo>
                    <a:pt x="2" y="27"/>
                    <a:pt x="1" y="22"/>
                    <a:pt x="1" y="19"/>
                  </a:cubicBezTo>
                  <a:cubicBezTo>
                    <a:pt x="1" y="18"/>
                    <a:pt x="1" y="18"/>
                    <a:pt x="1" y="18"/>
                  </a:cubicBezTo>
                  <a:cubicBezTo>
                    <a:pt x="0" y="18"/>
                    <a:pt x="0" y="17"/>
                    <a:pt x="0" y="16"/>
                  </a:cubicBezTo>
                  <a:cubicBezTo>
                    <a:pt x="10" y="15"/>
                    <a:pt x="10" y="15"/>
                    <a:pt x="10" y="15"/>
                  </a:cubicBezTo>
                  <a:cubicBezTo>
                    <a:pt x="38" y="10"/>
                    <a:pt x="38" y="10"/>
                    <a:pt x="38" y="10"/>
                  </a:cubicBezTo>
                  <a:cubicBezTo>
                    <a:pt x="50" y="8"/>
                    <a:pt x="50" y="8"/>
                    <a:pt x="50" y="8"/>
                  </a:cubicBezTo>
                  <a:cubicBezTo>
                    <a:pt x="90" y="1"/>
                    <a:pt x="90" y="1"/>
                    <a:pt x="90" y="1"/>
                  </a:cubicBezTo>
                  <a:cubicBezTo>
                    <a:pt x="99" y="0"/>
                    <a:pt x="99" y="0"/>
                    <a:pt x="99" y="0"/>
                  </a:cubicBezTo>
                  <a:cubicBezTo>
                    <a:pt x="99" y="0"/>
                    <a:pt x="100" y="1"/>
                    <a:pt x="100" y="2"/>
                  </a:cubicBezTo>
                  <a:cubicBezTo>
                    <a:pt x="100" y="2"/>
                    <a:pt x="100" y="3"/>
                    <a:pt x="100" y="3"/>
                  </a:cubicBezTo>
                  <a:cubicBezTo>
                    <a:pt x="102" y="18"/>
                    <a:pt x="112" y="77"/>
                    <a:pt x="118" y="1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6" name="Freeform 9"/>
            <p:cNvSpPr>
              <a:spLocks/>
            </p:cNvSpPr>
            <p:nvPr/>
          </p:nvSpPr>
          <p:spPr bwMode="auto">
            <a:xfrm>
              <a:off x="3238" y="3459"/>
              <a:ext cx="83" cy="83"/>
            </a:xfrm>
            <a:custGeom>
              <a:avLst/>
              <a:gdLst>
                <a:gd name="T0" fmla="*/ 7 w 112"/>
                <a:gd name="T1" fmla="*/ 42 h 111"/>
                <a:gd name="T2" fmla="*/ 43 w 112"/>
                <a:gd name="T3" fmla="*/ 104 h 111"/>
                <a:gd name="T4" fmla="*/ 104 w 112"/>
                <a:gd name="T5" fmla="*/ 68 h 111"/>
                <a:gd name="T6" fmla="*/ 69 w 112"/>
                <a:gd name="T7" fmla="*/ 7 h 111"/>
                <a:gd name="T8" fmla="*/ 7 w 112"/>
                <a:gd name="T9" fmla="*/ 42 h 111"/>
              </a:gdLst>
              <a:ahLst/>
              <a:cxnLst>
                <a:cxn ang="0">
                  <a:pos x="T0" y="T1"/>
                </a:cxn>
                <a:cxn ang="0">
                  <a:pos x="T2" y="T3"/>
                </a:cxn>
                <a:cxn ang="0">
                  <a:pos x="T4" y="T5"/>
                </a:cxn>
                <a:cxn ang="0">
                  <a:pos x="T6" y="T7"/>
                </a:cxn>
                <a:cxn ang="0">
                  <a:pos x="T8" y="T9"/>
                </a:cxn>
              </a:cxnLst>
              <a:rect l="0" t="0" r="r" b="b"/>
              <a:pathLst>
                <a:path w="112" h="111">
                  <a:moveTo>
                    <a:pt x="7" y="42"/>
                  </a:moveTo>
                  <a:cubicBezTo>
                    <a:pt x="0" y="69"/>
                    <a:pt x="16" y="97"/>
                    <a:pt x="43" y="104"/>
                  </a:cubicBezTo>
                  <a:cubicBezTo>
                    <a:pt x="70" y="111"/>
                    <a:pt x="97" y="95"/>
                    <a:pt x="104" y="68"/>
                  </a:cubicBezTo>
                  <a:cubicBezTo>
                    <a:pt x="112" y="41"/>
                    <a:pt x="96" y="14"/>
                    <a:pt x="69" y="7"/>
                  </a:cubicBezTo>
                  <a:cubicBezTo>
                    <a:pt x="42" y="0"/>
                    <a:pt x="14" y="15"/>
                    <a:pt x="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7" name="Freeform 10"/>
            <p:cNvSpPr>
              <a:spLocks/>
            </p:cNvSpPr>
            <p:nvPr/>
          </p:nvSpPr>
          <p:spPr bwMode="auto">
            <a:xfrm>
              <a:off x="3268" y="3596"/>
              <a:ext cx="47" cy="13"/>
            </a:xfrm>
            <a:custGeom>
              <a:avLst/>
              <a:gdLst>
                <a:gd name="T0" fmla="*/ 64 w 64"/>
                <a:gd name="T1" fmla="*/ 0 h 17"/>
                <a:gd name="T2" fmla="*/ 40 w 64"/>
                <a:gd name="T3" fmla="*/ 17 h 17"/>
                <a:gd name="T4" fmla="*/ 0 w 64"/>
                <a:gd name="T5" fmla="*/ 15 h 17"/>
                <a:gd name="T6" fmla="*/ 0 w 64"/>
                <a:gd name="T7" fmla="*/ 7 h 17"/>
                <a:gd name="T8" fmla="*/ 64 w 64"/>
                <a:gd name="T9" fmla="*/ 0 h 17"/>
              </a:gdLst>
              <a:ahLst/>
              <a:cxnLst>
                <a:cxn ang="0">
                  <a:pos x="T0" y="T1"/>
                </a:cxn>
                <a:cxn ang="0">
                  <a:pos x="T2" y="T3"/>
                </a:cxn>
                <a:cxn ang="0">
                  <a:pos x="T4" y="T5"/>
                </a:cxn>
                <a:cxn ang="0">
                  <a:pos x="T6" y="T7"/>
                </a:cxn>
                <a:cxn ang="0">
                  <a:pos x="T8" y="T9"/>
                </a:cxn>
              </a:cxnLst>
              <a:rect l="0" t="0" r="r" b="b"/>
              <a:pathLst>
                <a:path w="64" h="17">
                  <a:moveTo>
                    <a:pt x="64" y="0"/>
                  </a:moveTo>
                  <a:cubicBezTo>
                    <a:pt x="56" y="6"/>
                    <a:pt x="48" y="12"/>
                    <a:pt x="40" y="17"/>
                  </a:cubicBezTo>
                  <a:cubicBezTo>
                    <a:pt x="0" y="15"/>
                    <a:pt x="0" y="15"/>
                    <a:pt x="0" y="15"/>
                  </a:cubicBezTo>
                  <a:cubicBezTo>
                    <a:pt x="0" y="7"/>
                    <a:pt x="0" y="7"/>
                    <a:pt x="0" y="7"/>
                  </a:cubicBezTo>
                  <a:lnTo>
                    <a:pt x="64" y="0"/>
                  </a:lnTo>
                  <a:close/>
                </a:path>
              </a:pathLst>
            </a:custGeom>
            <a:solidFill>
              <a:srgbClr val="DF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8" name="Freeform 11"/>
            <p:cNvSpPr>
              <a:spLocks/>
            </p:cNvSpPr>
            <p:nvPr/>
          </p:nvSpPr>
          <p:spPr bwMode="auto">
            <a:xfrm>
              <a:off x="3020" y="3478"/>
              <a:ext cx="127" cy="177"/>
            </a:xfrm>
            <a:custGeom>
              <a:avLst/>
              <a:gdLst>
                <a:gd name="T0" fmla="*/ 172 w 172"/>
                <a:gd name="T1" fmla="*/ 0 h 238"/>
                <a:gd name="T2" fmla="*/ 172 w 172"/>
                <a:gd name="T3" fmla="*/ 238 h 238"/>
                <a:gd name="T4" fmla="*/ 170 w 172"/>
                <a:gd name="T5" fmla="*/ 238 h 238"/>
                <a:gd name="T6" fmla="*/ 122 w 172"/>
                <a:gd name="T7" fmla="*/ 234 h 238"/>
                <a:gd name="T8" fmla="*/ 108 w 172"/>
                <a:gd name="T9" fmla="*/ 231 h 238"/>
                <a:gd name="T10" fmla="*/ 70 w 172"/>
                <a:gd name="T11" fmla="*/ 221 h 238"/>
                <a:gd name="T12" fmla="*/ 8 w 172"/>
                <a:gd name="T13" fmla="*/ 195 h 238"/>
                <a:gd name="T14" fmla="*/ 8 w 172"/>
                <a:gd name="T15" fmla="*/ 172 h 238"/>
                <a:gd name="T16" fmla="*/ 8 w 172"/>
                <a:gd name="T17" fmla="*/ 172 h 238"/>
                <a:gd name="T18" fmla="*/ 7 w 172"/>
                <a:gd name="T19" fmla="*/ 165 h 238"/>
                <a:gd name="T20" fmla="*/ 3 w 172"/>
                <a:gd name="T21" fmla="*/ 76 h 238"/>
                <a:gd name="T22" fmla="*/ 2 w 172"/>
                <a:gd name="T23" fmla="*/ 59 h 238"/>
                <a:gd name="T24" fmla="*/ 1 w 172"/>
                <a:gd name="T25" fmla="*/ 30 h 238"/>
                <a:gd name="T26" fmla="*/ 0 w 172"/>
                <a:gd name="T27" fmla="*/ 24 h 238"/>
                <a:gd name="T28" fmla="*/ 0 w 172"/>
                <a:gd name="T29" fmla="*/ 12 h 238"/>
                <a:gd name="T30" fmla="*/ 27 w 172"/>
                <a:gd name="T31" fmla="*/ 10 h 238"/>
                <a:gd name="T32" fmla="*/ 31 w 172"/>
                <a:gd name="T33" fmla="*/ 10 h 238"/>
                <a:gd name="T34" fmla="*/ 37 w 172"/>
                <a:gd name="T35" fmla="*/ 9 h 238"/>
                <a:gd name="T36" fmla="*/ 39 w 172"/>
                <a:gd name="T37" fmla="*/ 9 h 238"/>
                <a:gd name="T38" fmla="*/ 90 w 172"/>
                <a:gd name="T39" fmla="*/ 6 h 238"/>
                <a:gd name="T40" fmla="*/ 106 w 172"/>
                <a:gd name="T41" fmla="*/ 4 h 238"/>
                <a:gd name="T42" fmla="*/ 107 w 172"/>
                <a:gd name="T43" fmla="*/ 4 h 238"/>
                <a:gd name="T44" fmla="*/ 113 w 172"/>
                <a:gd name="T45" fmla="*/ 4 h 238"/>
                <a:gd name="T46" fmla="*/ 114 w 172"/>
                <a:gd name="T47" fmla="*/ 4 h 238"/>
                <a:gd name="T48" fmla="*/ 166 w 172"/>
                <a:gd name="T49" fmla="*/ 0 h 238"/>
                <a:gd name="T50" fmla="*/ 170 w 172"/>
                <a:gd name="T51" fmla="*/ 0 h 238"/>
                <a:gd name="T52" fmla="*/ 171 w 172"/>
                <a:gd name="T53" fmla="*/ 0 h 238"/>
                <a:gd name="T54" fmla="*/ 172 w 172"/>
                <a:gd name="T55"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238">
                  <a:moveTo>
                    <a:pt x="172" y="0"/>
                  </a:moveTo>
                  <a:cubicBezTo>
                    <a:pt x="172" y="238"/>
                    <a:pt x="172" y="238"/>
                    <a:pt x="172" y="238"/>
                  </a:cubicBezTo>
                  <a:cubicBezTo>
                    <a:pt x="171" y="238"/>
                    <a:pt x="171" y="238"/>
                    <a:pt x="170" y="238"/>
                  </a:cubicBezTo>
                  <a:cubicBezTo>
                    <a:pt x="154" y="237"/>
                    <a:pt x="138" y="236"/>
                    <a:pt x="122" y="234"/>
                  </a:cubicBezTo>
                  <a:cubicBezTo>
                    <a:pt x="117" y="233"/>
                    <a:pt x="112" y="232"/>
                    <a:pt x="108" y="231"/>
                  </a:cubicBezTo>
                  <a:cubicBezTo>
                    <a:pt x="95" y="228"/>
                    <a:pt x="82" y="225"/>
                    <a:pt x="70" y="221"/>
                  </a:cubicBezTo>
                  <a:cubicBezTo>
                    <a:pt x="48" y="214"/>
                    <a:pt x="28" y="206"/>
                    <a:pt x="8" y="195"/>
                  </a:cubicBezTo>
                  <a:cubicBezTo>
                    <a:pt x="8" y="172"/>
                    <a:pt x="8" y="172"/>
                    <a:pt x="8" y="172"/>
                  </a:cubicBezTo>
                  <a:cubicBezTo>
                    <a:pt x="8" y="172"/>
                    <a:pt x="8" y="172"/>
                    <a:pt x="8" y="172"/>
                  </a:cubicBezTo>
                  <a:cubicBezTo>
                    <a:pt x="7" y="165"/>
                    <a:pt x="7" y="165"/>
                    <a:pt x="7" y="165"/>
                  </a:cubicBezTo>
                  <a:cubicBezTo>
                    <a:pt x="3" y="76"/>
                    <a:pt x="3" y="76"/>
                    <a:pt x="3" y="76"/>
                  </a:cubicBezTo>
                  <a:cubicBezTo>
                    <a:pt x="2" y="59"/>
                    <a:pt x="2" y="59"/>
                    <a:pt x="2" y="59"/>
                  </a:cubicBezTo>
                  <a:cubicBezTo>
                    <a:pt x="1" y="30"/>
                    <a:pt x="1" y="30"/>
                    <a:pt x="1" y="30"/>
                  </a:cubicBezTo>
                  <a:cubicBezTo>
                    <a:pt x="0" y="24"/>
                    <a:pt x="0" y="24"/>
                    <a:pt x="0" y="24"/>
                  </a:cubicBezTo>
                  <a:cubicBezTo>
                    <a:pt x="0" y="12"/>
                    <a:pt x="0" y="12"/>
                    <a:pt x="0" y="12"/>
                  </a:cubicBezTo>
                  <a:cubicBezTo>
                    <a:pt x="27" y="10"/>
                    <a:pt x="27" y="10"/>
                    <a:pt x="27" y="10"/>
                  </a:cubicBezTo>
                  <a:cubicBezTo>
                    <a:pt x="31" y="10"/>
                    <a:pt x="31" y="10"/>
                    <a:pt x="31" y="10"/>
                  </a:cubicBezTo>
                  <a:cubicBezTo>
                    <a:pt x="37" y="9"/>
                    <a:pt x="37" y="9"/>
                    <a:pt x="37" y="9"/>
                  </a:cubicBezTo>
                  <a:cubicBezTo>
                    <a:pt x="39" y="9"/>
                    <a:pt x="39" y="9"/>
                    <a:pt x="39" y="9"/>
                  </a:cubicBezTo>
                  <a:cubicBezTo>
                    <a:pt x="90" y="6"/>
                    <a:pt x="90" y="6"/>
                    <a:pt x="90" y="6"/>
                  </a:cubicBezTo>
                  <a:cubicBezTo>
                    <a:pt x="106" y="4"/>
                    <a:pt x="106" y="4"/>
                    <a:pt x="106" y="4"/>
                  </a:cubicBezTo>
                  <a:cubicBezTo>
                    <a:pt x="107" y="4"/>
                    <a:pt x="107" y="4"/>
                    <a:pt x="107" y="4"/>
                  </a:cubicBezTo>
                  <a:cubicBezTo>
                    <a:pt x="113" y="4"/>
                    <a:pt x="113" y="4"/>
                    <a:pt x="113" y="4"/>
                  </a:cubicBezTo>
                  <a:cubicBezTo>
                    <a:pt x="114" y="4"/>
                    <a:pt x="114" y="4"/>
                    <a:pt x="114" y="4"/>
                  </a:cubicBezTo>
                  <a:cubicBezTo>
                    <a:pt x="166" y="0"/>
                    <a:pt x="166" y="0"/>
                    <a:pt x="166" y="0"/>
                  </a:cubicBezTo>
                  <a:cubicBezTo>
                    <a:pt x="170" y="0"/>
                    <a:pt x="170" y="0"/>
                    <a:pt x="170" y="0"/>
                  </a:cubicBezTo>
                  <a:cubicBezTo>
                    <a:pt x="171" y="0"/>
                    <a:pt x="171" y="0"/>
                    <a:pt x="171" y="0"/>
                  </a:cubicBezTo>
                  <a:lnTo>
                    <a:pt x="1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9" name="Freeform 12"/>
            <p:cNvSpPr>
              <a:spLocks/>
            </p:cNvSpPr>
            <p:nvPr/>
          </p:nvSpPr>
          <p:spPr bwMode="auto">
            <a:xfrm>
              <a:off x="2999" y="3417"/>
              <a:ext cx="147" cy="116"/>
            </a:xfrm>
            <a:custGeom>
              <a:avLst/>
              <a:gdLst>
                <a:gd name="T0" fmla="*/ 27 w 147"/>
                <a:gd name="T1" fmla="*/ 116 h 116"/>
                <a:gd name="T2" fmla="*/ 0 w 147"/>
                <a:gd name="T3" fmla="*/ 47 h 116"/>
                <a:gd name="T4" fmla="*/ 121 w 147"/>
                <a:gd name="T5" fmla="*/ 0 h 116"/>
                <a:gd name="T6" fmla="*/ 147 w 147"/>
                <a:gd name="T7" fmla="*/ 70 h 116"/>
                <a:gd name="T8" fmla="*/ 27 w 147"/>
                <a:gd name="T9" fmla="*/ 116 h 116"/>
              </a:gdLst>
              <a:ahLst/>
              <a:cxnLst>
                <a:cxn ang="0">
                  <a:pos x="T0" y="T1"/>
                </a:cxn>
                <a:cxn ang="0">
                  <a:pos x="T2" y="T3"/>
                </a:cxn>
                <a:cxn ang="0">
                  <a:pos x="T4" y="T5"/>
                </a:cxn>
                <a:cxn ang="0">
                  <a:pos x="T6" y="T7"/>
                </a:cxn>
                <a:cxn ang="0">
                  <a:pos x="T8" y="T9"/>
                </a:cxn>
              </a:cxnLst>
              <a:rect l="0" t="0" r="r" b="b"/>
              <a:pathLst>
                <a:path w="147" h="116">
                  <a:moveTo>
                    <a:pt x="27" y="116"/>
                  </a:moveTo>
                  <a:lnTo>
                    <a:pt x="0" y="47"/>
                  </a:lnTo>
                  <a:lnTo>
                    <a:pt x="121" y="0"/>
                  </a:lnTo>
                  <a:lnTo>
                    <a:pt x="147" y="70"/>
                  </a:lnTo>
                  <a:lnTo>
                    <a:pt x="27"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0" name="Freeform 13"/>
            <p:cNvSpPr>
              <a:spLocks/>
            </p:cNvSpPr>
            <p:nvPr/>
          </p:nvSpPr>
          <p:spPr bwMode="auto">
            <a:xfrm>
              <a:off x="3145" y="3478"/>
              <a:ext cx="127" cy="177"/>
            </a:xfrm>
            <a:custGeom>
              <a:avLst/>
              <a:gdLst>
                <a:gd name="T0" fmla="*/ 172 w 172"/>
                <a:gd name="T1" fmla="*/ 12 h 238"/>
                <a:gd name="T2" fmla="*/ 171 w 172"/>
                <a:gd name="T3" fmla="*/ 32 h 238"/>
                <a:gd name="T4" fmla="*/ 170 w 172"/>
                <a:gd name="T5" fmla="*/ 65 h 238"/>
                <a:gd name="T6" fmla="*/ 169 w 172"/>
                <a:gd name="T7" fmla="*/ 78 h 238"/>
                <a:gd name="T8" fmla="*/ 165 w 172"/>
                <a:gd name="T9" fmla="*/ 165 h 238"/>
                <a:gd name="T10" fmla="*/ 165 w 172"/>
                <a:gd name="T11" fmla="*/ 169 h 238"/>
                <a:gd name="T12" fmla="*/ 165 w 172"/>
                <a:gd name="T13" fmla="*/ 172 h 238"/>
                <a:gd name="T14" fmla="*/ 164 w 172"/>
                <a:gd name="T15" fmla="*/ 201 h 238"/>
                <a:gd name="T16" fmla="*/ 100 w 172"/>
                <a:gd name="T17" fmla="*/ 225 h 238"/>
                <a:gd name="T18" fmla="*/ 76 w 172"/>
                <a:gd name="T19" fmla="*/ 231 h 238"/>
                <a:gd name="T20" fmla="*/ 49 w 172"/>
                <a:gd name="T21" fmla="*/ 235 h 238"/>
                <a:gd name="T22" fmla="*/ 7 w 172"/>
                <a:gd name="T23" fmla="*/ 238 h 238"/>
                <a:gd name="T24" fmla="*/ 2 w 172"/>
                <a:gd name="T25" fmla="*/ 238 h 238"/>
                <a:gd name="T26" fmla="*/ 0 w 172"/>
                <a:gd name="T27" fmla="*/ 238 h 238"/>
                <a:gd name="T28" fmla="*/ 0 w 172"/>
                <a:gd name="T29" fmla="*/ 0 h 238"/>
                <a:gd name="T30" fmla="*/ 1 w 172"/>
                <a:gd name="T31" fmla="*/ 0 h 238"/>
                <a:gd name="T32" fmla="*/ 2 w 172"/>
                <a:gd name="T33" fmla="*/ 0 h 238"/>
                <a:gd name="T34" fmla="*/ 8 w 172"/>
                <a:gd name="T35" fmla="*/ 0 h 238"/>
                <a:gd name="T36" fmla="*/ 46 w 172"/>
                <a:gd name="T37" fmla="*/ 3 h 238"/>
                <a:gd name="T38" fmla="*/ 58 w 172"/>
                <a:gd name="T39" fmla="*/ 4 h 238"/>
                <a:gd name="T40" fmla="*/ 62 w 172"/>
                <a:gd name="T41" fmla="*/ 4 h 238"/>
                <a:gd name="T42" fmla="*/ 66 w 172"/>
                <a:gd name="T43" fmla="*/ 4 h 238"/>
                <a:gd name="T44" fmla="*/ 85 w 172"/>
                <a:gd name="T45" fmla="*/ 6 h 238"/>
                <a:gd name="T46" fmla="*/ 137 w 172"/>
                <a:gd name="T47" fmla="*/ 10 h 238"/>
                <a:gd name="T48" fmla="*/ 140 w 172"/>
                <a:gd name="T49" fmla="*/ 10 h 238"/>
                <a:gd name="T50" fmla="*/ 147 w 172"/>
                <a:gd name="T51" fmla="*/ 10 h 238"/>
                <a:gd name="T52" fmla="*/ 172 w 172"/>
                <a:gd name="T53" fmla="*/ 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38">
                  <a:moveTo>
                    <a:pt x="172" y="12"/>
                  </a:moveTo>
                  <a:cubicBezTo>
                    <a:pt x="171" y="32"/>
                    <a:pt x="171" y="32"/>
                    <a:pt x="171" y="32"/>
                  </a:cubicBezTo>
                  <a:cubicBezTo>
                    <a:pt x="170" y="65"/>
                    <a:pt x="170" y="65"/>
                    <a:pt x="170" y="65"/>
                  </a:cubicBezTo>
                  <a:cubicBezTo>
                    <a:pt x="169" y="78"/>
                    <a:pt x="169" y="78"/>
                    <a:pt x="169" y="78"/>
                  </a:cubicBezTo>
                  <a:cubicBezTo>
                    <a:pt x="165" y="165"/>
                    <a:pt x="165" y="165"/>
                    <a:pt x="165" y="165"/>
                  </a:cubicBezTo>
                  <a:cubicBezTo>
                    <a:pt x="165" y="169"/>
                    <a:pt x="165" y="169"/>
                    <a:pt x="165" y="169"/>
                  </a:cubicBezTo>
                  <a:cubicBezTo>
                    <a:pt x="165" y="172"/>
                    <a:pt x="165" y="172"/>
                    <a:pt x="165" y="172"/>
                  </a:cubicBezTo>
                  <a:cubicBezTo>
                    <a:pt x="164" y="201"/>
                    <a:pt x="164" y="201"/>
                    <a:pt x="164" y="201"/>
                  </a:cubicBezTo>
                  <a:cubicBezTo>
                    <a:pt x="144" y="211"/>
                    <a:pt x="123" y="219"/>
                    <a:pt x="100" y="225"/>
                  </a:cubicBezTo>
                  <a:cubicBezTo>
                    <a:pt x="92" y="228"/>
                    <a:pt x="84" y="230"/>
                    <a:pt x="76" y="231"/>
                  </a:cubicBezTo>
                  <a:cubicBezTo>
                    <a:pt x="67" y="233"/>
                    <a:pt x="58" y="234"/>
                    <a:pt x="49" y="235"/>
                  </a:cubicBezTo>
                  <a:cubicBezTo>
                    <a:pt x="35" y="237"/>
                    <a:pt x="21" y="238"/>
                    <a:pt x="7" y="238"/>
                  </a:cubicBezTo>
                  <a:cubicBezTo>
                    <a:pt x="6" y="238"/>
                    <a:pt x="4" y="238"/>
                    <a:pt x="2" y="238"/>
                  </a:cubicBezTo>
                  <a:cubicBezTo>
                    <a:pt x="1" y="238"/>
                    <a:pt x="1" y="238"/>
                    <a:pt x="0" y="238"/>
                  </a:cubicBezTo>
                  <a:cubicBezTo>
                    <a:pt x="0" y="0"/>
                    <a:pt x="0" y="0"/>
                    <a:pt x="0" y="0"/>
                  </a:cubicBezTo>
                  <a:cubicBezTo>
                    <a:pt x="1" y="0"/>
                    <a:pt x="1" y="0"/>
                    <a:pt x="1" y="0"/>
                  </a:cubicBezTo>
                  <a:cubicBezTo>
                    <a:pt x="2" y="0"/>
                    <a:pt x="2" y="0"/>
                    <a:pt x="2" y="0"/>
                  </a:cubicBezTo>
                  <a:cubicBezTo>
                    <a:pt x="8" y="0"/>
                    <a:pt x="8" y="0"/>
                    <a:pt x="8" y="0"/>
                  </a:cubicBezTo>
                  <a:cubicBezTo>
                    <a:pt x="46" y="3"/>
                    <a:pt x="46" y="3"/>
                    <a:pt x="46" y="3"/>
                  </a:cubicBezTo>
                  <a:cubicBezTo>
                    <a:pt x="58" y="4"/>
                    <a:pt x="58" y="4"/>
                    <a:pt x="58" y="4"/>
                  </a:cubicBezTo>
                  <a:cubicBezTo>
                    <a:pt x="62" y="4"/>
                    <a:pt x="62" y="4"/>
                    <a:pt x="62" y="4"/>
                  </a:cubicBezTo>
                  <a:cubicBezTo>
                    <a:pt x="66" y="4"/>
                    <a:pt x="66" y="4"/>
                    <a:pt x="66" y="4"/>
                  </a:cubicBezTo>
                  <a:cubicBezTo>
                    <a:pt x="85" y="6"/>
                    <a:pt x="85" y="6"/>
                    <a:pt x="85" y="6"/>
                  </a:cubicBezTo>
                  <a:cubicBezTo>
                    <a:pt x="137" y="10"/>
                    <a:pt x="137" y="10"/>
                    <a:pt x="137" y="10"/>
                  </a:cubicBezTo>
                  <a:cubicBezTo>
                    <a:pt x="140" y="10"/>
                    <a:pt x="140" y="10"/>
                    <a:pt x="140" y="10"/>
                  </a:cubicBezTo>
                  <a:cubicBezTo>
                    <a:pt x="147" y="10"/>
                    <a:pt x="147" y="10"/>
                    <a:pt x="147" y="10"/>
                  </a:cubicBezTo>
                  <a:lnTo>
                    <a:pt x="17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1" name="Freeform 14"/>
            <p:cNvSpPr>
              <a:spLocks/>
            </p:cNvSpPr>
            <p:nvPr/>
          </p:nvSpPr>
          <p:spPr bwMode="auto">
            <a:xfrm>
              <a:off x="2969" y="3467"/>
              <a:ext cx="74" cy="154"/>
            </a:xfrm>
            <a:custGeom>
              <a:avLst/>
              <a:gdLst>
                <a:gd name="T0" fmla="*/ 101 w 101"/>
                <a:gd name="T1" fmla="*/ 40 h 207"/>
                <a:gd name="T2" fmla="*/ 101 w 101"/>
                <a:gd name="T3" fmla="*/ 49 h 207"/>
                <a:gd name="T4" fmla="*/ 97 w 101"/>
                <a:gd name="T5" fmla="*/ 69 h 207"/>
                <a:gd name="T6" fmla="*/ 96 w 101"/>
                <a:gd name="T7" fmla="*/ 78 h 207"/>
                <a:gd name="T8" fmla="*/ 95 w 101"/>
                <a:gd name="T9" fmla="*/ 83 h 207"/>
                <a:gd name="T10" fmla="*/ 94 w 101"/>
                <a:gd name="T11" fmla="*/ 86 h 207"/>
                <a:gd name="T12" fmla="*/ 93 w 101"/>
                <a:gd name="T13" fmla="*/ 91 h 207"/>
                <a:gd name="T14" fmla="*/ 79 w 101"/>
                <a:gd name="T15" fmla="*/ 179 h 207"/>
                <a:gd name="T16" fmla="*/ 78 w 101"/>
                <a:gd name="T17" fmla="*/ 186 h 207"/>
                <a:gd name="T18" fmla="*/ 75 w 101"/>
                <a:gd name="T19" fmla="*/ 207 h 207"/>
                <a:gd name="T20" fmla="*/ 47 w 101"/>
                <a:gd name="T21" fmla="*/ 190 h 207"/>
                <a:gd name="T22" fmla="*/ 26 w 101"/>
                <a:gd name="T23" fmla="*/ 175 h 207"/>
                <a:gd name="T24" fmla="*/ 24 w 101"/>
                <a:gd name="T25" fmla="*/ 173 h 207"/>
                <a:gd name="T26" fmla="*/ 0 w 101"/>
                <a:gd name="T27" fmla="*/ 152 h 207"/>
                <a:gd name="T28" fmla="*/ 14 w 101"/>
                <a:gd name="T29" fmla="*/ 71 h 207"/>
                <a:gd name="T30" fmla="*/ 15 w 101"/>
                <a:gd name="T31" fmla="*/ 64 h 207"/>
                <a:gd name="T32" fmla="*/ 20 w 101"/>
                <a:gd name="T33" fmla="*/ 35 h 207"/>
                <a:gd name="T34" fmla="*/ 46 w 101"/>
                <a:gd name="T35" fmla="*/ 4 h 207"/>
                <a:gd name="T36" fmla="*/ 67 w 101"/>
                <a:gd name="T37" fmla="*/ 2 h 207"/>
                <a:gd name="T38" fmla="*/ 97 w 101"/>
                <a:gd name="T39" fmla="*/ 24 h 207"/>
                <a:gd name="T40" fmla="*/ 98 w 101"/>
                <a:gd name="T41" fmla="*/ 27 h 207"/>
                <a:gd name="T42" fmla="*/ 99 w 101"/>
                <a:gd name="T43" fmla="*/ 29 h 207"/>
                <a:gd name="T44" fmla="*/ 101 w 101"/>
                <a:gd name="T45" fmla="*/ 4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1" h="207">
                  <a:moveTo>
                    <a:pt x="101" y="40"/>
                  </a:moveTo>
                  <a:cubicBezTo>
                    <a:pt x="101" y="43"/>
                    <a:pt x="101" y="46"/>
                    <a:pt x="101" y="49"/>
                  </a:cubicBezTo>
                  <a:cubicBezTo>
                    <a:pt x="100" y="55"/>
                    <a:pt x="98" y="62"/>
                    <a:pt x="97" y="69"/>
                  </a:cubicBezTo>
                  <a:cubicBezTo>
                    <a:pt x="97" y="72"/>
                    <a:pt x="96" y="75"/>
                    <a:pt x="96" y="78"/>
                  </a:cubicBezTo>
                  <a:cubicBezTo>
                    <a:pt x="95" y="79"/>
                    <a:pt x="95" y="81"/>
                    <a:pt x="95" y="83"/>
                  </a:cubicBezTo>
                  <a:cubicBezTo>
                    <a:pt x="95" y="84"/>
                    <a:pt x="94" y="85"/>
                    <a:pt x="94" y="86"/>
                  </a:cubicBezTo>
                  <a:cubicBezTo>
                    <a:pt x="94" y="87"/>
                    <a:pt x="94" y="89"/>
                    <a:pt x="93" y="91"/>
                  </a:cubicBezTo>
                  <a:cubicBezTo>
                    <a:pt x="89" y="117"/>
                    <a:pt x="83" y="147"/>
                    <a:pt x="79" y="179"/>
                  </a:cubicBezTo>
                  <a:cubicBezTo>
                    <a:pt x="78" y="182"/>
                    <a:pt x="78" y="184"/>
                    <a:pt x="78" y="186"/>
                  </a:cubicBezTo>
                  <a:cubicBezTo>
                    <a:pt x="77" y="193"/>
                    <a:pt x="76" y="200"/>
                    <a:pt x="75" y="207"/>
                  </a:cubicBezTo>
                  <a:cubicBezTo>
                    <a:pt x="65" y="202"/>
                    <a:pt x="56" y="196"/>
                    <a:pt x="47" y="190"/>
                  </a:cubicBezTo>
                  <a:cubicBezTo>
                    <a:pt x="40" y="185"/>
                    <a:pt x="33" y="180"/>
                    <a:pt x="26" y="175"/>
                  </a:cubicBezTo>
                  <a:cubicBezTo>
                    <a:pt x="25" y="174"/>
                    <a:pt x="25" y="173"/>
                    <a:pt x="24" y="173"/>
                  </a:cubicBezTo>
                  <a:cubicBezTo>
                    <a:pt x="16" y="166"/>
                    <a:pt x="8" y="159"/>
                    <a:pt x="0" y="152"/>
                  </a:cubicBezTo>
                  <a:cubicBezTo>
                    <a:pt x="5" y="122"/>
                    <a:pt x="9" y="95"/>
                    <a:pt x="14" y="71"/>
                  </a:cubicBezTo>
                  <a:cubicBezTo>
                    <a:pt x="14" y="69"/>
                    <a:pt x="15" y="66"/>
                    <a:pt x="15" y="64"/>
                  </a:cubicBezTo>
                  <a:cubicBezTo>
                    <a:pt x="17" y="54"/>
                    <a:pt x="19" y="44"/>
                    <a:pt x="20" y="35"/>
                  </a:cubicBezTo>
                  <a:cubicBezTo>
                    <a:pt x="22" y="20"/>
                    <a:pt x="33" y="9"/>
                    <a:pt x="46" y="4"/>
                  </a:cubicBezTo>
                  <a:cubicBezTo>
                    <a:pt x="52" y="1"/>
                    <a:pt x="60" y="0"/>
                    <a:pt x="67" y="2"/>
                  </a:cubicBezTo>
                  <a:cubicBezTo>
                    <a:pt x="81" y="4"/>
                    <a:pt x="92" y="13"/>
                    <a:pt x="97" y="24"/>
                  </a:cubicBezTo>
                  <a:cubicBezTo>
                    <a:pt x="98" y="25"/>
                    <a:pt x="98" y="26"/>
                    <a:pt x="98" y="27"/>
                  </a:cubicBezTo>
                  <a:cubicBezTo>
                    <a:pt x="99" y="28"/>
                    <a:pt x="99" y="28"/>
                    <a:pt x="99" y="29"/>
                  </a:cubicBezTo>
                  <a:cubicBezTo>
                    <a:pt x="100" y="33"/>
                    <a:pt x="101" y="36"/>
                    <a:pt x="101" y="40"/>
                  </a:cubicBezTo>
                  <a:close/>
                </a:path>
              </a:pathLst>
            </a:custGeom>
            <a:solidFill>
              <a:srgbClr val="F9C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2" name="Freeform 15"/>
            <p:cNvSpPr>
              <a:spLocks/>
            </p:cNvSpPr>
            <p:nvPr/>
          </p:nvSpPr>
          <p:spPr bwMode="auto">
            <a:xfrm>
              <a:off x="2964" y="3493"/>
              <a:ext cx="85" cy="109"/>
            </a:xfrm>
            <a:custGeom>
              <a:avLst/>
              <a:gdLst>
                <a:gd name="T0" fmla="*/ 116 w 116"/>
                <a:gd name="T1" fmla="*/ 16 h 147"/>
                <a:gd name="T2" fmla="*/ 116 w 116"/>
                <a:gd name="T3" fmla="*/ 18 h 147"/>
                <a:gd name="T4" fmla="*/ 116 w 116"/>
                <a:gd name="T5" fmla="*/ 18 h 147"/>
                <a:gd name="T6" fmla="*/ 114 w 116"/>
                <a:gd name="T7" fmla="*/ 30 h 147"/>
                <a:gd name="T8" fmla="*/ 111 w 116"/>
                <a:gd name="T9" fmla="*/ 45 h 147"/>
                <a:gd name="T10" fmla="*/ 106 w 116"/>
                <a:gd name="T11" fmla="*/ 78 h 147"/>
                <a:gd name="T12" fmla="*/ 96 w 116"/>
                <a:gd name="T13" fmla="*/ 147 h 147"/>
                <a:gd name="T14" fmla="*/ 85 w 116"/>
                <a:gd name="T15" fmla="*/ 145 h 147"/>
                <a:gd name="T16" fmla="*/ 83 w 116"/>
                <a:gd name="T17" fmla="*/ 145 h 147"/>
                <a:gd name="T18" fmla="*/ 30 w 116"/>
                <a:gd name="T19" fmla="*/ 139 h 147"/>
                <a:gd name="T20" fmla="*/ 6 w 116"/>
                <a:gd name="T21" fmla="*/ 118 h 147"/>
                <a:gd name="T22" fmla="*/ 0 w 116"/>
                <a:gd name="T23" fmla="*/ 111 h 147"/>
                <a:gd name="T24" fmla="*/ 16 w 116"/>
                <a:gd name="T25" fmla="*/ 2 h 147"/>
                <a:gd name="T26" fmla="*/ 16 w 116"/>
                <a:gd name="T27" fmla="*/ 1 h 147"/>
                <a:gd name="T28" fmla="*/ 17 w 116"/>
                <a:gd name="T29" fmla="*/ 0 h 147"/>
                <a:gd name="T30" fmla="*/ 26 w 116"/>
                <a:gd name="T31" fmla="*/ 1 h 147"/>
                <a:gd name="T32" fmla="*/ 66 w 116"/>
                <a:gd name="T33" fmla="*/ 8 h 147"/>
                <a:gd name="T34" fmla="*/ 66 w 116"/>
                <a:gd name="T35" fmla="*/ 8 h 147"/>
                <a:gd name="T36" fmla="*/ 77 w 116"/>
                <a:gd name="T37" fmla="*/ 10 h 147"/>
                <a:gd name="T38" fmla="*/ 107 w 116"/>
                <a:gd name="T39" fmla="*/ 15 h 147"/>
                <a:gd name="T40" fmla="*/ 116 w 116"/>
                <a:gd name="T41" fmla="*/ 1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47">
                  <a:moveTo>
                    <a:pt x="116" y="16"/>
                  </a:moveTo>
                  <a:cubicBezTo>
                    <a:pt x="116" y="17"/>
                    <a:pt x="116" y="17"/>
                    <a:pt x="116" y="18"/>
                  </a:cubicBezTo>
                  <a:cubicBezTo>
                    <a:pt x="116" y="18"/>
                    <a:pt x="116" y="18"/>
                    <a:pt x="116" y="18"/>
                  </a:cubicBezTo>
                  <a:cubicBezTo>
                    <a:pt x="115" y="22"/>
                    <a:pt x="114" y="26"/>
                    <a:pt x="114" y="30"/>
                  </a:cubicBezTo>
                  <a:cubicBezTo>
                    <a:pt x="113" y="35"/>
                    <a:pt x="112" y="40"/>
                    <a:pt x="111" y="45"/>
                  </a:cubicBezTo>
                  <a:cubicBezTo>
                    <a:pt x="110" y="55"/>
                    <a:pt x="108" y="66"/>
                    <a:pt x="106" y="78"/>
                  </a:cubicBezTo>
                  <a:cubicBezTo>
                    <a:pt x="102" y="103"/>
                    <a:pt x="99" y="129"/>
                    <a:pt x="96" y="147"/>
                  </a:cubicBezTo>
                  <a:cubicBezTo>
                    <a:pt x="85" y="145"/>
                    <a:pt x="85" y="145"/>
                    <a:pt x="85" y="145"/>
                  </a:cubicBezTo>
                  <a:cubicBezTo>
                    <a:pt x="83" y="145"/>
                    <a:pt x="83" y="145"/>
                    <a:pt x="83" y="145"/>
                  </a:cubicBezTo>
                  <a:cubicBezTo>
                    <a:pt x="30" y="139"/>
                    <a:pt x="30" y="139"/>
                    <a:pt x="30" y="139"/>
                  </a:cubicBezTo>
                  <a:cubicBezTo>
                    <a:pt x="22" y="132"/>
                    <a:pt x="14" y="125"/>
                    <a:pt x="6" y="118"/>
                  </a:cubicBezTo>
                  <a:cubicBezTo>
                    <a:pt x="4" y="116"/>
                    <a:pt x="2" y="113"/>
                    <a:pt x="0" y="111"/>
                  </a:cubicBezTo>
                  <a:cubicBezTo>
                    <a:pt x="5" y="75"/>
                    <a:pt x="12" y="28"/>
                    <a:pt x="16" y="2"/>
                  </a:cubicBezTo>
                  <a:cubicBezTo>
                    <a:pt x="16" y="1"/>
                    <a:pt x="16" y="1"/>
                    <a:pt x="16" y="1"/>
                  </a:cubicBezTo>
                  <a:cubicBezTo>
                    <a:pt x="17" y="1"/>
                    <a:pt x="17" y="0"/>
                    <a:pt x="17" y="0"/>
                  </a:cubicBezTo>
                  <a:cubicBezTo>
                    <a:pt x="26" y="1"/>
                    <a:pt x="26" y="1"/>
                    <a:pt x="26" y="1"/>
                  </a:cubicBezTo>
                  <a:cubicBezTo>
                    <a:pt x="66" y="8"/>
                    <a:pt x="66" y="8"/>
                    <a:pt x="66" y="8"/>
                  </a:cubicBezTo>
                  <a:cubicBezTo>
                    <a:pt x="66" y="8"/>
                    <a:pt x="66" y="8"/>
                    <a:pt x="66" y="8"/>
                  </a:cubicBezTo>
                  <a:cubicBezTo>
                    <a:pt x="77" y="10"/>
                    <a:pt x="77" y="10"/>
                    <a:pt x="77" y="10"/>
                  </a:cubicBezTo>
                  <a:cubicBezTo>
                    <a:pt x="107" y="15"/>
                    <a:pt x="107" y="15"/>
                    <a:pt x="107" y="15"/>
                  </a:cubicBezTo>
                  <a:lnTo>
                    <a:pt x="116"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3" name="Freeform 16"/>
            <p:cNvSpPr>
              <a:spLocks/>
            </p:cNvSpPr>
            <p:nvPr/>
          </p:nvSpPr>
          <p:spPr bwMode="auto">
            <a:xfrm>
              <a:off x="2972" y="3457"/>
              <a:ext cx="82" cy="83"/>
            </a:xfrm>
            <a:custGeom>
              <a:avLst/>
              <a:gdLst>
                <a:gd name="T0" fmla="*/ 104 w 111"/>
                <a:gd name="T1" fmla="*/ 43 h 112"/>
                <a:gd name="T2" fmla="*/ 68 w 111"/>
                <a:gd name="T3" fmla="*/ 104 h 112"/>
                <a:gd name="T4" fmla="*/ 7 w 111"/>
                <a:gd name="T5" fmla="*/ 69 h 112"/>
                <a:gd name="T6" fmla="*/ 42 w 111"/>
                <a:gd name="T7" fmla="*/ 7 h 112"/>
                <a:gd name="T8" fmla="*/ 104 w 111"/>
                <a:gd name="T9" fmla="*/ 43 h 112"/>
              </a:gdLst>
              <a:ahLst/>
              <a:cxnLst>
                <a:cxn ang="0">
                  <a:pos x="T0" y="T1"/>
                </a:cxn>
                <a:cxn ang="0">
                  <a:pos x="T2" y="T3"/>
                </a:cxn>
                <a:cxn ang="0">
                  <a:pos x="T4" y="T5"/>
                </a:cxn>
                <a:cxn ang="0">
                  <a:pos x="T6" y="T7"/>
                </a:cxn>
                <a:cxn ang="0">
                  <a:pos x="T8" y="T9"/>
                </a:cxn>
              </a:cxnLst>
              <a:rect l="0" t="0" r="r" b="b"/>
              <a:pathLst>
                <a:path w="111" h="112">
                  <a:moveTo>
                    <a:pt x="104" y="43"/>
                  </a:moveTo>
                  <a:cubicBezTo>
                    <a:pt x="111" y="70"/>
                    <a:pt x="95" y="97"/>
                    <a:pt x="68" y="104"/>
                  </a:cubicBezTo>
                  <a:cubicBezTo>
                    <a:pt x="41" y="112"/>
                    <a:pt x="14" y="96"/>
                    <a:pt x="7" y="69"/>
                  </a:cubicBezTo>
                  <a:cubicBezTo>
                    <a:pt x="0" y="42"/>
                    <a:pt x="16" y="14"/>
                    <a:pt x="42" y="7"/>
                  </a:cubicBezTo>
                  <a:cubicBezTo>
                    <a:pt x="69" y="0"/>
                    <a:pt x="97" y="16"/>
                    <a:pt x="104"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4" name="Freeform 17"/>
            <p:cNvSpPr>
              <a:spLocks/>
            </p:cNvSpPr>
            <p:nvPr/>
          </p:nvSpPr>
          <p:spPr bwMode="auto">
            <a:xfrm>
              <a:off x="2988" y="3597"/>
              <a:ext cx="36" cy="12"/>
            </a:xfrm>
            <a:custGeom>
              <a:avLst/>
              <a:gdLst>
                <a:gd name="T0" fmla="*/ 50 w 50"/>
                <a:gd name="T1" fmla="*/ 5 h 15"/>
                <a:gd name="T2" fmla="*/ 50 w 50"/>
                <a:gd name="T3" fmla="*/ 13 h 15"/>
                <a:gd name="T4" fmla="*/ 21 w 50"/>
                <a:gd name="T5" fmla="*/ 15 h 15"/>
                <a:gd name="T6" fmla="*/ 0 w 50"/>
                <a:gd name="T7" fmla="*/ 0 h 15"/>
                <a:gd name="T8" fmla="*/ 50 w 50"/>
                <a:gd name="T9" fmla="*/ 5 h 15"/>
              </a:gdLst>
              <a:ahLst/>
              <a:cxnLst>
                <a:cxn ang="0">
                  <a:pos x="T0" y="T1"/>
                </a:cxn>
                <a:cxn ang="0">
                  <a:pos x="T2" y="T3"/>
                </a:cxn>
                <a:cxn ang="0">
                  <a:pos x="T4" y="T5"/>
                </a:cxn>
                <a:cxn ang="0">
                  <a:pos x="T6" y="T7"/>
                </a:cxn>
                <a:cxn ang="0">
                  <a:pos x="T8" y="T9"/>
                </a:cxn>
              </a:cxnLst>
              <a:rect l="0" t="0" r="r" b="b"/>
              <a:pathLst>
                <a:path w="50" h="15">
                  <a:moveTo>
                    <a:pt x="50" y="5"/>
                  </a:moveTo>
                  <a:cubicBezTo>
                    <a:pt x="50" y="13"/>
                    <a:pt x="50" y="13"/>
                    <a:pt x="50" y="13"/>
                  </a:cubicBezTo>
                  <a:cubicBezTo>
                    <a:pt x="21" y="15"/>
                    <a:pt x="21" y="15"/>
                    <a:pt x="21" y="15"/>
                  </a:cubicBezTo>
                  <a:cubicBezTo>
                    <a:pt x="14" y="10"/>
                    <a:pt x="7" y="5"/>
                    <a:pt x="0" y="0"/>
                  </a:cubicBezTo>
                  <a:lnTo>
                    <a:pt x="50" y="5"/>
                  </a:lnTo>
                  <a:close/>
                </a:path>
              </a:pathLst>
            </a:custGeom>
            <a:solidFill>
              <a:srgbClr val="DF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5" name="Freeform 18"/>
            <p:cNvSpPr>
              <a:spLocks/>
            </p:cNvSpPr>
            <p:nvPr/>
          </p:nvSpPr>
          <p:spPr bwMode="auto">
            <a:xfrm>
              <a:off x="3099" y="3430"/>
              <a:ext cx="88" cy="76"/>
            </a:xfrm>
            <a:custGeom>
              <a:avLst/>
              <a:gdLst>
                <a:gd name="T0" fmla="*/ 12 w 88"/>
                <a:gd name="T1" fmla="*/ 16 h 76"/>
                <a:gd name="T2" fmla="*/ 47 w 88"/>
                <a:gd name="T3" fmla="*/ 0 h 76"/>
                <a:gd name="T4" fmla="*/ 88 w 88"/>
                <a:gd name="T5" fmla="*/ 37 h 76"/>
                <a:gd name="T6" fmla="*/ 65 w 88"/>
                <a:gd name="T7" fmla="*/ 72 h 76"/>
                <a:gd name="T8" fmla="*/ 0 w 88"/>
                <a:gd name="T9" fmla="*/ 76 h 76"/>
                <a:gd name="T10" fmla="*/ 12 w 88"/>
                <a:gd name="T11" fmla="*/ 16 h 76"/>
              </a:gdLst>
              <a:ahLst/>
              <a:cxnLst>
                <a:cxn ang="0">
                  <a:pos x="T0" y="T1"/>
                </a:cxn>
                <a:cxn ang="0">
                  <a:pos x="T2" y="T3"/>
                </a:cxn>
                <a:cxn ang="0">
                  <a:pos x="T4" y="T5"/>
                </a:cxn>
                <a:cxn ang="0">
                  <a:pos x="T6" y="T7"/>
                </a:cxn>
                <a:cxn ang="0">
                  <a:pos x="T8" y="T9"/>
                </a:cxn>
                <a:cxn ang="0">
                  <a:pos x="T10" y="T11"/>
                </a:cxn>
              </a:cxnLst>
              <a:rect l="0" t="0" r="r" b="b"/>
              <a:pathLst>
                <a:path w="88" h="76">
                  <a:moveTo>
                    <a:pt x="12" y="16"/>
                  </a:moveTo>
                  <a:lnTo>
                    <a:pt x="47" y="0"/>
                  </a:lnTo>
                  <a:lnTo>
                    <a:pt x="88" y="37"/>
                  </a:lnTo>
                  <a:lnTo>
                    <a:pt x="65" y="72"/>
                  </a:lnTo>
                  <a:lnTo>
                    <a:pt x="0" y="76"/>
                  </a:lnTo>
                  <a:lnTo>
                    <a:pt x="12" y="16"/>
                  </a:lnTo>
                  <a:close/>
                </a:path>
              </a:pathLst>
            </a:custGeom>
            <a:solidFill>
              <a:srgbClr val="00B1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6" name="Freeform 19"/>
            <p:cNvSpPr>
              <a:spLocks/>
            </p:cNvSpPr>
            <p:nvPr/>
          </p:nvSpPr>
          <p:spPr bwMode="auto">
            <a:xfrm>
              <a:off x="3063" y="3362"/>
              <a:ext cx="167" cy="104"/>
            </a:xfrm>
            <a:custGeom>
              <a:avLst/>
              <a:gdLst>
                <a:gd name="T0" fmla="*/ 56 w 228"/>
                <a:gd name="T1" fmla="*/ 0 h 140"/>
                <a:gd name="T2" fmla="*/ 55 w 228"/>
                <a:gd name="T3" fmla="*/ 77 h 140"/>
                <a:gd name="T4" fmla="*/ 0 w 228"/>
                <a:gd name="T5" fmla="*/ 104 h 140"/>
                <a:gd name="T6" fmla="*/ 113 w 228"/>
                <a:gd name="T7" fmla="*/ 140 h 140"/>
                <a:gd name="T8" fmla="*/ 228 w 228"/>
                <a:gd name="T9" fmla="*/ 106 h 140"/>
                <a:gd name="T10" fmla="*/ 170 w 228"/>
                <a:gd name="T11" fmla="*/ 79 h 140"/>
                <a:gd name="T12" fmla="*/ 169 w 228"/>
                <a:gd name="T13" fmla="*/ 0 h 140"/>
                <a:gd name="T14" fmla="*/ 56 w 228"/>
                <a:gd name="T15" fmla="*/ 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40">
                  <a:moveTo>
                    <a:pt x="56" y="0"/>
                  </a:moveTo>
                  <a:cubicBezTo>
                    <a:pt x="55" y="77"/>
                    <a:pt x="55" y="77"/>
                    <a:pt x="55" y="77"/>
                  </a:cubicBezTo>
                  <a:cubicBezTo>
                    <a:pt x="0" y="104"/>
                    <a:pt x="0" y="104"/>
                    <a:pt x="0" y="104"/>
                  </a:cubicBezTo>
                  <a:cubicBezTo>
                    <a:pt x="0" y="104"/>
                    <a:pt x="84" y="140"/>
                    <a:pt x="113" y="140"/>
                  </a:cubicBezTo>
                  <a:cubicBezTo>
                    <a:pt x="142" y="140"/>
                    <a:pt x="228" y="106"/>
                    <a:pt x="228" y="106"/>
                  </a:cubicBezTo>
                  <a:cubicBezTo>
                    <a:pt x="170" y="79"/>
                    <a:pt x="170" y="79"/>
                    <a:pt x="170" y="79"/>
                  </a:cubicBezTo>
                  <a:cubicBezTo>
                    <a:pt x="169" y="0"/>
                    <a:pt x="169" y="0"/>
                    <a:pt x="169" y="0"/>
                  </a:cubicBezTo>
                  <a:lnTo>
                    <a:pt x="56"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7" name="Oval 20"/>
            <p:cNvSpPr>
              <a:spLocks noChangeArrowheads="1"/>
            </p:cNvSpPr>
            <p:nvPr/>
          </p:nvSpPr>
          <p:spPr bwMode="auto">
            <a:xfrm>
              <a:off x="3071" y="3234"/>
              <a:ext cx="151" cy="14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8" name="Freeform 21"/>
            <p:cNvSpPr>
              <a:spLocks/>
            </p:cNvSpPr>
            <p:nvPr/>
          </p:nvSpPr>
          <p:spPr bwMode="auto">
            <a:xfrm>
              <a:off x="3055" y="3170"/>
              <a:ext cx="178" cy="192"/>
            </a:xfrm>
            <a:custGeom>
              <a:avLst/>
              <a:gdLst>
                <a:gd name="T0" fmla="*/ 20 w 242"/>
                <a:gd name="T1" fmla="*/ 205 h 258"/>
                <a:gd name="T2" fmla="*/ 5 w 242"/>
                <a:gd name="T3" fmla="*/ 110 h 258"/>
                <a:gd name="T4" fmla="*/ 120 w 242"/>
                <a:gd name="T5" fmla="*/ 0 h 258"/>
                <a:gd name="T6" fmla="*/ 240 w 242"/>
                <a:gd name="T7" fmla="*/ 110 h 258"/>
                <a:gd name="T8" fmla="*/ 201 w 242"/>
                <a:gd name="T9" fmla="*/ 219 h 258"/>
                <a:gd name="T10" fmla="*/ 201 w 242"/>
                <a:gd name="T11" fmla="*/ 219 h 258"/>
                <a:gd name="T12" fmla="*/ 20 w 242"/>
                <a:gd name="T13" fmla="*/ 205 h 258"/>
              </a:gdLst>
              <a:ahLst/>
              <a:cxnLst>
                <a:cxn ang="0">
                  <a:pos x="T0" y="T1"/>
                </a:cxn>
                <a:cxn ang="0">
                  <a:pos x="T2" y="T3"/>
                </a:cxn>
                <a:cxn ang="0">
                  <a:pos x="T4" y="T5"/>
                </a:cxn>
                <a:cxn ang="0">
                  <a:pos x="T6" y="T7"/>
                </a:cxn>
                <a:cxn ang="0">
                  <a:pos x="T8" y="T9"/>
                </a:cxn>
                <a:cxn ang="0">
                  <a:pos x="T10" y="T11"/>
                </a:cxn>
                <a:cxn ang="0">
                  <a:pos x="T12" y="T13"/>
                </a:cxn>
              </a:cxnLst>
              <a:rect l="0" t="0" r="r" b="b"/>
              <a:pathLst>
                <a:path w="242" h="258">
                  <a:moveTo>
                    <a:pt x="20" y="205"/>
                  </a:moveTo>
                  <a:cubicBezTo>
                    <a:pt x="0" y="176"/>
                    <a:pt x="5" y="110"/>
                    <a:pt x="5" y="110"/>
                  </a:cubicBezTo>
                  <a:cubicBezTo>
                    <a:pt x="5" y="50"/>
                    <a:pt x="53" y="0"/>
                    <a:pt x="120" y="0"/>
                  </a:cubicBezTo>
                  <a:cubicBezTo>
                    <a:pt x="186" y="0"/>
                    <a:pt x="240" y="50"/>
                    <a:pt x="240" y="110"/>
                  </a:cubicBezTo>
                  <a:cubicBezTo>
                    <a:pt x="240" y="110"/>
                    <a:pt x="242" y="180"/>
                    <a:pt x="201" y="219"/>
                  </a:cubicBezTo>
                  <a:cubicBezTo>
                    <a:pt x="161" y="258"/>
                    <a:pt x="201" y="219"/>
                    <a:pt x="201" y="219"/>
                  </a:cubicBezTo>
                  <a:lnTo>
                    <a:pt x="2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9" name="Freeform 22"/>
            <p:cNvSpPr>
              <a:spLocks/>
            </p:cNvSpPr>
            <p:nvPr/>
          </p:nvSpPr>
          <p:spPr bwMode="auto">
            <a:xfrm>
              <a:off x="3055" y="3269"/>
              <a:ext cx="30" cy="70"/>
            </a:xfrm>
            <a:custGeom>
              <a:avLst/>
              <a:gdLst>
                <a:gd name="T0" fmla="*/ 28 w 40"/>
                <a:gd name="T1" fmla="*/ 9 h 93"/>
                <a:gd name="T2" fmla="*/ 14 w 40"/>
                <a:gd name="T3" fmla="*/ 1 h 93"/>
                <a:gd name="T4" fmla="*/ 5 w 40"/>
                <a:gd name="T5" fmla="*/ 26 h 93"/>
                <a:gd name="T6" fmla="*/ 7 w 40"/>
                <a:gd name="T7" fmla="*/ 37 h 93"/>
                <a:gd name="T8" fmla="*/ 11 w 40"/>
                <a:gd name="T9" fmla="*/ 49 h 93"/>
                <a:gd name="T10" fmla="*/ 15 w 40"/>
                <a:gd name="T11" fmla="*/ 60 h 93"/>
                <a:gd name="T12" fmla="*/ 18 w 40"/>
                <a:gd name="T13" fmla="*/ 68 h 93"/>
                <a:gd name="T14" fmla="*/ 21 w 40"/>
                <a:gd name="T15" fmla="*/ 82 h 93"/>
                <a:gd name="T16" fmla="*/ 29 w 40"/>
                <a:gd name="T17" fmla="*/ 93 h 93"/>
                <a:gd name="T18" fmla="*/ 39 w 40"/>
                <a:gd name="T19" fmla="*/ 93 h 93"/>
                <a:gd name="T20" fmla="*/ 40 w 40"/>
                <a:gd name="T21" fmla="*/ 15 h 93"/>
                <a:gd name="T22" fmla="*/ 28 w 40"/>
                <a:gd name="T2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93">
                  <a:moveTo>
                    <a:pt x="28" y="9"/>
                  </a:moveTo>
                  <a:cubicBezTo>
                    <a:pt x="28" y="9"/>
                    <a:pt x="25" y="0"/>
                    <a:pt x="14" y="1"/>
                  </a:cubicBezTo>
                  <a:cubicBezTo>
                    <a:pt x="14" y="1"/>
                    <a:pt x="0" y="2"/>
                    <a:pt x="5" y="26"/>
                  </a:cubicBezTo>
                  <a:cubicBezTo>
                    <a:pt x="7" y="37"/>
                    <a:pt x="7" y="37"/>
                    <a:pt x="7" y="37"/>
                  </a:cubicBezTo>
                  <a:cubicBezTo>
                    <a:pt x="11" y="49"/>
                    <a:pt x="11" y="49"/>
                    <a:pt x="11" y="49"/>
                  </a:cubicBezTo>
                  <a:cubicBezTo>
                    <a:pt x="15" y="60"/>
                    <a:pt x="15" y="60"/>
                    <a:pt x="15" y="60"/>
                  </a:cubicBezTo>
                  <a:cubicBezTo>
                    <a:pt x="18" y="68"/>
                    <a:pt x="18" y="68"/>
                    <a:pt x="18" y="68"/>
                  </a:cubicBezTo>
                  <a:cubicBezTo>
                    <a:pt x="18" y="68"/>
                    <a:pt x="22" y="77"/>
                    <a:pt x="21" y="82"/>
                  </a:cubicBezTo>
                  <a:cubicBezTo>
                    <a:pt x="21" y="82"/>
                    <a:pt x="20" y="90"/>
                    <a:pt x="29" y="93"/>
                  </a:cubicBezTo>
                  <a:cubicBezTo>
                    <a:pt x="29" y="93"/>
                    <a:pt x="37" y="93"/>
                    <a:pt x="39" y="93"/>
                  </a:cubicBezTo>
                  <a:cubicBezTo>
                    <a:pt x="39" y="93"/>
                    <a:pt x="37" y="73"/>
                    <a:pt x="40" y="15"/>
                  </a:cubicBezTo>
                  <a:lnTo>
                    <a:pt x="28" y="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0" name="Freeform 23"/>
            <p:cNvSpPr>
              <a:spLocks/>
            </p:cNvSpPr>
            <p:nvPr/>
          </p:nvSpPr>
          <p:spPr bwMode="auto">
            <a:xfrm>
              <a:off x="3206" y="3278"/>
              <a:ext cx="27" cy="63"/>
            </a:xfrm>
            <a:custGeom>
              <a:avLst/>
              <a:gdLst>
                <a:gd name="T0" fmla="*/ 11 w 36"/>
                <a:gd name="T1" fmla="*/ 8 h 85"/>
                <a:gd name="T2" fmla="*/ 24 w 36"/>
                <a:gd name="T3" fmla="*/ 1 h 85"/>
                <a:gd name="T4" fmla="*/ 32 w 36"/>
                <a:gd name="T5" fmla="*/ 24 h 85"/>
                <a:gd name="T6" fmla="*/ 29 w 36"/>
                <a:gd name="T7" fmla="*/ 34 h 85"/>
                <a:gd name="T8" fmla="*/ 26 w 36"/>
                <a:gd name="T9" fmla="*/ 44 h 85"/>
                <a:gd name="T10" fmla="*/ 22 w 36"/>
                <a:gd name="T11" fmla="*/ 55 h 85"/>
                <a:gd name="T12" fmla="*/ 19 w 36"/>
                <a:gd name="T13" fmla="*/ 62 h 85"/>
                <a:gd name="T14" fmla="*/ 17 w 36"/>
                <a:gd name="T15" fmla="*/ 74 h 85"/>
                <a:gd name="T16" fmla="*/ 9 w 36"/>
                <a:gd name="T17" fmla="*/ 85 h 85"/>
                <a:gd name="T18" fmla="*/ 1 w 36"/>
                <a:gd name="T19" fmla="*/ 84 h 85"/>
                <a:gd name="T20" fmla="*/ 0 w 36"/>
                <a:gd name="T21" fmla="*/ 14 h 85"/>
                <a:gd name="T22" fmla="*/ 11 w 36"/>
                <a:gd name="T23" fmla="*/ 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85">
                  <a:moveTo>
                    <a:pt x="11" y="8"/>
                  </a:moveTo>
                  <a:cubicBezTo>
                    <a:pt x="11" y="8"/>
                    <a:pt x="13" y="0"/>
                    <a:pt x="24" y="1"/>
                  </a:cubicBezTo>
                  <a:cubicBezTo>
                    <a:pt x="24" y="1"/>
                    <a:pt x="36" y="2"/>
                    <a:pt x="32" y="24"/>
                  </a:cubicBezTo>
                  <a:cubicBezTo>
                    <a:pt x="29" y="34"/>
                    <a:pt x="29" y="34"/>
                    <a:pt x="29" y="34"/>
                  </a:cubicBezTo>
                  <a:cubicBezTo>
                    <a:pt x="26" y="44"/>
                    <a:pt x="26" y="44"/>
                    <a:pt x="26" y="44"/>
                  </a:cubicBezTo>
                  <a:cubicBezTo>
                    <a:pt x="22" y="55"/>
                    <a:pt x="22" y="55"/>
                    <a:pt x="22" y="55"/>
                  </a:cubicBezTo>
                  <a:cubicBezTo>
                    <a:pt x="19" y="62"/>
                    <a:pt x="19" y="62"/>
                    <a:pt x="19" y="62"/>
                  </a:cubicBezTo>
                  <a:cubicBezTo>
                    <a:pt x="19" y="62"/>
                    <a:pt x="16" y="70"/>
                    <a:pt x="17" y="74"/>
                  </a:cubicBezTo>
                  <a:cubicBezTo>
                    <a:pt x="17" y="74"/>
                    <a:pt x="18" y="82"/>
                    <a:pt x="9" y="85"/>
                  </a:cubicBezTo>
                  <a:cubicBezTo>
                    <a:pt x="9" y="85"/>
                    <a:pt x="3" y="84"/>
                    <a:pt x="1" y="84"/>
                  </a:cubicBezTo>
                  <a:cubicBezTo>
                    <a:pt x="1" y="84"/>
                    <a:pt x="2" y="66"/>
                    <a:pt x="0" y="14"/>
                  </a:cubicBezTo>
                  <a:lnTo>
                    <a:pt x="11" y="8"/>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1" name="Freeform 24"/>
            <p:cNvSpPr>
              <a:spLocks/>
            </p:cNvSpPr>
            <p:nvPr/>
          </p:nvSpPr>
          <p:spPr bwMode="auto">
            <a:xfrm>
              <a:off x="3181" y="3215"/>
              <a:ext cx="34" cy="93"/>
            </a:xfrm>
            <a:custGeom>
              <a:avLst/>
              <a:gdLst>
                <a:gd name="T0" fmla="*/ 28 w 46"/>
                <a:gd name="T1" fmla="*/ 125 h 125"/>
                <a:gd name="T2" fmla="*/ 18 w 46"/>
                <a:gd name="T3" fmla="*/ 50 h 125"/>
                <a:gd name="T4" fmla="*/ 11 w 46"/>
                <a:gd name="T5" fmla="*/ 0 h 125"/>
                <a:gd name="T6" fmla="*/ 46 w 46"/>
                <a:gd name="T7" fmla="*/ 44 h 125"/>
                <a:gd name="T8" fmla="*/ 46 w 46"/>
                <a:gd name="T9" fmla="*/ 109 h 125"/>
                <a:gd name="T10" fmla="*/ 28 w 46"/>
                <a:gd name="T11" fmla="*/ 125 h 125"/>
              </a:gdLst>
              <a:ahLst/>
              <a:cxnLst>
                <a:cxn ang="0">
                  <a:pos x="T0" y="T1"/>
                </a:cxn>
                <a:cxn ang="0">
                  <a:pos x="T2" y="T3"/>
                </a:cxn>
                <a:cxn ang="0">
                  <a:pos x="T4" y="T5"/>
                </a:cxn>
                <a:cxn ang="0">
                  <a:pos x="T6" y="T7"/>
                </a:cxn>
                <a:cxn ang="0">
                  <a:pos x="T8" y="T9"/>
                </a:cxn>
                <a:cxn ang="0">
                  <a:pos x="T10" y="T11"/>
                </a:cxn>
              </a:cxnLst>
              <a:rect l="0" t="0" r="r" b="b"/>
              <a:pathLst>
                <a:path w="46" h="125">
                  <a:moveTo>
                    <a:pt x="28" y="125"/>
                  </a:moveTo>
                  <a:cubicBezTo>
                    <a:pt x="31" y="104"/>
                    <a:pt x="37" y="50"/>
                    <a:pt x="18" y="50"/>
                  </a:cubicBezTo>
                  <a:cubicBezTo>
                    <a:pt x="0" y="50"/>
                    <a:pt x="11" y="0"/>
                    <a:pt x="11" y="0"/>
                  </a:cubicBezTo>
                  <a:cubicBezTo>
                    <a:pt x="46" y="44"/>
                    <a:pt x="46" y="44"/>
                    <a:pt x="46" y="44"/>
                  </a:cubicBezTo>
                  <a:cubicBezTo>
                    <a:pt x="46" y="99"/>
                    <a:pt x="46" y="99"/>
                    <a:pt x="46" y="109"/>
                  </a:cubicBezTo>
                  <a:cubicBezTo>
                    <a:pt x="46" y="121"/>
                    <a:pt x="28" y="125"/>
                    <a:pt x="28" y="1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2" name="Freeform 25"/>
            <p:cNvSpPr>
              <a:spLocks/>
            </p:cNvSpPr>
            <p:nvPr/>
          </p:nvSpPr>
          <p:spPr bwMode="auto">
            <a:xfrm>
              <a:off x="3069" y="3216"/>
              <a:ext cx="14" cy="103"/>
            </a:xfrm>
            <a:custGeom>
              <a:avLst/>
              <a:gdLst>
                <a:gd name="T0" fmla="*/ 17 w 19"/>
                <a:gd name="T1" fmla="*/ 138 h 138"/>
                <a:gd name="T2" fmla="*/ 19 w 19"/>
                <a:gd name="T3" fmla="*/ 1 h 138"/>
                <a:gd name="T4" fmla="*/ 0 w 19"/>
                <a:gd name="T5" fmla="*/ 0 h 138"/>
                <a:gd name="T6" fmla="*/ 0 w 19"/>
                <a:gd name="T7" fmla="*/ 43 h 138"/>
                <a:gd name="T8" fmla="*/ 0 w 19"/>
                <a:gd name="T9" fmla="*/ 122 h 138"/>
                <a:gd name="T10" fmla="*/ 17 w 19"/>
                <a:gd name="T11" fmla="*/ 138 h 138"/>
              </a:gdLst>
              <a:ahLst/>
              <a:cxnLst>
                <a:cxn ang="0">
                  <a:pos x="T0" y="T1"/>
                </a:cxn>
                <a:cxn ang="0">
                  <a:pos x="T2" y="T3"/>
                </a:cxn>
                <a:cxn ang="0">
                  <a:pos x="T4" y="T5"/>
                </a:cxn>
                <a:cxn ang="0">
                  <a:pos x="T6" y="T7"/>
                </a:cxn>
                <a:cxn ang="0">
                  <a:pos x="T8" y="T9"/>
                </a:cxn>
                <a:cxn ang="0">
                  <a:pos x="T10" y="T11"/>
                </a:cxn>
              </a:cxnLst>
              <a:rect l="0" t="0" r="r" b="b"/>
              <a:pathLst>
                <a:path w="19" h="138">
                  <a:moveTo>
                    <a:pt x="17" y="138"/>
                  </a:moveTo>
                  <a:cubicBezTo>
                    <a:pt x="14" y="117"/>
                    <a:pt x="19" y="1"/>
                    <a:pt x="19" y="1"/>
                  </a:cubicBezTo>
                  <a:cubicBezTo>
                    <a:pt x="0" y="0"/>
                    <a:pt x="0" y="0"/>
                    <a:pt x="0" y="0"/>
                  </a:cubicBezTo>
                  <a:cubicBezTo>
                    <a:pt x="0" y="43"/>
                    <a:pt x="0" y="43"/>
                    <a:pt x="0" y="43"/>
                  </a:cubicBezTo>
                  <a:cubicBezTo>
                    <a:pt x="0" y="43"/>
                    <a:pt x="0" y="110"/>
                    <a:pt x="0" y="122"/>
                  </a:cubicBezTo>
                  <a:cubicBezTo>
                    <a:pt x="0" y="134"/>
                    <a:pt x="17" y="138"/>
                    <a:pt x="17" y="1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3" name="Freeform 26"/>
            <p:cNvSpPr>
              <a:spLocks/>
            </p:cNvSpPr>
            <p:nvPr/>
          </p:nvSpPr>
          <p:spPr bwMode="auto">
            <a:xfrm>
              <a:off x="3074" y="3254"/>
              <a:ext cx="135" cy="146"/>
            </a:xfrm>
            <a:custGeom>
              <a:avLst/>
              <a:gdLst>
                <a:gd name="T0" fmla="*/ 184 w 184"/>
                <a:gd name="T1" fmla="*/ 121 h 197"/>
                <a:gd name="T2" fmla="*/ 96 w 184"/>
                <a:gd name="T3" fmla="*/ 197 h 197"/>
                <a:gd name="T4" fmla="*/ 9 w 184"/>
                <a:gd name="T5" fmla="*/ 121 h 197"/>
                <a:gd name="T6" fmla="*/ 9 w 184"/>
                <a:gd name="T7" fmla="*/ 0 h 197"/>
                <a:gd name="T8" fmla="*/ 184 w 184"/>
                <a:gd name="T9" fmla="*/ 121 h 197"/>
              </a:gdLst>
              <a:ahLst/>
              <a:cxnLst>
                <a:cxn ang="0">
                  <a:pos x="T0" y="T1"/>
                </a:cxn>
                <a:cxn ang="0">
                  <a:pos x="T2" y="T3"/>
                </a:cxn>
                <a:cxn ang="0">
                  <a:pos x="T4" y="T5"/>
                </a:cxn>
                <a:cxn ang="0">
                  <a:pos x="T6" y="T7"/>
                </a:cxn>
                <a:cxn ang="0">
                  <a:pos x="T8" y="T9"/>
                </a:cxn>
              </a:cxnLst>
              <a:rect l="0" t="0" r="r" b="b"/>
              <a:pathLst>
                <a:path w="184" h="197">
                  <a:moveTo>
                    <a:pt x="184" y="121"/>
                  </a:moveTo>
                  <a:cubicBezTo>
                    <a:pt x="184" y="159"/>
                    <a:pt x="123" y="197"/>
                    <a:pt x="96" y="197"/>
                  </a:cubicBezTo>
                  <a:cubicBezTo>
                    <a:pt x="70" y="197"/>
                    <a:pt x="9" y="159"/>
                    <a:pt x="9" y="121"/>
                  </a:cubicBezTo>
                  <a:cubicBezTo>
                    <a:pt x="9" y="121"/>
                    <a:pt x="0" y="44"/>
                    <a:pt x="9" y="0"/>
                  </a:cubicBezTo>
                  <a:lnTo>
                    <a:pt x="184" y="121"/>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4" name="Freeform 27"/>
            <p:cNvSpPr>
              <a:spLocks/>
            </p:cNvSpPr>
            <p:nvPr/>
          </p:nvSpPr>
          <p:spPr bwMode="auto">
            <a:xfrm>
              <a:off x="3080" y="3254"/>
              <a:ext cx="136" cy="140"/>
            </a:xfrm>
            <a:custGeom>
              <a:avLst/>
              <a:gdLst>
                <a:gd name="T0" fmla="*/ 175 w 184"/>
                <a:gd name="T1" fmla="*/ 0 h 188"/>
                <a:gd name="T2" fmla="*/ 175 w 184"/>
                <a:gd name="T3" fmla="*/ 125 h 188"/>
                <a:gd name="T4" fmla="*/ 87 w 184"/>
                <a:gd name="T5" fmla="*/ 188 h 188"/>
                <a:gd name="T6" fmla="*/ 0 w 184"/>
                <a:gd name="T7" fmla="*/ 125 h 188"/>
                <a:gd name="T8" fmla="*/ 175 w 184"/>
                <a:gd name="T9" fmla="*/ 0 h 188"/>
              </a:gdLst>
              <a:ahLst/>
              <a:cxnLst>
                <a:cxn ang="0">
                  <a:pos x="T0" y="T1"/>
                </a:cxn>
                <a:cxn ang="0">
                  <a:pos x="T2" y="T3"/>
                </a:cxn>
                <a:cxn ang="0">
                  <a:pos x="T4" y="T5"/>
                </a:cxn>
                <a:cxn ang="0">
                  <a:pos x="T6" y="T7"/>
                </a:cxn>
                <a:cxn ang="0">
                  <a:pos x="T8" y="T9"/>
                </a:cxn>
              </a:cxnLst>
              <a:rect l="0" t="0" r="r" b="b"/>
              <a:pathLst>
                <a:path w="184" h="188">
                  <a:moveTo>
                    <a:pt x="175" y="0"/>
                  </a:moveTo>
                  <a:cubicBezTo>
                    <a:pt x="184" y="44"/>
                    <a:pt x="175" y="125"/>
                    <a:pt x="175" y="125"/>
                  </a:cubicBezTo>
                  <a:cubicBezTo>
                    <a:pt x="175" y="163"/>
                    <a:pt x="114" y="188"/>
                    <a:pt x="87" y="188"/>
                  </a:cubicBezTo>
                  <a:cubicBezTo>
                    <a:pt x="60" y="188"/>
                    <a:pt x="0" y="163"/>
                    <a:pt x="0" y="125"/>
                  </a:cubicBezTo>
                  <a:lnTo>
                    <a:pt x="175"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5" name="Oval 28"/>
            <p:cNvSpPr>
              <a:spLocks noChangeArrowheads="1"/>
            </p:cNvSpPr>
            <p:nvPr/>
          </p:nvSpPr>
          <p:spPr bwMode="auto">
            <a:xfrm>
              <a:off x="3079" y="3200"/>
              <a:ext cx="132" cy="129"/>
            </a:xfrm>
            <a:prstGeom prst="ellipse">
              <a:avLst/>
            </a:pr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6" name="Freeform 29"/>
            <p:cNvSpPr>
              <a:spLocks/>
            </p:cNvSpPr>
            <p:nvPr/>
          </p:nvSpPr>
          <p:spPr bwMode="auto">
            <a:xfrm>
              <a:off x="3104" y="3379"/>
              <a:ext cx="84" cy="34"/>
            </a:xfrm>
            <a:custGeom>
              <a:avLst/>
              <a:gdLst>
                <a:gd name="T0" fmla="*/ 0 w 114"/>
                <a:gd name="T1" fmla="*/ 18 h 45"/>
                <a:gd name="T2" fmla="*/ 53 w 114"/>
                <a:gd name="T3" fmla="*/ 45 h 45"/>
                <a:gd name="T4" fmla="*/ 54 w 114"/>
                <a:gd name="T5" fmla="*/ 45 h 45"/>
                <a:gd name="T6" fmla="*/ 54 w 114"/>
                <a:gd name="T7" fmla="*/ 45 h 45"/>
                <a:gd name="T8" fmla="*/ 54 w 114"/>
                <a:gd name="T9" fmla="*/ 45 h 45"/>
                <a:gd name="T10" fmla="*/ 56 w 114"/>
                <a:gd name="T11" fmla="*/ 45 h 45"/>
                <a:gd name="T12" fmla="*/ 114 w 114"/>
                <a:gd name="T13" fmla="*/ 13 h 45"/>
                <a:gd name="T14" fmla="*/ 114 w 114"/>
                <a:gd name="T15" fmla="*/ 0 h 45"/>
                <a:gd name="T16" fmla="*/ 56 w 114"/>
                <a:gd name="T17" fmla="*/ 32 h 45"/>
                <a:gd name="T18" fmla="*/ 54 w 114"/>
                <a:gd name="T19" fmla="*/ 32 h 45"/>
                <a:gd name="T20" fmla="*/ 54 w 114"/>
                <a:gd name="T21" fmla="*/ 32 h 45"/>
                <a:gd name="T22" fmla="*/ 54 w 114"/>
                <a:gd name="T23" fmla="*/ 32 h 45"/>
                <a:gd name="T24" fmla="*/ 53 w 114"/>
                <a:gd name="T25" fmla="*/ 32 h 45"/>
                <a:gd name="T26" fmla="*/ 0 w 114"/>
                <a:gd name="T27" fmla="*/ 5 h 45"/>
                <a:gd name="T28" fmla="*/ 0 w 114"/>
                <a:gd name="T29"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45">
                  <a:moveTo>
                    <a:pt x="0" y="18"/>
                  </a:moveTo>
                  <a:cubicBezTo>
                    <a:pt x="18" y="33"/>
                    <a:pt x="39" y="44"/>
                    <a:pt x="53" y="45"/>
                  </a:cubicBezTo>
                  <a:cubicBezTo>
                    <a:pt x="53" y="45"/>
                    <a:pt x="54" y="45"/>
                    <a:pt x="54" y="45"/>
                  </a:cubicBezTo>
                  <a:cubicBezTo>
                    <a:pt x="54" y="45"/>
                    <a:pt x="54" y="45"/>
                    <a:pt x="54" y="45"/>
                  </a:cubicBezTo>
                  <a:cubicBezTo>
                    <a:pt x="54" y="45"/>
                    <a:pt x="54" y="45"/>
                    <a:pt x="54" y="45"/>
                  </a:cubicBezTo>
                  <a:cubicBezTo>
                    <a:pt x="55" y="45"/>
                    <a:pt x="55" y="45"/>
                    <a:pt x="56" y="45"/>
                  </a:cubicBezTo>
                  <a:cubicBezTo>
                    <a:pt x="71" y="44"/>
                    <a:pt x="95" y="31"/>
                    <a:pt x="114" y="13"/>
                  </a:cubicBezTo>
                  <a:cubicBezTo>
                    <a:pt x="114" y="0"/>
                    <a:pt x="114" y="0"/>
                    <a:pt x="114" y="0"/>
                  </a:cubicBezTo>
                  <a:cubicBezTo>
                    <a:pt x="95" y="18"/>
                    <a:pt x="71" y="31"/>
                    <a:pt x="56" y="32"/>
                  </a:cubicBezTo>
                  <a:cubicBezTo>
                    <a:pt x="55" y="32"/>
                    <a:pt x="55" y="32"/>
                    <a:pt x="54" y="32"/>
                  </a:cubicBezTo>
                  <a:cubicBezTo>
                    <a:pt x="54" y="32"/>
                    <a:pt x="54" y="32"/>
                    <a:pt x="54" y="32"/>
                  </a:cubicBezTo>
                  <a:cubicBezTo>
                    <a:pt x="54" y="32"/>
                    <a:pt x="54" y="32"/>
                    <a:pt x="54" y="32"/>
                  </a:cubicBezTo>
                  <a:cubicBezTo>
                    <a:pt x="54" y="32"/>
                    <a:pt x="53" y="32"/>
                    <a:pt x="53" y="32"/>
                  </a:cubicBezTo>
                  <a:cubicBezTo>
                    <a:pt x="39" y="31"/>
                    <a:pt x="18" y="20"/>
                    <a:pt x="0" y="5"/>
                  </a:cubicBezTo>
                  <a:lnTo>
                    <a:pt x="0" y="18"/>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7" name="Freeform 30"/>
            <p:cNvSpPr>
              <a:spLocks/>
            </p:cNvSpPr>
            <p:nvPr/>
          </p:nvSpPr>
          <p:spPr bwMode="auto">
            <a:xfrm>
              <a:off x="3063" y="3183"/>
              <a:ext cx="79" cy="96"/>
            </a:xfrm>
            <a:custGeom>
              <a:avLst/>
              <a:gdLst>
                <a:gd name="T0" fmla="*/ 14 w 108"/>
                <a:gd name="T1" fmla="*/ 129 h 129"/>
                <a:gd name="T2" fmla="*/ 72 w 108"/>
                <a:gd name="T3" fmla="*/ 33 h 129"/>
                <a:gd name="T4" fmla="*/ 108 w 108"/>
                <a:gd name="T5" fmla="*/ 0 h 129"/>
                <a:gd name="T6" fmla="*/ 9 w 108"/>
                <a:gd name="T7" fmla="*/ 47 h 129"/>
                <a:gd name="T8" fmla="*/ 0 w 108"/>
                <a:gd name="T9" fmla="*/ 96 h 129"/>
                <a:gd name="T10" fmla="*/ 14 w 108"/>
                <a:gd name="T11" fmla="*/ 129 h 129"/>
              </a:gdLst>
              <a:ahLst/>
              <a:cxnLst>
                <a:cxn ang="0">
                  <a:pos x="T0" y="T1"/>
                </a:cxn>
                <a:cxn ang="0">
                  <a:pos x="T2" y="T3"/>
                </a:cxn>
                <a:cxn ang="0">
                  <a:pos x="T4" y="T5"/>
                </a:cxn>
                <a:cxn ang="0">
                  <a:pos x="T6" y="T7"/>
                </a:cxn>
                <a:cxn ang="0">
                  <a:pos x="T8" y="T9"/>
                </a:cxn>
                <a:cxn ang="0">
                  <a:pos x="T10" y="T11"/>
                </a:cxn>
              </a:cxnLst>
              <a:rect l="0" t="0" r="r" b="b"/>
              <a:pathLst>
                <a:path w="108" h="129">
                  <a:moveTo>
                    <a:pt x="14" y="129"/>
                  </a:moveTo>
                  <a:cubicBezTo>
                    <a:pt x="14" y="129"/>
                    <a:pt x="39" y="41"/>
                    <a:pt x="72" y="33"/>
                  </a:cubicBezTo>
                  <a:cubicBezTo>
                    <a:pt x="108" y="0"/>
                    <a:pt x="108" y="0"/>
                    <a:pt x="108" y="0"/>
                  </a:cubicBezTo>
                  <a:cubicBezTo>
                    <a:pt x="9" y="47"/>
                    <a:pt x="9" y="47"/>
                    <a:pt x="9" y="47"/>
                  </a:cubicBezTo>
                  <a:cubicBezTo>
                    <a:pt x="0" y="96"/>
                    <a:pt x="0" y="96"/>
                    <a:pt x="0" y="96"/>
                  </a:cubicBezTo>
                  <a:lnTo>
                    <a:pt x="14"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8" name="Oval 31"/>
            <p:cNvSpPr>
              <a:spLocks noChangeArrowheads="1"/>
            </p:cNvSpPr>
            <p:nvPr/>
          </p:nvSpPr>
          <p:spPr bwMode="auto">
            <a:xfrm>
              <a:off x="3107" y="3286"/>
              <a:ext cx="10" cy="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9" name="Oval 32"/>
            <p:cNvSpPr>
              <a:spLocks noChangeArrowheads="1"/>
            </p:cNvSpPr>
            <p:nvPr/>
          </p:nvSpPr>
          <p:spPr bwMode="auto">
            <a:xfrm>
              <a:off x="3171" y="3286"/>
              <a:ext cx="9" cy="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0" name="Freeform 33"/>
            <p:cNvSpPr>
              <a:spLocks/>
            </p:cNvSpPr>
            <p:nvPr/>
          </p:nvSpPr>
          <p:spPr bwMode="auto">
            <a:xfrm>
              <a:off x="3093" y="3188"/>
              <a:ext cx="120" cy="114"/>
            </a:xfrm>
            <a:custGeom>
              <a:avLst/>
              <a:gdLst>
                <a:gd name="T0" fmla="*/ 0 w 163"/>
                <a:gd name="T1" fmla="*/ 30 h 153"/>
                <a:gd name="T2" fmla="*/ 75 w 163"/>
                <a:gd name="T3" fmla="*/ 78 h 153"/>
                <a:gd name="T4" fmla="*/ 135 w 163"/>
                <a:gd name="T5" fmla="*/ 119 h 153"/>
                <a:gd name="T6" fmla="*/ 163 w 163"/>
                <a:gd name="T7" fmla="*/ 153 h 153"/>
                <a:gd name="T8" fmla="*/ 163 w 163"/>
                <a:gd name="T9" fmla="*/ 54 h 153"/>
                <a:gd name="T10" fmla="*/ 75 w 163"/>
                <a:gd name="T11" fmla="*/ 0 h 153"/>
                <a:gd name="T12" fmla="*/ 0 w 163"/>
                <a:gd name="T13" fmla="*/ 30 h 153"/>
              </a:gdLst>
              <a:ahLst/>
              <a:cxnLst>
                <a:cxn ang="0">
                  <a:pos x="T0" y="T1"/>
                </a:cxn>
                <a:cxn ang="0">
                  <a:pos x="T2" y="T3"/>
                </a:cxn>
                <a:cxn ang="0">
                  <a:pos x="T4" y="T5"/>
                </a:cxn>
                <a:cxn ang="0">
                  <a:pos x="T6" y="T7"/>
                </a:cxn>
                <a:cxn ang="0">
                  <a:pos x="T8" y="T9"/>
                </a:cxn>
                <a:cxn ang="0">
                  <a:pos x="T10" y="T11"/>
                </a:cxn>
                <a:cxn ang="0">
                  <a:pos x="T12" y="T13"/>
                </a:cxn>
              </a:cxnLst>
              <a:rect l="0" t="0" r="r" b="b"/>
              <a:pathLst>
                <a:path w="163" h="153">
                  <a:moveTo>
                    <a:pt x="0" y="30"/>
                  </a:moveTo>
                  <a:cubicBezTo>
                    <a:pt x="0" y="30"/>
                    <a:pt x="29" y="71"/>
                    <a:pt x="75" y="78"/>
                  </a:cubicBezTo>
                  <a:cubicBezTo>
                    <a:pt x="75" y="78"/>
                    <a:pt x="121" y="87"/>
                    <a:pt x="135" y="119"/>
                  </a:cubicBezTo>
                  <a:cubicBezTo>
                    <a:pt x="135" y="119"/>
                    <a:pt x="146" y="146"/>
                    <a:pt x="163" y="153"/>
                  </a:cubicBezTo>
                  <a:cubicBezTo>
                    <a:pt x="163" y="54"/>
                    <a:pt x="163" y="54"/>
                    <a:pt x="163" y="54"/>
                  </a:cubicBezTo>
                  <a:cubicBezTo>
                    <a:pt x="75" y="0"/>
                    <a:pt x="75" y="0"/>
                    <a:pt x="75" y="0"/>
                  </a:cubicBez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1" name="Freeform 34"/>
            <p:cNvSpPr>
              <a:spLocks/>
            </p:cNvSpPr>
            <p:nvPr/>
          </p:nvSpPr>
          <p:spPr bwMode="auto">
            <a:xfrm>
              <a:off x="3070" y="3202"/>
              <a:ext cx="48" cy="93"/>
            </a:xfrm>
            <a:custGeom>
              <a:avLst/>
              <a:gdLst>
                <a:gd name="T0" fmla="*/ 58 w 65"/>
                <a:gd name="T1" fmla="*/ 23 h 125"/>
                <a:gd name="T2" fmla="*/ 9 w 65"/>
                <a:gd name="T3" fmla="*/ 125 h 125"/>
                <a:gd name="T4" fmla="*/ 0 w 65"/>
                <a:gd name="T5" fmla="*/ 54 h 125"/>
                <a:gd name="T6" fmla="*/ 29 w 65"/>
                <a:gd name="T7" fmla="*/ 2 h 125"/>
                <a:gd name="T8" fmla="*/ 65 w 65"/>
                <a:gd name="T9" fmla="*/ 0 h 125"/>
                <a:gd name="T10" fmla="*/ 58 w 65"/>
                <a:gd name="T11" fmla="*/ 23 h 125"/>
              </a:gdLst>
              <a:ahLst/>
              <a:cxnLst>
                <a:cxn ang="0">
                  <a:pos x="T0" y="T1"/>
                </a:cxn>
                <a:cxn ang="0">
                  <a:pos x="T2" y="T3"/>
                </a:cxn>
                <a:cxn ang="0">
                  <a:pos x="T4" y="T5"/>
                </a:cxn>
                <a:cxn ang="0">
                  <a:pos x="T6" y="T7"/>
                </a:cxn>
                <a:cxn ang="0">
                  <a:pos x="T8" y="T9"/>
                </a:cxn>
                <a:cxn ang="0">
                  <a:pos x="T10" y="T11"/>
                </a:cxn>
              </a:cxnLst>
              <a:rect l="0" t="0" r="r" b="b"/>
              <a:pathLst>
                <a:path w="65" h="125">
                  <a:moveTo>
                    <a:pt x="58" y="23"/>
                  </a:moveTo>
                  <a:cubicBezTo>
                    <a:pt x="58" y="23"/>
                    <a:pt x="8" y="67"/>
                    <a:pt x="9" y="125"/>
                  </a:cubicBezTo>
                  <a:cubicBezTo>
                    <a:pt x="0" y="54"/>
                    <a:pt x="0" y="54"/>
                    <a:pt x="0" y="54"/>
                  </a:cubicBezTo>
                  <a:cubicBezTo>
                    <a:pt x="29" y="2"/>
                    <a:pt x="29" y="2"/>
                    <a:pt x="29" y="2"/>
                  </a:cubicBezTo>
                  <a:cubicBezTo>
                    <a:pt x="65" y="0"/>
                    <a:pt x="65" y="0"/>
                    <a:pt x="65" y="0"/>
                  </a:cubicBezTo>
                  <a:lnTo>
                    <a:pt x="58"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2" name="Oval 35"/>
            <p:cNvSpPr>
              <a:spLocks noChangeArrowheads="1"/>
            </p:cNvSpPr>
            <p:nvPr/>
          </p:nvSpPr>
          <p:spPr bwMode="auto">
            <a:xfrm>
              <a:off x="3074" y="3329"/>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3" name="Oval 36"/>
            <p:cNvSpPr>
              <a:spLocks noChangeArrowheads="1"/>
            </p:cNvSpPr>
            <p:nvPr/>
          </p:nvSpPr>
          <p:spPr bwMode="auto">
            <a:xfrm>
              <a:off x="3212" y="3331"/>
              <a:ext cx="4" cy="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4" name="Freeform 37"/>
            <p:cNvSpPr>
              <a:spLocks/>
            </p:cNvSpPr>
            <p:nvPr/>
          </p:nvSpPr>
          <p:spPr bwMode="auto">
            <a:xfrm>
              <a:off x="3122" y="3358"/>
              <a:ext cx="47" cy="9"/>
            </a:xfrm>
            <a:custGeom>
              <a:avLst/>
              <a:gdLst>
                <a:gd name="T0" fmla="*/ 31 w 63"/>
                <a:gd name="T1" fmla="*/ 12 h 12"/>
                <a:gd name="T2" fmla="*/ 4 w 63"/>
                <a:gd name="T3" fmla="*/ 8 h 12"/>
                <a:gd name="T4" fmla="*/ 1 w 63"/>
                <a:gd name="T5" fmla="*/ 4 h 12"/>
                <a:gd name="T6" fmla="*/ 5 w 63"/>
                <a:gd name="T7" fmla="*/ 1 h 12"/>
                <a:gd name="T8" fmla="*/ 58 w 63"/>
                <a:gd name="T9" fmla="*/ 1 h 12"/>
                <a:gd name="T10" fmla="*/ 62 w 63"/>
                <a:gd name="T11" fmla="*/ 4 h 12"/>
                <a:gd name="T12" fmla="*/ 59 w 63"/>
                <a:gd name="T13" fmla="*/ 8 h 12"/>
                <a:gd name="T14" fmla="*/ 31 w 63"/>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2">
                  <a:moveTo>
                    <a:pt x="31" y="12"/>
                  </a:moveTo>
                  <a:cubicBezTo>
                    <a:pt x="23" y="12"/>
                    <a:pt x="14" y="11"/>
                    <a:pt x="4" y="8"/>
                  </a:cubicBezTo>
                  <a:cubicBezTo>
                    <a:pt x="1" y="8"/>
                    <a:pt x="0" y="6"/>
                    <a:pt x="1" y="4"/>
                  </a:cubicBezTo>
                  <a:cubicBezTo>
                    <a:pt x="1" y="1"/>
                    <a:pt x="3" y="0"/>
                    <a:pt x="5" y="1"/>
                  </a:cubicBezTo>
                  <a:cubicBezTo>
                    <a:pt x="25" y="5"/>
                    <a:pt x="38" y="5"/>
                    <a:pt x="58" y="1"/>
                  </a:cubicBezTo>
                  <a:cubicBezTo>
                    <a:pt x="60" y="0"/>
                    <a:pt x="62" y="1"/>
                    <a:pt x="62" y="4"/>
                  </a:cubicBezTo>
                  <a:cubicBezTo>
                    <a:pt x="63" y="6"/>
                    <a:pt x="61" y="8"/>
                    <a:pt x="59" y="8"/>
                  </a:cubicBezTo>
                  <a:cubicBezTo>
                    <a:pt x="49" y="11"/>
                    <a:pt x="40" y="12"/>
                    <a:pt x="31" y="12"/>
                  </a:cubicBezTo>
                  <a:close/>
                </a:path>
              </a:pathLst>
            </a:custGeom>
            <a:solidFill>
              <a:srgbClr val="CD00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5" name="Freeform 38"/>
            <p:cNvSpPr>
              <a:spLocks/>
            </p:cNvSpPr>
            <p:nvPr/>
          </p:nvSpPr>
          <p:spPr bwMode="auto">
            <a:xfrm>
              <a:off x="3160" y="3270"/>
              <a:ext cx="32" cy="11"/>
            </a:xfrm>
            <a:custGeom>
              <a:avLst/>
              <a:gdLst>
                <a:gd name="T0" fmla="*/ 1 w 44"/>
                <a:gd name="T1" fmla="*/ 15 h 15"/>
                <a:gd name="T2" fmla="*/ 0 w 44"/>
                <a:gd name="T3" fmla="*/ 15 h 15"/>
                <a:gd name="T4" fmla="*/ 0 w 44"/>
                <a:gd name="T5" fmla="*/ 13 h 15"/>
                <a:gd name="T6" fmla="*/ 43 w 44"/>
                <a:gd name="T7" fmla="*/ 7 h 15"/>
                <a:gd name="T8" fmla="*/ 44 w 44"/>
                <a:gd name="T9" fmla="*/ 8 h 15"/>
                <a:gd name="T10" fmla="*/ 42 w 44"/>
                <a:gd name="T11" fmla="*/ 9 h 15"/>
                <a:gd name="T12" fmla="*/ 2 w 44"/>
                <a:gd name="T13" fmla="*/ 15 h 15"/>
                <a:gd name="T14" fmla="*/ 1 w 4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5">
                  <a:moveTo>
                    <a:pt x="1" y="15"/>
                  </a:moveTo>
                  <a:cubicBezTo>
                    <a:pt x="1" y="15"/>
                    <a:pt x="0" y="15"/>
                    <a:pt x="0" y="15"/>
                  </a:cubicBezTo>
                  <a:cubicBezTo>
                    <a:pt x="0" y="14"/>
                    <a:pt x="0" y="14"/>
                    <a:pt x="0" y="13"/>
                  </a:cubicBezTo>
                  <a:cubicBezTo>
                    <a:pt x="17" y="0"/>
                    <a:pt x="42" y="6"/>
                    <a:pt x="43" y="7"/>
                  </a:cubicBezTo>
                  <a:cubicBezTo>
                    <a:pt x="43" y="7"/>
                    <a:pt x="44" y="7"/>
                    <a:pt x="44" y="8"/>
                  </a:cubicBezTo>
                  <a:cubicBezTo>
                    <a:pt x="43" y="8"/>
                    <a:pt x="43" y="9"/>
                    <a:pt x="42" y="9"/>
                  </a:cubicBezTo>
                  <a:cubicBezTo>
                    <a:pt x="42" y="9"/>
                    <a:pt x="18" y="3"/>
                    <a:pt x="2" y="15"/>
                  </a:cubicBezTo>
                  <a:cubicBezTo>
                    <a:pt x="2" y="15"/>
                    <a:pt x="1" y="15"/>
                    <a:pt x="1"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6" name="Freeform 39"/>
            <p:cNvSpPr>
              <a:spLocks noEditPoints="1"/>
            </p:cNvSpPr>
            <p:nvPr/>
          </p:nvSpPr>
          <p:spPr bwMode="auto">
            <a:xfrm>
              <a:off x="3159" y="3273"/>
              <a:ext cx="33" cy="9"/>
            </a:xfrm>
            <a:custGeom>
              <a:avLst/>
              <a:gdLst>
                <a:gd name="T0" fmla="*/ 45 w 45"/>
                <a:gd name="T1" fmla="*/ 3 h 12"/>
                <a:gd name="T2" fmla="*/ 44 w 45"/>
                <a:gd name="T3" fmla="*/ 2 h 12"/>
                <a:gd name="T4" fmla="*/ 43 w 45"/>
                <a:gd name="T5" fmla="*/ 2 h 12"/>
                <a:gd name="T6" fmla="*/ 31 w 45"/>
                <a:gd name="T7" fmla="*/ 0 h 12"/>
                <a:gd name="T8" fmla="*/ 1 w 45"/>
                <a:gd name="T9" fmla="*/ 9 h 12"/>
                <a:gd name="T10" fmla="*/ 0 w 45"/>
                <a:gd name="T11" fmla="*/ 10 h 12"/>
                <a:gd name="T12" fmla="*/ 1 w 45"/>
                <a:gd name="T13" fmla="*/ 11 h 12"/>
                <a:gd name="T14" fmla="*/ 2 w 45"/>
                <a:gd name="T15" fmla="*/ 12 h 12"/>
                <a:gd name="T16" fmla="*/ 3 w 45"/>
                <a:gd name="T17" fmla="*/ 11 h 12"/>
                <a:gd name="T18" fmla="*/ 27 w 45"/>
                <a:gd name="T19" fmla="*/ 4 h 12"/>
                <a:gd name="T20" fmla="*/ 43 w 45"/>
                <a:gd name="T21" fmla="*/ 5 h 12"/>
                <a:gd name="T22" fmla="*/ 44 w 45"/>
                <a:gd name="T23" fmla="*/ 5 h 12"/>
                <a:gd name="T24" fmla="*/ 45 w 45"/>
                <a:gd name="T25" fmla="*/ 5 h 12"/>
                <a:gd name="T26" fmla="*/ 45 w 45"/>
                <a:gd name="T27" fmla="*/ 4 h 12"/>
                <a:gd name="T28" fmla="*/ 45 w 45"/>
                <a:gd name="T29" fmla="*/ 3 h 12"/>
                <a:gd name="T30" fmla="*/ 44 w 45"/>
                <a:gd name="T31" fmla="*/ 3 h 12"/>
                <a:gd name="T32" fmla="*/ 44 w 45"/>
                <a:gd name="T33" fmla="*/ 4 h 12"/>
                <a:gd name="T34" fmla="*/ 44 w 45"/>
                <a:gd name="T35" fmla="*/ 4 h 12"/>
                <a:gd name="T36" fmla="*/ 43 w 45"/>
                <a:gd name="T37" fmla="*/ 4 h 12"/>
                <a:gd name="T38" fmla="*/ 28 w 45"/>
                <a:gd name="T39" fmla="*/ 3 h 12"/>
                <a:gd name="T40" fmla="*/ 2 w 45"/>
                <a:gd name="T41" fmla="*/ 11 h 12"/>
                <a:gd name="T42" fmla="*/ 2 w 45"/>
                <a:gd name="T43" fmla="*/ 11 h 12"/>
                <a:gd name="T44" fmla="*/ 2 w 45"/>
                <a:gd name="T45" fmla="*/ 10 h 12"/>
                <a:gd name="T46" fmla="*/ 2 w 45"/>
                <a:gd name="T47" fmla="*/ 10 h 12"/>
                <a:gd name="T48" fmla="*/ 29 w 45"/>
                <a:gd name="T49" fmla="*/ 1 h 12"/>
                <a:gd name="T50" fmla="*/ 30 w 45"/>
                <a:gd name="T51" fmla="*/ 1 h 12"/>
                <a:gd name="T52" fmla="*/ 44 w 45"/>
                <a:gd name="T53" fmla="*/ 3 h 12"/>
                <a:gd name="T54" fmla="*/ 44 w 45"/>
                <a:gd name="T55" fmla="*/ 3 h 12"/>
                <a:gd name="T56" fmla="*/ 44 w 45"/>
                <a:gd name="T57" fmla="*/ 3 h 12"/>
                <a:gd name="T58" fmla="*/ 44 w 45"/>
                <a:gd name="T5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12">
                  <a:moveTo>
                    <a:pt x="45" y="3"/>
                  </a:moveTo>
                  <a:cubicBezTo>
                    <a:pt x="45" y="2"/>
                    <a:pt x="44" y="2"/>
                    <a:pt x="44" y="2"/>
                  </a:cubicBezTo>
                  <a:cubicBezTo>
                    <a:pt x="44" y="2"/>
                    <a:pt x="44" y="2"/>
                    <a:pt x="43" y="2"/>
                  </a:cubicBezTo>
                  <a:cubicBezTo>
                    <a:pt x="42" y="1"/>
                    <a:pt x="37" y="1"/>
                    <a:pt x="31" y="0"/>
                  </a:cubicBezTo>
                  <a:cubicBezTo>
                    <a:pt x="23" y="0"/>
                    <a:pt x="11" y="2"/>
                    <a:pt x="1" y="9"/>
                  </a:cubicBezTo>
                  <a:cubicBezTo>
                    <a:pt x="1" y="9"/>
                    <a:pt x="1" y="10"/>
                    <a:pt x="0" y="10"/>
                  </a:cubicBezTo>
                  <a:cubicBezTo>
                    <a:pt x="0" y="10"/>
                    <a:pt x="1" y="11"/>
                    <a:pt x="1" y="11"/>
                  </a:cubicBezTo>
                  <a:cubicBezTo>
                    <a:pt x="1" y="12"/>
                    <a:pt x="2" y="12"/>
                    <a:pt x="2" y="12"/>
                  </a:cubicBezTo>
                  <a:cubicBezTo>
                    <a:pt x="2" y="12"/>
                    <a:pt x="3" y="12"/>
                    <a:pt x="3" y="11"/>
                  </a:cubicBezTo>
                  <a:cubicBezTo>
                    <a:pt x="10" y="6"/>
                    <a:pt x="19" y="4"/>
                    <a:pt x="27" y="4"/>
                  </a:cubicBezTo>
                  <a:cubicBezTo>
                    <a:pt x="36" y="3"/>
                    <a:pt x="43" y="5"/>
                    <a:pt x="43" y="5"/>
                  </a:cubicBezTo>
                  <a:cubicBezTo>
                    <a:pt x="43" y="5"/>
                    <a:pt x="44" y="5"/>
                    <a:pt x="44" y="5"/>
                  </a:cubicBezTo>
                  <a:cubicBezTo>
                    <a:pt x="44" y="5"/>
                    <a:pt x="45" y="5"/>
                    <a:pt x="45" y="5"/>
                  </a:cubicBezTo>
                  <a:cubicBezTo>
                    <a:pt x="45" y="5"/>
                    <a:pt x="45" y="4"/>
                    <a:pt x="45" y="4"/>
                  </a:cubicBezTo>
                  <a:cubicBezTo>
                    <a:pt x="45" y="4"/>
                    <a:pt x="45" y="3"/>
                    <a:pt x="45" y="3"/>
                  </a:cubicBezTo>
                  <a:close/>
                  <a:moveTo>
                    <a:pt x="44" y="3"/>
                  </a:moveTo>
                  <a:cubicBezTo>
                    <a:pt x="44" y="3"/>
                    <a:pt x="44" y="4"/>
                    <a:pt x="44" y="4"/>
                  </a:cubicBezTo>
                  <a:cubicBezTo>
                    <a:pt x="44" y="4"/>
                    <a:pt x="44" y="4"/>
                    <a:pt x="44" y="4"/>
                  </a:cubicBezTo>
                  <a:cubicBezTo>
                    <a:pt x="44" y="4"/>
                    <a:pt x="44" y="4"/>
                    <a:pt x="43" y="4"/>
                  </a:cubicBezTo>
                  <a:cubicBezTo>
                    <a:pt x="43" y="4"/>
                    <a:pt x="37" y="2"/>
                    <a:pt x="28" y="3"/>
                  </a:cubicBezTo>
                  <a:cubicBezTo>
                    <a:pt x="20" y="3"/>
                    <a:pt x="10" y="4"/>
                    <a:pt x="2" y="11"/>
                  </a:cubicBezTo>
                  <a:cubicBezTo>
                    <a:pt x="2" y="11"/>
                    <a:pt x="2" y="11"/>
                    <a:pt x="2" y="11"/>
                  </a:cubicBezTo>
                  <a:cubicBezTo>
                    <a:pt x="2" y="10"/>
                    <a:pt x="2" y="10"/>
                    <a:pt x="2" y="10"/>
                  </a:cubicBezTo>
                  <a:cubicBezTo>
                    <a:pt x="2" y="10"/>
                    <a:pt x="2" y="10"/>
                    <a:pt x="2" y="10"/>
                  </a:cubicBezTo>
                  <a:cubicBezTo>
                    <a:pt x="10" y="3"/>
                    <a:pt x="21" y="1"/>
                    <a:pt x="29" y="1"/>
                  </a:cubicBezTo>
                  <a:cubicBezTo>
                    <a:pt x="30" y="1"/>
                    <a:pt x="30" y="1"/>
                    <a:pt x="30" y="1"/>
                  </a:cubicBezTo>
                  <a:cubicBezTo>
                    <a:pt x="38" y="2"/>
                    <a:pt x="43" y="3"/>
                    <a:pt x="44" y="3"/>
                  </a:cubicBezTo>
                  <a:cubicBezTo>
                    <a:pt x="44" y="3"/>
                    <a:pt x="44" y="3"/>
                    <a:pt x="44" y="3"/>
                  </a:cubicBezTo>
                  <a:cubicBezTo>
                    <a:pt x="44" y="3"/>
                    <a:pt x="44" y="3"/>
                    <a:pt x="44" y="3"/>
                  </a:cubicBezTo>
                  <a:cubicBezTo>
                    <a:pt x="44" y="3"/>
                    <a:pt x="44" y="3"/>
                    <a:pt x="4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7" name="Freeform 40"/>
            <p:cNvSpPr>
              <a:spLocks/>
            </p:cNvSpPr>
            <p:nvPr/>
          </p:nvSpPr>
          <p:spPr bwMode="auto">
            <a:xfrm>
              <a:off x="3094" y="3270"/>
              <a:ext cx="32" cy="11"/>
            </a:xfrm>
            <a:custGeom>
              <a:avLst/>
              <a:gdLst>
                <a:gd name="T0" fmla="*/ 42 w 43"/>
                <a:gd name="T1" fmla="*/ 15 h 15"/>
                <a:gd name="T2" fmla="*/ 42 w 43"/>
                <a:gd name="T3" fmla="*/ 15 h 15"/>
                <a:gd name="T4" fmla="*/ 1 w 43"/>
                <a:gd name="T5" fmla="*/ 9 h 15"/>
                <a:gd name="T6" fmla="*/ 0 w 43"/>
                <a:gd name="T7" fmla="*/ 8 h 15"/>
                <a:gd name="T8" fmla="*/ 1 w 43"/>
                <a:gd name="T9" fmla="*/ 7 h 15"/>
                <a:gd name="T10" fmla="*/ 43 w 43"/>
                <a:gd name="T11" fmla="*/ 13 h 15"/>
                <a:gd name="T12" fmla="*/ 43 w 43"/>
                <a:gd name="T13" fmla="*/ 15 h 15"/>
                <a:gd name="T14" fmla="*/ 42 w 43"/>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5">
                  <a:moveTo>
                    <a:pt x="42" y="15"/>
                  </a:moveTo>
                  <a:cubicBezTo>
                    <a:pt x="42" y="15"/>
                    <a:pt x="42" y="15"/>
                    <a:pt x="42" y="15"/>
                  </a:cubicBezTo>
                  <a:cubicBezTo>
                    <a:pt x="25" y="3"/>
                    <a:pt x="1" y="9"/>
                    <a:pt x="1" y="9"/>
                  </a:cubicBezTo>
                  <a:cubicBezTo>
                    <a:pt x="0" y="9"/>
                    <a:pt x="0" y="8"/>
                    <a:pt x="0" y="8"/>
                  </a:cubicBezTo>
                  <a:cubicBezTo>
                    <a:pt x="0" y="7"/>
                    <a:pt x="0" y="7"/>
                    <a:pt x="1" y="7"/>
                  </a:cubicBezTo>
                  <a:cubicBezTo>
                    <a:pt x="2" y="6"/>
                    <a:pt x="26" y="0"/>
                    <a:pt x="43" y="13"/>
                  </a:cubicBezTo>
                  <a:cubicBezTo>
                    <a:pt x="43" y="14"/>
                    <a:pt x="43" y="14"/>
                    <a:pt x="43" y="15"/>
                  </a:cubicBezTo>
                  <a:cubicBezTo>
                    <a:pt x="43" y="15"/>
                    <a:pt x="43" y="15"/>
                    <a:pt x="42"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8" name="Freeform 41"/>
            <p:cNvSpPr>
              <a:spLocks noEditPoints="1"/>
            </p:cNvSpPr>
            <p:nvPr/>
          </p:nvSpPr>
          <p:spPr bwMode="auto">
            <a:xfrm>
              <a:off x="3094" y="3273"/>
              <a:ext cx="33" cy="9"/>
            </a:xfrm>
            <a:custGeom>
              <a:avLst/>
              <a:gdLst>
                <a:gd name="T0" fmla="*/ 44 w 45"/>
                <a:gd name="T1" fmla="*/ 9 h 12"/>
                <a:gd name="T2" fmla="*/ 20 w 45"/>
                <a:gd name="T3" fmla="*/ 0 h 12"/>
                <a:gd name="T4" fmla="*/ 1 w 45"/>
                <a:gd name="T5" fmla="*/ 2 h 12"/>
                <a:gd name="T6" fmla="*/ 0 w 45"/>
                <a:gd name="T7" fmla="*/ 3 h 12"/>
                <a:gd name="T8" fmla="*/ 0 w 45"/>
                <a:gd name="T9" fmla="*/ 4 h 12"/>
                <a:gd name="T10" fmla="*/ 1 w 45"/>
                <a:gd name="T11" fmla="*/ 5 h 12"/>
                <a:gd name="T12" fmla="*/ 2 w 45"/>
                <a:gd name="T13" fmla="*/ 5 h 12"/>
                <a:gd name="T14" fmla="*/ 26 w 45"/>
                <a:gd name="T15" fmla="*/ 5 h 12"/>
                <a:gd name="T16" fmla="*/ 42 w 45"/>
                <a:gd name="T17" fmla="*/ 11 h 12"/>
                <a:gd name="T18" fmla="*/ 43 w 45"/>
                <a:gd name="T19" fmla="*/ 12 h 12"/>
                <a:gd name="T20" fmla="*/ 45 w 45"/>
                <a:gd name="T21" fmla="*/ 11 h 12"/>
                <a:gd name="T22" fmla="*/ 44 w 45"/>
                <a:gd name="T23" fmla="*/ 9 h 12"/>
                <a:gd name="T24" fmla="*/ 2 w 45"/>
                <a:gd name="T25" fmla="*/ 4 h 12"/>
                <a:gd name="T26" fmla="*/ 1 w 45"/>
                <a:gd name="T27" fmla="*/ 4 h 12"/>
                <a:gd name="T28" fmla="*/ 1 w 45"/>
                <a:gd name="T29" fmla="*/ 3 h 12"/>
                <a:gd name="T30" fmla="*/ 2 w 45"/>
                <a:gd name="T31" fmla="*/ 3 h 12"/>
                <a:gd name="T32" fmla="*/ 22 w 45"/>
                <a:gd name="T33" fmla="*/ 2 h 12"/>
                <a:gd name="T34" fmla="*/ 44 w 45"/>
                <a:gd name="T35" fmla="*/ 10 h 12"/>
                <a:gd name="T36" fmla="*/ 44 w 45"/>
                <a:gd name="T37" fmla="*/ 10 h 12"/>
                <a:gd name="T38" fmla="*/ 44 w 45"/>
                <a:gd name="T39" fmla="*/ 11 h 12"/>
                <a:gd name="T40" fmla="*/ 43 w 45"/>
                <a:gd name="T41" fmla="*/ 11 h 12"/>
                <a:gd name="T42" fmla="*/ 24 w 45"/>
                <a:gd name="T43" fmla="*/ 3 h 12"/>
                <a:gd name="T44" fmla="*/ 16 w 45"/>
                <a:gd name="T45" fmla="*/ 3 h 12"/>
                <a:gd name="T46" fmla="*/ 2 w 45"/>
                <a:gd name="T47" fmla="*/ 4 h 12"/>
                <a:gd name="T48" fmla="*/ 2 w 45"/>
                <a:gd name="T4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12">
                  <a:moveTo>
                    <a:pt x="44" y="9"/>
                  </a:moveTo>
                  <a:cubicBezTo>
                    <a:pt x="37" y="3"/>
                    <a:pt x="28" y="1"/>
                    <a:pt x="20" y="0"/>
                  </a:cubicBezTo>
                  <a:cubicBezTo>
                    <a:pt x="10" y="0"/>
                    <a:pt x="2" y="2"/>
                    <a:pt x="1" y="2"/>
                  </a:cubicBezTo>
                  <a:cubicBezTo>
                    <a:pt x="1" y="2"/>
                    <a:pt x="1" y="2"/>
                    <a:pt x="0" y="3"/>
                  </a:cubicBezTo>
                  <a:cubicBezTo>
                    <a:pt x="0" y="3"/>
                    <a:pt x="0" y="4"/>
                    <a:pt x="0" y="4"/>
                  </a:cubicBezTo>
                  <a:cubicBezTo>
                    <a:pt x="0" y="4"/>
                    <a:pt x="1" y="5"/>
                    <a:pt x="1" y="5"/>
                  </a:cubicBezTo>
                  <a:cubicBezTo>
                    <a:pt x="1" y="5"/>
                    <a:pt x="2" y="5"/>
                    <a:pt x="2" y="5"/>
                  </a:cubicBezTo>
                  <a:cubicBezTo>
                    <a:pt x="3" y="5"/>
                    <a:pt x="14" y="2"/>
                    <a:pt x="26" y="5"/>
                  </a:cubicBezTo>
                  <a:cubicBezTo>
                    <a:pt x="31" y="6"/>
                    <a:pt x="37" y="8"/>
                    <a:pt x="42" y="11"/>
                  </a:cubicBezTo>
                  <a:cubicBezTo>
                    <a:pt x="43" y="12"/>
                    <a:pt x="43" y="12"/>
                    <a:pt x="43" y="12"/>
                  </a:cubicBezTo>
                  <a:cubicBezTo>
                    <a:pt x="44" y="12"/>
                    <a:pt x="44" y="12"/>
                    <a:pt x="45" y="11"/>
                  </a:cubicBezTo>
                  <a:cubicBezTo>
                    <a:pt x="45" y="10"/>
                    <a:pt x="45" y="9"/>
                    <a:pt x="44" y="9"/>
                  </a:cubicBezTo>
                  <a:close/>
                  <a:moveTo>
                    <a:pt x="2" y="4"/>
                  </a:moveTo>
                  <a:cubicBezTo>
                    <a:pt x="1" y="4"/>
                    <a:pt x="1" y="4"/>
                    <a:pt x="1" y="4"/>
                  </a:cubicBezTo>
                  <a:cubicBezTo>
                    <a:pt x="1" y="4"/>
                    <a:pt x="1" y="3"/>
                    <a:pt x="1" y="3"/>
                  </a:cubicBezTo>
                  <a:cubicBezTo>
                    <a:pt x="1" y="3"/>
                    <a:pt x="2" y="3"/>
                    <a:pt x="2" y="3"/>
                  </a:cubicBezTo>
                  <a:cubicBezTo>
                    <a:pt x="2" y="3"/>
                    <a:pt x="11" y="1"/>
                    <a:pt x="22" y="2"/>
                  </a:cubicBezTo>
                  <a:cubicBezTo>
                    <a:pt x="29" y="2"/>
                    <a:pt x="37" y="5"/>
                    <a:pt x="44" y="10"/>
                  </a:cubicBezTo>
                  <a:cubicBezTo>
                    <a:pt x="44" y="10"/>
                    <a:pt x="44" y="10"/>
                    <a:pt x="44" y="10"/>
                  </a:cubicBezTo>
                  <a:cubicBezTo>
                    <a:pt x="44" y="10"/>
                    <a:pt x="44" y="10"/>
                    <a:pt x="44" y="11"/>
                  </a:cubicBezTo>
                  <a:cubicBezTo>
                    <a:pt x="43" y="11"/>
                    <a:pt x="43" y="11"/>
                    <a:pt x="43" y="11"/>
                  </a:cubicBezTo>
                  <a:cubicBezTo>
                    <a:pt x="37" y="6"/>
                    <a:pt x="30" y="4"/>
                    <a:pt x="24" y="3"/>
                  </a:cubicBezTo>
                  <a:cubicBezTo>
                    <a:pt x="21" y="3"/>
                    <a:pt x="18" y="3"/>
                    <a:pt x="16" y="3"/>
                  </a:cubicBezTo>
                  <a:cubicBezTo>
                    <a:pt x="8" y="3"/>
                    <a:pt x="2" y="4"/>
                    <a:pt x="2" y="4"/>
                  </a:cubicBezTo>
                  <a:cubicBezTo>
                    <a:pt x="2" y="4"/>
                    <a:pt x="2" y="4"/>
                    <a:pt x="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9" name="Freeform 42"/>
            <p:cNvSpPr>
              <a:spLocks/>
            </p:cNvSpPr>
            <p:nvPr/>
          </p:nvSpPr>
          <p:spPr bwMode="auto">
            <a:xfrm>
              <a:off x="3080" y="3447"/>
              <a:ext cx="129" cy="208"/>
            </a:xfrm>
            <a:custGeom>
              <a:avLst/>
              <a:gdLst>
                <a:gd name="T0" fmla="*/ 175 w 175"/>
                <a:gd name="T1" fmla="*/ 0 h 279"/>
                <a:gd name="T2" fmla="*/ 175 w 175"/>
                <a:gd name="T3" fmla="*/ 3 h 279"/>
                <a:gd name="T4" fmla="*/ 173 w 175"/>
                <a:gd name="T5" fmla="*/ 47 h 279"/>
                <a:gd name="T6" fmla="*/ 171 w 175"/>
                <a:gd name="T7" fmla="*/ 87 h 279"/>
                <a:gd name="T8" fmla="*/ 164 w 175"/>
                <a:gd name="T9" fmla="*/ 272 h 279"/>
                <a:gd name="T10" fmla="*/ 137 w 175"/>
                <a:gd name="T11" fmla="*/ 276 h 279"/>
                <a:gd name="T12" fmla="*/ 95 w 175"/>
                <a:gd name="T13" fmla="*/ 279 h 279"/>
                <a:gd name="T14" fmla="*/ 90 w 175"/>
                <a:gd name="T15" fmla="*/ 279 h 279"/>
                <a:gd name="T16" fmla="*/ 88 w 175"/>
                <a:gd name="T17" fmla="*/ 279 h 279"/>
                <a:gd name="T18" fmla="*/ 40 w 175"/>
                <a:gd name="T19" fmla="*/ 275 h 279"/>
                <a:gd name="T20" fmla="*/ 26 w 175"/>
                <a:gd name="T21" fmla="*/ 272 h 279"/>
                <a:gd name="T22" fmla="*/ 0 w 175"/>
                <a:gd name="T23" fmla="*/ 103 h 279"/>
                <a:gd name="T24" fmla="*/ 2 w 175"/>
                <a:gd name="T25" fmla="*/ 87 h 279"/>
                <a:gd name="T26" fmla="*/ 8 w 175"/>
                <a:gd name="T27" fmla="*/ 47 h 279"/>
                <a:gd name="T28" fmla="*/ 10 w 175"/>
                <a:gd name="T29" fmla="*/ 30 h 279"/>
                <a:gd name="T30" fmla="*/ 14 w 175"/>
                <a:gd name="T31" fmla="*/ 5 h 279"/>
                <a:gd name="T32" fmla="*/ 14 w 175"/>
                <a:gd name="T33" fmla="*/ 1 h 279"/>
                <a:gd name="T34" fmla="*/ 22 w 175"/>
                <a:gd name="T35" fmla="*/ 4 h 279"/>
                <a:gd name="T36" fmla="*/ 24 w 175"/>
                <a:gd name="T37" fmla="*/ 4 h 279"/>
                <a:gd name="T38" fmla="*/ 28 w 175"/>
                <a:gd name="T39" fmla="*/ 5 h 279"/>
                <a:gd name="T40" fmla="*/ 33 w 175"/>
                <a:gd name="T41" fmla="*/ 6 h 279"/>
                <a:gd name="T42" fmla="*/ 40 w 175"/>
                <a:gd name="T43" fmla="*/ 8 h 279"/>
                <a:gd name="T44" fmla="*/ 61 w 175"/>
                <a:gd name="T45" fmla="*/ 11 h 279"/>
                <a:gd name="T46" fmla="*/ 73 w 175"/>
                <a:gd name="T47" fmla="*/ 12 h 279"/>
                <a:gd name="T48" fmla="*/ 106 w 175"/>
                <a:gd name="T49" fmla="*/ 13 h 279"/>
                <a:gd name="T50" fmla="*/ 126 w 175"/>
                <a:gd name="T51" fmla="*/ 11 h 279"/>
                <a:gd name="T52" fmla="*/ 148 w 175"/>
                <a:gd name="T53" fmla="*/ 7 h 279"/>
                <a:gd name="T54" fmla="*/ 152 w 175"/>
                <a:gd name="T55" fmla="*/ 6 h 279"/>
                <a:gd name="T56" fmla="*/ 155 w 175"/>
                <a:gd name="T57" fmla="*/ 5 h 279"/>
                <a:gd name="T58" fmla="*/ 175 w 175"/>
                <a:gd name="T5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5" h="279">
                  <a:moveTo>
                    <a:pt x="175" y="0"/>
                  </a:moveTo>
                  <a:cubicBezTo>
                    <a:pt x="175" y="3"/>
                    <a:pt x="175" y="3"/>
                    <a:pt x="175" y="3"/>
                  </a:cubicBezTo>
                  <a:cubicBezTo>
                    <a:pt x="173" y="47"/>
                    <a:pt x="173" y="47"/>
                    <a:pt x="173" y="47"/>
                  </a:cubicBezTo>
                  <a:cubicBezTo>
                    <a:pt x="171" y="87"/>
                    <a:pt x="171" y="87"/>
                    <a:pt x="171" y="87"/>
                  </a:cubicBezTo>
                  <a:cubicBezTo>
                    <a:pt x="164" y="272"/>
                    <a:pt x="164" y="272"/>
                    <a:pt x="164" y="272"/>
                  </a:cubicBezTo>
                  <a:cubicBezTo>
                    <a:pt x="155" y="274"/>
                    <a:pt x="146" y="275"/>
                    <a:pt x="137" y="276"/>
                  </a:cubicBezTo>
                  <a:cubicBezTo>
                    <a:pt x="123" y="278"/>
                    <a:pt x="109" y="279"/>
                    <a:pt x="95" y="279"/>
                  </a:cubicBezTo>
                  <a:cubicBezTo>
                    <a:pt x="94" y="279"/>
                    <a:pt x="92" y="279"/>
                    <a:pt x="90" y="279"/>
                  </a:cubicBezTo>
                  <a:cubicBezTo>
                    <a:pt x="89" y="279"/>
                    <a:pt x="89" y="279"/>
                    <a:pt x="88" y="279"/>
                  </a:cubicBezTo>
                  <a:cubicBezTo>
                    <a:pt x="72" y="278"/>
                    <a:pt x="56" y="277"/>
                    <a:pt x="40" y="275"/>
                  </a:cubicBezTo>
                  <a:cubicBezTo>
                    <a:pt x="35" y="274"/>
                    <a:pt x="30" y="273"/>
                    <a:pt x="26" y="272"/>
                  </a:cubicBezTo>
                  <a:cubicBezTo>
                    <a:pt x="0" y="103"/>
                    <a:pt x="0" y="103"/>
                    <a:pt x="0" y="103"/>
                  </a:cubicBezTo>
                  <a:cubicBezTo>
                    <a:pt x="2" y="87"/>
                    <a:pt x="2" y="87"/>
                    <a:pt x="2" y="87"/>
                  </a:cubicBezTo>
                  <a:cubicBezTo>
                    <a:pt x="8" y="47"/>
                    <a:pt x="8" y="47"/>
                    <a:pt x="8" y="47"/>
                  </a:cubicBezTo>
                  <a:cubicBezTo>
                    <a:pt x="10" y="30"/>
                    <a:pt x="10" y="30"/>
                    <a:pt x="10" y="30"/>
                  </a:cubicBezTo>
                  <a:cubicBezTo>
                    <a:pt x="14" y="5"/>
                    <a:pt x="14" y="5"/>
                    <a:pt x="14" y="5"/>
                  </a:cubicBezTo>
                  <a:cubicBezTo>
                    <a:pt x="14" y="1"/>
                    <a:pt x="14" y="1"/>
                    <a:pt x="14" y="1"/>
                  </a:cubicBezTo>
                  <a:cubicBezTo>
                    <a:pt x="14" y="1"/>
                    <a:pt x="17" y="2"/>
                    <a:pt x="22" y="4"/>
                  </a:cubicBezTo>
                  <a:cubicBezTo>
                    <a:pt x="23" y="4"/>
                    <a:pt x="23" y="4"/>
                    <a:pt x="24" y="4"/>
                  </a:cubicBezTo>
                  <a:cubicBezTo>
                    <a:pt x="25" y="5"/>
                    <a:pt x="27" y="5"/>
                    <a:pt x="28" y="5"/>
                  </a:cubicBezTo>
                  <a:cubicBezTo>
                    <a:pt x="30" y="6"/>
                    <a:pt x="31" y="6"/>
                    <a:pt x="33" y="6"/>
                  </a:cubicBezTo>
                  <a:cubicBezTo>
                    <a:pt x="35" y="7"/>
                    <a:pt x="37" y="7"/>
                    <a:pt x="40" y="8"/>
                  </a:cubicBezTo>
                  <a:cubicBezTo>
                    <a:pt x="46" y="9"/>
                    <a:pt x="53" y="10"/>
                    <a:pt x="61" y="11"/>
                  </a:cubicBezTo>
                  <a:cubicBezTo>
                    <a:pt x="65" y="11"/>
                    <a:pt x="69" y="12"/>
                    <a:pt x="73" y="12"/>
                  </a:cubicBezTo>
                  <a:cubicBezTo>
                    <a:pt x="84" y="13"/>
                    <a:pt x="95" y="13"/>
                    <a:pt x="106" y="13"/>
                  </a:cubicBezTo>
                  <a:cubicBezTo>
                    <a:pt x="113" y="12"/>
                    <a:pt x="120" y="12"/>
                    <a:pt x="126" y="11"/>
                  </a:cubicBezTo>
                  <a:cubicBezTo>
                    <a:pt x="133" y="10"/>
                    <a:pt x="141" y="9"/>
                    <a:pt x="148" y="7"/>
                  </a:cubicBezTo>
                  <a:cubicBezTo>
                    <a:pt x="149" y="7"/>
                    <a:pt x="151" y="7"/>
                    <a:pt x="152" y="6"/>
                  </a:cubicBezTo>
                  <a:cubicBezTo>
                    <a:pt x="153" y="6"/>
                    <a:pt x="154" y="6"/>
                    <a:pt x="155" y="5"/>
                  </a:cubicBezTo>
                  <a:cubicBezTo>
                    <a:pt x="162" y="4"/>
                    <a:pt x="168" y="2"/>
                    <a:pt x="175"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0" name="Freeform 43"/>
            <p:cNvSpPr>
              <a:spLocks/>
            </p:cNvSpPr>
            <p:nvPr/>
          </p:nvSpPr>
          <p:spPr bwMode="auto">
            <a:xfrm>
              <a:off x="3188" y="3421"/>
              <a:ext cx="0"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1" name="Freeform 44"/>
            <p:cNvSpPr>
              <a:spLocks/>
            </p:cNvSpPr>
            <p:nvPr/>
          </p:nvSpPr>
          <p:spPr bwMode="auto">
            <a:xfrm>
              <a:off x="3181" y="3422"/>
              <a:ext cx="76" cy="231"/>
            </a:xfrm>
            <a:custGeom>
              <a:avLst/>
              <a:gdLst>
                <a:gd name="T0" fmla="*/ 102 w 103"/>
                <a:gd name="T1" fmla="*/ 144 h 310"/>
                <a:gd name="T2" fmla="*/ 102 w 103"/>
                <a:gd name="T3" fmla="*/ 144 h 310"/>
                <a:gd name="T4" fmla="*/ 101 w 103"/>
                <a:gd name="T5" fmla="*/ 146 h 310"/>
                <a:gd name="T6" fmla="*/ 101 w 103"/>
                <a:gd name="T7" fmla="*/ 147 h 310"/>
                <a:gd name="T8" fmla="*/ 100 w 103"/>
                <a:gd name="T9" fmla="*/ 150 h 310"/>
                <a:gd name="T10" fmla="*/ 93 w 103"/>
                <a:gd name="T11" fmla="*/ 171 h 310"/>
                <a:gd name="T12" fmla="*/ 51 w 103"/>
                <a:gd name="T13" fmla="*/ 300 h 310"/>
                <a:gd name="T14" fmla="*/ 27 w 103"/>
                <a:gd name="T15" fmla="*/ 306 h 310"/>
                <a:gd name="T16" fmla="*/ 0 w 103"/>
                <a:gd name="T17" fmla="*/ 310 h 310"/>
                <a:gd name="T18" fmla="*/ 12 w 103"/>
                <a:gd name="T19" fmla="*/ 158 h 310"/>
                <a:gd name="T20" fmla="*/ 11 w 103"/>
                <a:gd name="T21" fmla="*/ 165 h 310"/>
                <a:gd name="T22" fmla="*/ 15 w 103"/>
                <a:gd name="T23" fmla="*/ 114 h 310"/>
                <a:gd name="T24" fmla="*/ 15 w 103"/>
                <a:gd name="T25" fmla="*/ 105 h 310"/>
                <a:gd name="T26" fmla="*/ 17 w 103"/>
                <a:gd name="T27" fmla="*/ 79 h 310"/>
                <a:gd name="T28" fmla="*/ 19 w 103"/>
                <a:gd name="T29" fmla="*/ 43 h 310"/>
                <a:gd name="T30" fmla="*/ 18 w 103"/>
                <a:gd name="T31" fmla="*/ 39 h 310"/>
                <a:gd name="T32" fmla="*/ 15 w 103"/>
                <a:gd name="T33" fmla="*/ 14 h 310"/>
                <a:gd name="T34" fmla="*/ 14 w 103"/>
                <a:gd name="T35" fmla="*/ 12 h 310"/>
                <a:gd name="T36" fmla="*/ 13 w 103"/>
                <a:gd name="T37" fmla="*/ 6 h 310"/>
                <a:gd name="T38" fmla="*/ 13 w 103"/>
                <a:gd name="T39" fmla="*/ 4 h 310"/>
                <a:gd name="T40" fmla="*/ 12 w 103"/>
                <a:gd name="T41" fmla="*/ 2 h 310"/>
                <a:gd name="T42" fmla="*/ 12 w 103"/>
                <a:gd name="T43" fmla="*/ 2 h 310"/>
                <a:gd name="T44" fmla="*/ 10 w 103"/>
                <a:gd name="T45" fmla="*/ 0 h 310"/>
                <a:gd name="T46" fmla="*/ 67 w 103"/>
                <a:gd name="T47" fmla="*/ 26 h 310"/>
                <a:gd name="T48" fmla="*/ 67 w 103"/>
                <a:gd name="T49" fmla="*/ 26 h 310"/>
                <a:gd name="T50" fmla="*/ 89 w 103"/>
                <a:gd name="T51" fmla="*/ 82 h 310"/>
                <a:gd name="T52" fmla="*/ 91 w 103"/>
                <a:gd name="T53" fmla="*/ 85 h 310"/>
                <a:gd name="T54" fmla="*/ 94 w 103"/>
                <a:gd name="T55" fmla="*/ 94 h 310"/>
                <a:gd name="T56" fmla="*/ 96 w 103"/>
                <a:gd name="T57" fmla="*/ 99 h 310"/>
                <a:gd name="T58" fmla="*/ 93 w 103"/>
                <a:gd name="T59" fmla="*/ 101 h 310"/>
                <a:gd name="T60" fmla="*/ 84 w 103"/>
                <a:gd name="T61" fmla="*/ 108 h 310"/>
                <a:gd name="T62" fmla="*/ 68 w 103"/>
                <a:gd name="T63" fmla="*/ 120 h 310"/>
                <a:gd name="T64" fmla="*/ 87 w 103"/>
                <a:gd name="T65" fmla="*/ 128 h 310"/>
                <a:gd name="T66" fmla="*/ 90 w 103"/>
                <a:gd name="T67" fmla="*/ 129 h 310"/>
                <a:gd name="T68" fmla="*/ 96 w 103"/>
                <a:gd name="T69" fmla="*/ 132 h 310"/>
                <a:gd name="T70" fmla="*/ 97 w 103"/>
                <a:gd name="T71" fmla="*/ 133 h 310"/>
                <a:gd name="T72" fmla="*/ 102 w 103"/>
                <a:gd name="T73" fmla="*/ 14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3" h="310">
                  <a:moveTo>
                    <a:pt x="102" y="144"/>
                  </a:moveTo>
                  <a:cubicBezTo>
                    <a:pt x="102" y="144"/>
                    <a:pt x="102" y="144"/>
                    <a:pt x="102" y="144"/>
                  </a:cubicBezTo>
                  <a:cubicBezTo>
                    <a:pt x="102" y="145"/>
                    <a:pt x="102" y="145"/>
                    <a:pt x="101" y="146"/>
                  </a:cubicBezTo>
                  <a:cubicBezTo>
                    <a:pt x="101" y="147"/>
                    <a:pt x="101" y="147"/>
                    <a:pt x="101" y="147"/>
                  </a:cubicBezTo>
                  <a:cubicBezTo>
                    <a:pt x="100" y="150"/>
                    <a:pt x="100" y="150"/>
                    <a:pt x="100" y="150"/>
                  </a:cubicBezTo>
                  <a:cubicBezTo>
                    <a:pt x="93" y="171"/>
                    <a:pt x="93" y="171"/>
                    <a:pt x="93" y="171"/>
                  </a:cubicBezTo>
                  <a:cubicBezTo>
                    <a:pt x="51" y="300"/>
                    <a:pt x="51" y="300"/>
                    <a:pt x="51" y="300"/>
                  </a:cubicBezTo>
                  <a:cubicBezTo>
                    <a:pt x="43" y="303"/>
                    <a:pt x="35" y="305"/>
                    <a:pt x="27" y="306"/>
                  </a:cubicBezTo>
                  <a:cubicBezTo>
                    <a:pt x="18" y="308"/>
                    <a:pt x="9" y="309"/>
                    <a:pt x="0" y="310"/>
                  </a:cubicBezTo>
                  <a:cubicBezTo>
                    <a:pt x="4" y="257"/>
                    <a:pt x="9" y="190"/>
                    <a:pt x="12" y="158"/>
                  </a:cubicBezTo>
                  <a:cubicBezTo>
                    <a:pt x="11" y="165"/>
                    <a:pt x="11" y="165"/>
                    <a:pt x="11" y="165"/>
                  </a:cubicBezTo>
                  <a:cubicBezTo>
                    <a:pt x="15" y="114"/>
                    <a:pt x="15" y="114"/>
                    <a:pt x="15" y="114"/>
                  </a:cubicBezTo>
                  <a:cubicBezTo>
                    <a:pt x="15" y="105"/>
                    <a:pt x="15" y="105"/>
                    <a:pt x="15" y="105"/>
                  </a:cubicBezTo>
                  <a:cubicBezTo>
                    <a:pt x="15" y="105"/>
                    <a:pt x="16" y="94"/>
                    <a:pt x="17" y="79"/>
                  </a:cubicBezTo>
                  <a:cubicBezTo>
                    <a:pt x="18" y="68"/>
                    <a:pt x="19" y="55"/>
                    <a:pt x="19" y="43"/>
                  </a:cubicBezTo>
                  <a:cubicBezTo>
                    <a:pt x="19" y="42"/>
                    <a:pt x="18" y="41"/>
                    <a:pt x="18" y="39"/>
                  </a:cubicBezTo>
                  <a:cubicBezTo>
                    <a:pt x="18" y="29"/>
                    <a:pt x="17" y="20"/>
                    <a:pt x="15" y="14"/>
                  </a:cubicBezTo>
                  <a:cubicBezTo>
                    <a:pt x="15" y="14"/>
                    <a:pt x="15" y="13"/>
                    <a:pt x="14" y="12"/>
                  </a:cubicBezTo>
                  <a:cubicBezTo>
                    <a:pt x="13" y="10"/>
                    <a:pt x="13" y="8"/>
                    <a:pt x="13" y="6"/>
                  </a:cubicBezTo>
                  <a:cubicBezTo>
                    <a:pt x="13" y="5"/>
                    <a:pt x="13" y="5"/>
                    <a:pt x="13" y="4"/>
                  </a:cubicBezTo>
                  <a:cubicBezTo>
                    <a:pt x="12" y="3"/>
                    <a:pt x="12" y="3"/>
                    <a:pt x="12" y="2"/>
                  </a:cubicBezTo>
                  <a:cubicBezTo>
                    <a:pt x="12" y="2"/>
                    <a:pt x="12" y="2"/>
                    <a:pt x="12" y="2"/>
                  </a:cubicBezTo>
                  <a:cubicBezTo>
                    <a:pt x="11" y="1"/>
                    <a:pt x="11" y="0"/>
                    <a:pt x="10" y="0"/>
                  </a:cubicBezTo>
                  <a:cubicBezTo>
                    <a:pt x="67" y="26"/>
                    <a:pt x="67" y="26"/>
                    <a:pt x="67" y="26"/>
                  </a:cubicBezTo>
                  <a:cubicBezTo>
                    <a:pt x="67" y="26"/>
                    <a:pt x="67" y="26"/>
                    <a:pt x="67" y="26"/>
                  </a:cubicBezTo>
                  <a:cubicBezTo>
                    <a:pt x="89" y="82"/>
                    <a:pt x="89" y="82"/>
                    <a:pt x="89" y="82"/>
                  </a:cubicBezTo>
                  <a:cubicBezTo>
                    <a:pt x="91" y="85"/>
                    <a:pt x="91" y="85"/>
                    <a:pt x="91" y="85"/>
                  </a:cubicBezTo>
                  <a:cubicBezTo>
                    <a:pt x="94" y="94"/>
                    <a:pt x="94" y="94"/>
                    <a:pt x="94" y="94"/>
                  </a:cubicBezTo>
                  <a:cubicBezTo>
                    <a:pt x="96" y="99"/>
                    <a:pt x="96" y="99"/>
                    <a:pt x="96" y="99"/>
                  </a:cubicBezTo>
                  <a:cubicBezTo>
                    <a:pt x="93" y="101"/>
                    <a:pt x="93" y="101"/>
                    <a:pt x="93" y="101"/>
                  </a:cubicBezTo>
                  <a:cubicBezTo>
                    <a:pt x="84" y="108"/>
                    <a:pt x="84" y="108"/>
                    <a:pt x="84" y="108"/>
                  </a:cubicBezTo>
                  <a:cubicBezTo>
                    <a:pt x="68" y="120"/>
                    <a:pt x="68" y="120"/>
                    <a:pt x="68" y="120"/>
                  </a:cubicBezTo>
                  <a:cubicBezTo>
                    <a:pt x="87" y="128"/>
                    <a:pt x="87" y="128"/>
                    <a:pt x="87" y="128"/>
                  </a:cubicBezTo>
                  <a:cubicBezTo>
                    <a:pt x="90" y="129"/>
                    <a:pt x="90" y="129"/>
                    <a:pt x="90" y="129"/>
                  </a:cubicBezTo>
                  <a:cubicBezTo>
                    <a:pt x="96" y="132"/>
                    <a:pt x="96" y="132"/>
                    <a:pt x="96" y="132"/>
                  </a:cubicBezTo>
                  <a:cubicBezTo>
                    <a:pt x="96" y="132"/>
                    <a:pt x="97" y="132"/>
                    <a:pt x="97" y="133"/>
                  </a:cubicBezTo>
                  <a:cubicBezTo>
                    <a:pt x="99" y="134"/>
                    <a:pt x="103" y="137"/>
                    <a:pt x="102" y="1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2" name="Freeform 45"/>
            <p:cNvSpPr>
              <a:spLocks/>
            </p:cNvSpPr>
            <p:nvPr/>
          </p:nvSpPr>
          <p:spPr bwMode="auto">
            <a:xfrm>
              <a:off x="3034" y="3423"/>
              <a:ext cx="76" cy="229"/>
            </a:xfrm>
            <a:custGeom>
              <a:avLst/>
              <a:gdLst>
                <a:gd name="T0" fmla="*/ 103 w 103"/>
                <a:gd name="T1" fmla="*/ 308 h 308"/>
                <a:gd name="T2" fmla="*/ 89 w 103"/>
                <a:gd name="T3" fmla="*/ 305 h 308"/>
                <a:gd name="T4" fmla="*/ 51 w 103"/>
                <a:gd name="T5" fmla="*/ 295 h 308"/>
                <a:gd name="T6" fmla="*/ 11 w 103"/>
                <a:gd name="T7" fmla="*/ 172 h 308"/>
                <a:gd name="T8" fmla="*/ 4 w 103"/>
                <a:gd name="T9" fmla="*/ 151 h 308"/>
                <a:gd name="T10" fmla="*/ 2 w 103"/>
                <a:gd name="T11" fmla="*/ 144 h 308"/>
                <a:gd name="T12" fmla="*/ 2 w 103"/>
                <a:gd name="T13" fmla="*/ 144 h 308"/>
                <a:gd name="T14" fmla="*/ 1 w 103"/>
                <a:gd name="T15" fmla="*/ 142 h 308"/>
                <a:gd name="T16" fmla="*/ 7 w 103"/>
                <a:gd name="T17" fmla="*/ 130 h 308"/>
                <a:gd name="T18" fmla="*/ 8 w 103"/>
                <a:gd name="T19" fmla="*/ 129 h 308"/>
                <a:gd name="T20" fmla="*/ 16 w 103"/>
                <a:gd name="T21" fmla="*/ 126 h 308"/>
                <a:gd name="T22" fmla="*/ 19 w 103"/>
                <a:gd name="T23" fmla="*/ 124 h 308"/>
                <a:gd name="T24" fmla="*/ 35 w 103"/>
                <a:gd name="T25" fmla="*/ 117 h 308"/>
                <a:gd name="T26" fmla="*/ 21 w 103"/>
                <a:gd name="T27" fmla="*/ 107 h 308"/>
                <a:gd name="T28" fmla="*/ 12 w 103"/>
                <a:gd name="T29" fmla="*/ 100 h 308"/>
                <a:gd name="T30" fmla="*/ 7 w 103"/>
                <a:gd name="T31" fmla="*/ 96 h 308"/>
                <a:gd name="T32" fmla="*/ 10 w 103"/>
                <a:gd name="T33" fmla="*/ 89 h 308"/>
                <a:gd name="T34" fmla="*/ 11 w 103"/>
                <a:gd name="T35" fmla="*/ 87 h 308"/>
                <a:gd name="T36" fmla="*/ 12 w 103"/>
                <a:gd name="T37" fmla="*/ 84 h 308"/>
                <a:gd name="T38" fmla="*/ 15 w 103"/>
                <a:gd name="T39" fmla="*/ 77 h 308"/>
                <a:gd name="T40" fmla="*/ 39 w 103"/>
                <a:gd name="T41" fmla="*/ 23 h 308"/>
                <a:gd name="T42" fmla="*/ 46 w 103"/>
                <a:gd name="T43" fmla="*/ 20 h 308"/>
                <a:gd name="T44" fmla="*/ 46 w 103"/>
                <a:gd name="T45" fmla="*/ 20 h 308"/>
                <a:gd name="T46" fmla="*/ 84 w 103"/>
                <a:gd name="T47" fmla="*/ 1 h 308"/>
                <a:gd name="T48" fmla="*/ 87 w 103"/>
                <a:gd name="T49" fmla="*/ 0 h 308"/>
                <a:gd name="T50" fmla="*/ 87 w 103"/>
                <a:gd name="T51" fmla="*/ 83 h 308"/>
                <a:gd name="T52" fmla="*/ 88 w 103"/>
                <a:gd name="T53" fmla="*/ 103 h 308"/>
                <a:gd name="T54" fmla="*/ 88 w 103"/>
                <a:gd name="T55" fmla="*/ 108 h 308"/>
                <a:gd name="T56" fmla="*/ 89 w 103"/>
                <a:gd name="T57" fmla="*/ 111 h 308"/>
                <a:gd name="T58" fmla="*/ 89 w 103"/>
                <a:gd name="T59" fmla="*/ 112 h 308"/>
                <a:gd name="T60" fmla="*/ 92 w 103"/>
                <a:gd name="T61" fmla="*/ 162 h 308"/>
                <a:gd name="T62" fmla="*/ 91 w 103"/>
                <a:gd name="T63" fmla="*/ 155 h 308"/>
                <a:gd name="T64" fmla="*/ 103 w 103"/>
                <a:gd name="T6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308">
                  <a:moveTo>
                    <a:pt x="103" y="308"/>
                  </a:moveTo>
                  <a:cubicBezTo>
                    <a:pt x="98" y="307"/>
                    <a:pt x="93" y="306"/>
                    <a:pt x="89" y="305"/>
                  </a:cubicBezTo>
                  <a:cubicBezTo>
                    <a:pt x="76" y="302"/>
                    <a:pt x="63" y="299"/>
                    <a:pt x="51" y="295"/>
                  </a:cubicBezTo>
                  <a:cubicBezTo>
                    <a:pt x="11" y="172"/>
                    <a:pt x="11" y="172"/>
                    <a:pt x="11" y="172"/>
                  </a:cubicBezTo>
                  <a:cubicBezTo>
                    <a:pt x="4" y="151"/>
                    <a:pt x="4" y="151"/>
                    <a:pt x="4" y="151"/>
                  </a:cubicBezTo>
                  <a:cubicBezTo>
                    <a:pt x="2" y="144"/>
                    <a:pt x="2" y="144"/>
                    <a:pt x="2" y="144"/>
                  </a:cubicBezTo>
                  <a:cubicBezTo>
                    <a:pt x="2" y="144"/>
                    <a:pt x="2" y="144"/>
                    <a:pt x="2" y="144"/>
                  </a:cubicBezTo>
                  <a:cubicBezTo>
                    <a:pt x="2" y="143"/>
                    <a:pt x="2" y="143"/>
                    <a:pt x="1" y="142"/>
                  </a:cubicBezTo>
                  <a:cubicBezTo>
                    <a:pt x="0" y="133"/>
                    <a:pt x="7" y="130"/>
                    <a:pt x="7" y="130"/>
                  </a:cubicBezTo>
                  <a:cubicBezTo>
                    <a:pt x="8" y="129"/>
                    <a:pt x="8" y="129"/>
                    <a:pt x="8" y="129"/>
                  </a:cubicBezTo>
                  <a:cubicBezTo>
                    <a:pt x="16" y="126"/>
                    <a:pt x="16" y="126"/>
                    <a:pt x="16" y="126"/>
                  </a:cubicBezTo>
                  <a:cubicBezTo>
                    <a:pt x="19" y="124"/>
                    <a:pt x="19" y="124"/>
                    <a:pt x="19" y="124"/>
                  </a:cubicBezTo>
                  <a:cubicBezTo>
                    <a:pt x="35" y="117"/>
                    <a:pt x="35" y="117"/>
                    <a:pt x="35" y="117"/>
                  </a:cubicBezTo>
                  <a:cubicBezTo>
                    <a:pt x="21" y="107"/>
                    <a:pt x="21" y="107"/>
                    <a:pt x="21" y="107"/>
                  </a:cubicBezTo>
                  <a:cubicBezTo>
                    <a:pt x="12" y="100"/>
                    <a:pt x="12" y="100"/>
                    <a:pt x="12" y="100"/>
                  </a:cubicBezTo>
                  <a:cubicBezTo>
                    <a:pt x="7" y="96"/>
                    <a:pt x="7" y="96"/>
                    <a:pt x="7" y="96"/>
                  </a:cubicBezTo>
                  <a:cubicBezTo>
                    <a:pt x="10" y="89"/>
                    <a:pt x="10" y="89"/>
                    <a:pt x="10" y="89"/>
                  </a:cubicBezTo>
                  <a:cubicBezTo>
                    <a:pt x="11" y="87"/>
                    <a:pt x="11" y="87"/>
                    <a:pt x="11" y="87"/>
                  </a:cubicBezTo>
                  <a:cubicBezTo>
                    <a:pt x="12" y="84"/>
                    <a:pt x="12" y="84"/>
                    <a:pt x="12" y="84"/>
                  </a:cubicBezTo>
                  <a:cubicBezTo>
                    <a:pt x="15" y="77"/>
                    <a:pt x="15" y="77"/>
                    <a:pt x="15" y="77"/>
                  </a:cubicBezTo>
                  <a:cubicBezTo>
                    <a:pt x="39" y="23"/>
                    <a:pt x="39" y="23"/>
                    <a:pt x="39" y="23"/>
                  </a:cubicBezTo>
                  <a:cubicBezTo>
                    <a:pt x="46" y="20"/>
                    <a:pt x="46" y="20"/>
                    <a:pt x="46" y="20"/>
                  </a:cubicBezTo>
                  <a:cubicBezTo>
                    <a:pt x="46" y="20"/>
                    <a:pt x="46" y="20"/>
                    <a:pt x="46" y="20"/>
                  </a:cubicBezTo>
                  <a:cubicBezTo>
                    <a:pt x="84" y="1"/>
                    <a:pt x="84" y="1"/>
                    <a:pt x="84" y="1"/>
                  </a:cubicBezTo>
                  <a:cubicBezTo>
                    <a:pt x="87" y="0"/>
                    <a:pt x="87" y="0"/>
                    <a:pt x="87" y="0"/>
                  </a:cubicBezTo>
                  <a:cubicBezTo>
                    <a:pt x="87" y="83"/>
                    <a:pt x="87" y="83"/>
                    <a:pt x="87" y="83"/>
                  </a:cubicBezTo>
                  <a:cubicBezTo>
                    <a:pt x="88" y="103"/>
                    <a:pt x="88" y="103"/>
                    <a:pt x="88" y="103"/>
                  </a:cubicBezTo>
                  <a:cubicBezTo>
                    <a:pt x="88" y="108"/>
                    <a:pt x="88" y="108"/>
                    <a:pt x="88" y="108"/>
                  </a:cubicBezTo>
                  <a:cubicBezTo>
                    <a:pt x="89" y="111"/>
                    <a:pt x="89" y="111"/>
                    <a:pt x="89" y="111"/>
                  </a:cubicBezTo>
                  <a:cubicBezTo>
                    <a:pt x="89" y="112"/>
                    <a:pt x="89" y="112"/>
                    <a:pt x="89" y="112"/>
                  </a:cubicBezTo>
                  <a:cubicBezTo>
                    <a:pt x="92" y="162"/>
                    <a:pt x="92" y="162"/>
                    <a:pt x="92" y="162"/>
                  </a:cubicBezTo>
                  <a:cubicBezTo>
                    <a:pt x="91" y="155"/>
                    <a:pt x="91" y="155"/>
                    <a:pt x="91" y="155"/>
                  </a:cubicBezTo>
                  <a:cubicBezTo>
                    <a:pt x="94" y="188"/>
                    <a:pt x="99" y="254"/>
                    <a:pt x="103" y="30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3" name="Freeform 46"/>
            <p:cNvSpPr>
              <a:spLocks/>
            </p:cNvSpPr>
            <p:nvPr/>
          </p:nvSpPr>
          <p:spPr bwMode="auto">
            <a:xfrm>
              <a:off x="3096" y="3421"/>
              <a:ext cx="96" cy="173"/>
            </a:xfrm>
            <a:custGeom>
              <a:avLst/>
              <a:gdLst>
                <a:gd name="T0" fmla="*/ 67 w 131"/>
                <a:gd name="T1" fmla="*/ 233 h 233"/>
                <a:gd name="T2" fmla="*/ 0 w 131"/>
                <a:gd name="T3" fmla="*/ 3 h 233"/>
                <a:gd name="T4" fmla="*/ 7 w 131"/>
                <a:gd name="T5" fmla="*/ 0 h 233"/>
                <a:gd name="T6" fmla="*/ 67 w 131"/>
                <a:gd name="T7" fmla="*/ 228 h 233"/>
                <a:gd name="T8" fmla="*/ 128 w 131"/>
                <a:gd name="T9" fmla="*/ 3 h 233"/>
                <a:gd name="T10" fmla="*/ 131 w 131"/>
                <a:gd name="T11" fmla="*/ 15 h 233"/>
                <a:gd name="T12" fmla="*/ 67 w 131"/>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31" h="233">
                  <a:moveTo>
                    <a:pt x="67" y="233"/>
                  </a:moveTo>
                  <a:cubicBezTo>
                    <a:pt x="21" y="233"/>
                    <a:pt x="0" y="114"/>
                    <a:pt x="0" y="3"/>
                  </a:cubicBezTo>
                  <a:cubicBezTo>
                    <a:pt x="7" y="0"/>
                    <a:pt x="7" y="0"/>
                    <a:pt x="7" y="0"/>
                  </a:cubicBezTo>
                  <a:cubicBezTo>
                    <a:pt x="7" y="148"/>
                    <a:pt x="36" y="228"/>
                    <a:pt x="67" y="228"/>
                  </a:cubicBezTo>
                  <a:cubicBezTo>
                    <a:pt x="97" y="228"/>
                    <a:pt x="128" y="151"/>
                    <a:pt x="128" y="3"/>
                  </a:cubicBezTo>
                  <a:cubicBezTo>
                    <a:pt x="131" y="15"/>
                    <a:pt x="131" y="15"/>
                    <a:pt x="131" y="15"/>
                  </a:cubicBezTo>
                  <a:cubicBezTo>
                    <a:pt x="131" y="126"/>
                    <a:pt x="112" y="233"/>
                    <a:pt x="67" y="233"/>
                  </a:cubicBezTo>
                  <a:close/>
                </a:path>
              </a:pathLst>
            </a:custGeom>
            <a:solidFill>
              <a:srgbClr val="AB2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4" name="Freeform 47"/>
            <p:cNvSpPr>
              <a:spLocks/>
            </p:cNvSpPr>
            <p:nvPr/>
          </p:nvSpPr>
          <p:spPr bwMode="auto">
            <a:xfrm>
              <a:off x="3145" y="3327"/>
              <a:ext cx="18" cy="13"/>
            </a:xfrm>
            <a:custGeom>
              <a:avLst/>
              <a:gdLst>
                <a:gd name="T0" fmla="*/ 8 w 24"/>
                <a:gd name="T1" fmla="*/ 14 h 18"/>
                <a:gd name="T2" fmla="*/ 0 w 24"/>
                <a:gd name="T3" fmla="*/ 18 h 18"/>
                <a:gd name="T4" fmla="*/ 0 w 24"/>
                <a:gd name="T5" fmla="*/ 0 h 18"/>
                <a:gd name="T6" fmla="*/ 17 w 24"/>
                <a:gd name="T7" fmla="*/ 0 h 18"/>
                <a:gd name="T8" fmla="*/ 24 w 24"/>
                <a:gd name="T9" fmla="*/ 6 h 18"/>
                <a:gd name="T10" fmla="*/ 23 w 24"/>
                <a:gd name="T11" fmla="*/ 10 h 18"/>
                <a:gd name="T12" fmla="*/ 17 w 24"/>
                <a:gd name="T13" fmla="*/ 8 h 18"/>
                <a:gd name="T14" fmla="*/ 8 w 24"/>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8" y="14"/>
                  </a:moveTo>
                  <a:cubicBezTo>
                    <a:pt x="5" y="18"/>
                    <a:pt x="2" y="18"/>
                    <a:pt x="0" y="18"/>
                  </a:cubicBezTo>
                  <a:cubicBezTo>
                    <a:pt x="0" y="0"/>
                    <a:pt x="0" y="0"/>
                    <a:pt x="0" y="0"/>
                  </a:cubicBezTo>
                  <a:cubicBezTo>
                    <a:pt x="17" y="0"/>
                    <a:pt x="17" y="0"/>
                    <a:pt x="17" y="0"/>
                  </a:cubicBezTo>
                  <a:cubicBezTo>
                    <a:pt x="21" y="0"/>
                    <a:pt x="24" y="3"/>
                    <a:pt x="24" y="6"/>
                  </a:cubicBezTo>
                  <a:cubicBezTo>
                    <a:pt x="24" y="8"/>
                    <a:pt x="24" y="9"/>
                    <a:pt x="23" y="10"/>
                  </a:cubicBezTo>
                  <a:cubicBezTo>
                    <a:pt x="23" y="10"/>
                    <a:pt x="20" y="8"/>
                    <a:pt x="17" y="8"/>
                  </a:cubicBezTo>
                  <a:cubicBezTo>
                    <a:pt x="13" y="8"/>
                    <a:pt x="9" y="11"/>
                    <a:pt x="8" y="14"/>
                  </a:cubicBez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5" name="Freeform 48"/>
            <p:cNvSpPr>
              <a:spLocks/>
            </p:cNvSpPr>
            <p:nvPr/>
          </p:nvSpPr>
          <p:spPr bwMode="auto">
            <a:xfrm>
              <a:off x="3131" y="3304"/>
              <a:ext cx="14" cy="23"/>
            </a:xfrm>
            <a:custGeom>
              <a:avLst/>
              <a:gdLst>
                <a:gd name="T0" fmla="*/ 19 w 19"/>
                <a:gd name="T1" fmla="*/ 0 h 31"/>
                <a:gd name="T2" fmla="*/ 19 w 19"/>
                <a:gd name="T3" fmla="*/ 30 h 31"/>
                <a:gd name="T4" fmla="*/ 0 w 19"/>
                <a:gd name="T5" fmla="*/ 31 h 31"/>
                <a:gd name="T6" fmla="*/ 10 w 19"/>
                <a:gd name="T7" fmla="*/ 11 h 31"/>
                <a:gd name="T8" fmla="*/ 19 w 19"/>
                <a:gd name="T9" fmla="*/ 0 h 31"/>
              </a:gdLst>
              <a:ahLst/>
              <a:cxnLst>
                <a:cxn ang="0">
                  <a:pos x="T0" y="T1"/>
                </a:cxn>
                <a:cxn ang="0">
                  <a:pos x="T2" y="T3"/>
                </a:cxn>
                <a:cxn ang="0">
                  <a:pos x="T4" y="T5"/>
                </a:cxn>
                <a:cxn ang="0">
                  <a:pos x="T6" y="T7"/>
                </a:cxn>
                <a:cxn ang="0">
                  <a:pos x="T8" y="T9"/>
                </a:cxn>
              </a:cxnLst>
              <a:rect l="0" t="0" r="r" b="b"/>
              <a:pathLst>
                <a:path w="19" h="31">
                  <a:moveTo>
                    <a:pt x="19" y="0"/>
                  </a:moveTo>
                  <a:cubicBezTo>
                    <a:pt x="19" y="30"/>
                    <a:pt x="19" y="30"/>
                    <a:pt x="19" y="30"/>
                  </a:cubicBezTo>
                  <a:cubicBezTo>
                    <a:pt x="0" y="31"/>
                    <a:pt x="0" y="31"/>
                    <a:pt x="0" y="31"/>
                  </a:cubicBezTo>
                  <a:cubicBezTo>
                    <a:pt x="4" y="23"/>
                    <a:pt x="10" y="20"/>
                    <a:pt x="10" y="11"/>
                  </a:cubicBezTo>
                  <a:cubicBezTo>
                    <a:pt x="10" y="6"/>
                    <a:pt x="13" y="0"/>
                    <a:pt x="19" y="0"/>
                  </a:cubicBez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6" name="Freeform 49"/>
            <p:cNvSpPr>
              <a:spLocks/>
            </p:cNvSpPr>
            <p:nvPr/>
          </p:nvSpPr>
          <p:spPr bwMode="auto">
            <a:xfrm>
              <a:off x="3127" y="3327"/>
              <a:ext cx="18" cy="13"/>
            </a:xfrm>
            <a:custGeom>
              <a:avLst/>
              <a:gdLst>
                <a:gd name="T0" fmla="*/ 17 w 24"/>
                <a:gd name="T1" fmla="*/ 14 h 18"/>
                <a:gd name="T2" fmla="*/ 24 w 24"/>
                <a:gd name="T3" fmla="*/ 18 h 18"/>
                <a:gd name="T4" fmla="*/ 24 w 24"/>
                <a:gd name="T5" fmla="*/ 0 h 18"/>
                <a:gd name="T6" fmla="*/ 7 w 24"/>
                <a:gd name="T7" fmla="*/ 0 h 18"/>
                <a:gd name="T8" fmla="*/ 0 w 24"/>
                <a:gd name="T9" fmla="*/ 6 h 18"/>
                <a:gd name="T10" fmla="*/ 1 w 24"/>
                <a:gd name="T11" fmla="*/ 10 h 18"/>
                <a:gd name="T12" fmla="*/ 7 w 24"/>
                <a:gd name="T13" fmla="*/ 8 h 18"/>
                <a:gd name="T14" fmla="*/ 17 w 24"/>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17" y="14"/>
                  </a:moveTo>
                  <a:cubicBezTo>
                    <a:pt x="19" y="18"/>
                    <a:pt x="22" y="18"/>
                    <a:pt x="24" y="18"/>
                  </a:cubicBezTo>
                  <a:cubicBezTo>
                    <a:pt x="24" y="0"/>
                    <a:pt x="24" y="0"/>
                    <a:pt x="24" y="0"/>
                  </a:cubicBezTo>
                  <a:cubicBezTo>
                    <a:pt x="7" y="0"/>
                    <a:pt x="7" y="0"/>
                    <a:pt x="7" y="0"/>
                  </a:cubicBezTo>
                  <a:cubicBezTo>
                    <a:pt x="3" y="0"/>
                    <a:pt x="0" y="3"/>
                    <a:pt x="0" y="6"/>
                  </a:cubicBezTo>
                  <a:cubicBezTo>
                    <a:pt x="0" y="8"/>
                    <a:pt x="0" y="9"/>
                    <a:pt x="1" y="10"/>
                  </a:cubicBezTo>
                  <a:cubicBezTo>
                    <a:pt x="1" y="10"/>
                    <a:pt x="4" y="8"/>
                    <a:pt x="7" y="8"/>
                  </a:cubicBezTo>
                  <a:cubicBezTo>
                    <a:pt x="11" y="8"/>
                    <a:pt x="15" y="11"/>
                    <a:pt x="17" y="14"/>
                  </a:cubicBez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nvGrpSpPr>
          <p:cNvPr id="866" name="Group 52"/>
          <p:cNvGrpSpPr>
            <a:grpSpLocks noChangeAspect="1"/>
          </p:cNvGrpSpPr>
          <p:nvPr/>
        </p:nvGrpSpPr>
        <p:grpSpPr bwMode="auto">
          <a:xfrm>
            <a:off x="7304096" y="4884947"/>
            <a:ext cx="826969" cy="834906"/>
            <a:chOff x="4915" y="3128"/>
            <a:chExt cx="521" cy="526"/>
          </a:xfrm>
        </p:grpSpPr>
        <p:sp>
          <p:nvSpPr>
            <p:cNvPr id="953" name="AutoShape 51"/>
            <p:cNvSpPr>
              <a:spLocks noChangeAspect="1" noChangeArrowheads="1" noTextEdit="1"/>
            </p:cNvSpPr>
            <p:nvPr/>
          </p:nvSpPr>
          <p:spPr bwMode="auto">
            <a:xfrm>
              <a:off x="4915" y="3128"/>
              <a:ext cx="521"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4" name="Oval 53"/>
            <p:cNvSpPr>
              <a:spLocks noChangeArrowheads="1"/>
            </p:cNvSpPr>
            <p:nvPr/>
          </p:nvSpPr>
          <p:spPr bwMode="auto">
            <a:xfrm>
              <a:off x="4914" y="3127"/>
              <a:ext cx="521" cy="5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5" name="Freeform 54"/>
            <p:cNvSpPr>
              <a:spLocks/>
            </p:cNvSpPr>
            <p:nvPr/>
          </p:nvSpPr>
          <p:spPr bwMode="auto">
            <a:xfrm>
              <a:off x="5181" y="3471"/>
              <a:ext cx="169" cy="135"/>
            </a:xfrm>
            <a:custGeom>
              <a:avLst/>
              <a:gdLst>
                <a:gd name="T0" fmla="*/ 139 w 169"/>
                <a:gd name="T1" fmla="*/ 135 h 135"/>
                <a:gd name="T2" fmla="*/ 0 w 169"/>
                <a:gd name="T3" fmla="*/ 82 h 135"/>
                <a:gd name="T4" fmla="*/ 31 w 169"/>
                <a:gd name="T5" fmla="*/ 0 h 135"/>
                <a:gd name="T6" fmla="*/ 169 w 169"/>
                <a:gd name="T7" fmla="*/ 54 h 135"/>
                <a:gd name="T8" fmla="*/ 139 w 169"/>
                <a:gd name="T9" fmla="*/ 135 h 135"/>
              </a:gdLst>
              <a:ahLst/>
              <a:cxnLst>
                <a:cxn ang="0">
                  <a:pos x="T0" y="T1"/>
                </a:cxn>
                <a:cxn ang="0">
                  <a:pos x="T2" y="T3"/>
                </a:cxn>
                <a:cxn ang="0">
                  <a:pos x="T4" y="T5"/>
                </a:cxn>
                <a:cxn ang="0">
                  <a:pos x="T6" y="T7"/>
                </a:cxn>
                <a:cxn ang="0">
                  <a:pos x="T8" y="T9"/>
                </a:cxn>
              </a:cxnLst>
              <a:rect l="0" t="0" r="r" b="b"/>
              <a:pathLst>
                <a:path w="169" h="135">
                  <a:moveTo>
                    <a:pt x="139" y="135"/>
                  </a:moveTo>
                  <a:lnTo>
                    <a:pt x="0" y="82"/>
                  </a:lnTo>
                  <a:lnTo>
                    <a:pt x="31" y="0"/>
                  </a:lnTo>
                  <a:lnTo>
                    <a:pt x="169" y="54"/>
                  </a:lnTo>
                  <a:lnTo>
                    <a:pt x="139"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6" name="Freeform 55"/>
            <p:cNvSpPr>
              <a:spLocks/>
            </p:cNvSpPr>
            <p:nvPr/>
          </p:nvSpPr>
          <p:spPr bwMode="auto">
            <a:xfrm>
              <a:off x="5300" y="3530"/>
              <a:ext cx="71" cy="86"/>
            </a:xfrm>
            <a:custGeom>
              <a:avLst/>
              <a:gdLst>
                <a:gd name="T0" fmla="*/ 33 w 97"/>
                <a:gd name="T1" fmla="*/ 104 h 117"/>
                <a:gd name="T2" fmla="*/ 33 w 97"/>
                <a:gd name="T3" fmla="*/ 104 h 117"/>
                <a:gd name="T4" fmla="*/ 32 w 97"/>
                <a:gd name="T5" fmla="*/ 104 h 117"/>
                <a:gd name="T6" fmla="*/ 12 w 97"/>
                <a:gd name="T7" fmla="*/ 117 h 117"/>
                <a:gd name="T8" fmla="*/ 9 w 97"/>
                <a:gd name="T9" fmla="*/ 99 h 117"/>
                <a:gd name="T10" fmla="*/ 8 w 97"/>
                <a:gd name="T11" fmla="*/ 95 h 117"/>
                <a:gd name="T12" fmla="*/ 7 w 97"/>
                <a:gd name="T13" fmla="*/ 90 h 117"/>
                <a:gd name="T14" fmla="*/ 2 w 97"/>
                <a:gd name="T15" fmla="*/ 56 h 117"/>
                <a:gd name="T16" fmla="*/ 7 w 97"/>
                <a:gd name="T17" fmla="*/ 25 h 117"/>
                <a:gd name="T18" fmla="*/ 41 w 97"/>
                <a:gd name="T19" fmla="*/ 1 h 117"/>
                <a:gd name="T20" fmla="*/ 65 w 97"/>
                <a:gd name="T21" fmla="*/ 4 h 117"/>
                <a:gd name="T22" fmla="*/ 95 w 97"/>
                <a:gd name="T23" fmla="*/ 40 h 117"/>
                <a:gd name="T24" fmla="*/ 97 w 97"/>
                <a:gd name="T25" fmla="*/ 47 h 117"/>
                <a:gd name="T26" fmla="*/ 33 w 97"/>
                <a:gd name="T27" fmla="*/ 10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17">
                  <a:moveTo>
                    <a:pt x="33" y="104"/>
                  </a:moveTo>
                  <a:cubicBezTo>
                    <a:pt x="33" y="104"/>
                    <a:pt x="33" y="104"/>
                    <a:pt x="33" y="104"/>
                  </a:cubicBezTo>
                  <a:cubicBezTo>
                    <a:pt x="32" y="104"/>
                    <a:pt x="32" y="104"/>
                    <a:pt x="32" y="104"/>
                  </a:cubicBezTo>
                  <a:cubicBezTo>
                    <a:pt x="26" y="109"/>
                    <a:pt x="19" y="113"/>
                    <a:pt x="12" y="117"/>
                  </a:cubicBezTo>
                  <a:cubicBezTo>
                    <a:pt x="11" y="111"/>
                    <a:pt x="10" y="105"/>
                    <a:pt x="9" y="99"/>
                  </a:cubicBezTo>
                  <a:cubicBezTo>
                    <a:pt x="9" y="98"/>
                    <a:pt x="9" y="97"/>
                    <a:pt x="8" y="95"/>
                  </a:cubicBezTo>
                  <a:cubicBezTo>
                    <a:pt x="8" y="94"/>
                    <a:pt x="8" y="92"/>
                    <a:pt x="7" y="90"/>
                  </a:cubicBezTo>
                  <a:cubicBezTo>
                    <a:pt x="5" y="78"/>
                    <a:pt x="3" y="66"/>
                    <a:pt x="2" y="56"/>
                  </a:cubicBezTo>
                  <a:cubicBezTo>
                    <a:pt x="0" y="45"/>
                    <a:pt x="2" y="34"/>
                    <a:pt x="7" y="25"/>
                  </a:cubicBezTo>
                  <a:cubicBezTo>
                    <a:pt x="14" y="13"/>
                    <a:pt x="26" y="4"/>
                    <a:pt x="41" y="1"/>
                  </a:cubicBezTo>
                  <a:cubicBezTo>
                    <a:pt x="49" y="0"/>
                    <a:pt x="58" y="1"/>
                    <a:pt x="65" y="4"/>
                  </a:cubicBezTo>
                  <a:cubicBezTo>
                    <a:pt x="81" y="9"/>
                    <a:pt x="93" y="23"/>
                    <a:pt x="95" y="40"/>
                  </a:cubicBezTo>
                  <a:cubicBezTo>
                    <a:pt x="96" y="42"/>
                    <a:pt x="96" y="45"/>
                    <a:pt x="97" y="47"/>
                  </a:cubicBezTo>
                  <a:cubicBezTo>
                    <a:pt x="78" y="68"/>
                    <a:pt x="56" y="87"/>
                    <a:pt x="33" y="104"/>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7" name="Freeform 56"/>
            <p:cNvSpPr>
              <a:spLocks/>
            </p:cNvSpPr>
            <p:nvPr/>
          </p:nvSpPr>
          <p:spPr bwMode="auto">
            <a:xfrm>
              <a:off x="5293" y="3559"/>
              <a:ext cx="82" cy="63"/>
            </a:xfrm>
            <a:custGeom>
              <a:avLst/>
              <a:gdLst>
                <a:gd name="T0" fmla="*/ 112 w 112"/>
                <a:gd name="T1" fmla="*/ 0 h 86"/>
                <a:gd name="T2" fmla="*/ 106 w 112"/>
                <a:gd name="T3" fmla="*/ 8 h 86"/>
                <a:gd name="T4" fmla="*/ 42 w 112"/>
                <a:gd name="T5" fmla="*/ 65 h 86"/>
                <a:gd name="T6" fmla="*/ 42 w 112"/>
                <a:gd name="T7" fmla="*/ 65 h 86"/>
                <a:gd name="T8" fmla="*/ 41 w 112"/>
                <a:gd name="T9" fmla="*/ 65 h 86"/>
                <a:gd name="T10" fmla="*/ 21 w 112"/>
                <a:gd name="T11" fmla="*/ 78 h 86"/>
                <a:gd name="T12" fmla="*/ 8 w 112"/>
                <a:gd name="T13" fmla="*/ 86 h 86"/>
                <a:gd name="T14" fmla="*/ 4 w 112"/>
                <a:gd name="T15" fmla="*/ 51 h 86"/>
                <a:gd name="T16" fmla="*/ 0 w 112"/>
                <a:gd name="T17" fmla="*/ 20 h 86"/>
                <a:gd name="T18" fmla="*/ 0 w 112"/>
                <a:gd name="T19" fmla="*/ 19 h 86"/>
                <a:gd name="T20" fmla="*/ 11 w 112"/>
                <a:gd name="T21" fmla="*/ 17 h 86"/>
                <a:gd name="T22" fmla="*/ 44 w 112"/>
                <a:gd name="T23" fmla="*/ 11 h 86"/>
                <a:gd name="T24" fmla="*/ 58 w 112"/>
                <a:gd name="T25" fmla="*/ 9 h 86"/>
                <a:gd name="T26" fmla="*/ 104 w 112"/>
                <a:gd name="T27" fmla="*/ 1 h 86"/>
                <a:gd name="T28" fmla="*/ 112 w 112"/>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86">
                  <a:moveTo>
                    <a:pt x="112" y="0"/>
                  </a:moveTo>
                  <a:cubicBezTo>
                    <a:pt x="110" y="3"/>
                    <a:pt x="108" y="5"/>
                    <a:pt x="106" y="8"/>
                  </a:cubicBezTo>
                  <a:cubicBezTo>
                    <a:pt x="87" y="29"/>
                    <a:pt x="65" y="48"/>
                    <a:pt x="42" y="65"/>
                  </a:cubicBezTo>
                  <a:cubicBezTo>
                    <a:pt x="42" y="65"/>
                    <a:pt x="42" y="65"/>
                    <a:pt x="42" y="65"/>
                  </a:cubicBezTo>
                  <a:cubicBezTo>
                    <a:pt x="41" y="65"/>
                    <a:pt x="41" y="65"/>
                    <a:pt x="41" y="65"/>
                  </a:cubicBezTo>
                  <a:cubicBezTo>
                    <a:pt x="35" y="70"/>
                    <a:pt x="28" y="74"/>
                    <a:pt x="21" y="78"/>
                  </a:cubicBezTo>
                  <a:cubicBezTo>
                    <a:pt x="17" y="81"/>
                    <a:pt x="13" y="83"/>
                    <a:pt x="8" y="86"/>
                  </a:cubicBezTo>
                  <a:cubicBezTo>
                    <a:pt x="7" y="73"/>
                    <a:pt x="5" y="61"/>
                    <a:pt x="4" y="51"/>
                  </a:cubicBezTo>
                  <a:cubicBezTo>
                    <a:pt x="2" y="37"/>
                    <a:pt x="1" y="26"/>
                    <a:pt x="0" y="20"/>
                  </a:cubicBezTo>
                  <a:cubicBezTo>
                    <a:pt x="0" y="19"/>
                    <a:pt x="0" y="19"/>
                    <a:pt x="0" y="19"/>
                  </a:cubicBezTo>
                  <a:cubicBezTo>
                    <a:pt x="11" y="17"/>
                    <a:pt x="11" y="17"/>
                    <a:pt x="11" y="17"/>
                  </a:cubicBezTo>
                  <a:cubicBezTo>
                    <a:pt x="44" y="11"/>
                    <a:pt x="44" y="11"/>
                    <a:pt x="44" y="11"/>
                  </a:cubicBezTo>
                  <a:cubicBezTo>
                    <a:pt x="58" y="9"/>
                    <a:pt x="58" y="9"/>
                    <a:pt x="58" y="9"/>
                  </a:cubicBezTo>
                  <a:cubicBezTo>
                    <a:pt x="104" y="1"/>
                    <a:pt x="104" y="1"/>
                    <a:pt x="104" y="1"/>
                  </a:cubicBez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8" name="Freeform 57"/>
            <p:cNvSpPr>
              <a:spLocks/>
            </p:cNvSpPr>
            <p:nvPr/>
          </p:nvSpPr>
          <p:spPr bwMode="auto">
            <a:xfrm>
              <a:off x="5292" y="3518"/>
              <a:ext cx="85" cy="89"/>
            </a:xfrm>
            <a:custGeom>
              <a:avLst/>
              <a:gdLst>
                <a:gd name="T0" fmla="*/ 117 w 117"/>
                <a:gd name="T1" fmla="*/ 52 h 120"/>
                <a:gd name="T2" fmla="*/ 114 w 117"/>
                <a:gd name="T3" fmla="*/ 55 h 120"/>
                <a:gd name="T4" fmla="*/ 108 w 117"/>
                <a:gd name="T5" fmla="*/ 63 h 120"/>
                <a:gd name="T6" fmla="*/ 44 w 117"/>
                <a:gd name="T7" fmla="*/ 120 h 120"/>
                <a:gd name="T8" fmla="*/ 44 w 117"/>
                <a:gd name="T9" fmla="*/ 120 h 120"/>
                <a:gd name="T10" fmla="*/ 43 w 117"/>
                <a:gd name="T11" fmla="*/ 120 h 120"/>
                <a:gd name="T12" fmla="*/ 39 w 117"/>
                <a:gd name="T13" fmla="*/ 119 h 120"/>
                <a:gd name="T14" fmla="*/ 18 w 117"/>
                <a:gd name="T15" fmla="*/ 106 h 120"/>
                <a:gd name="T16" fmla="*/ 2 w 117"/>
                <a:gd name="T17" fmla="*/ 75 h 120"/>
                <a:gd name="T18" fmla="*/ 2 w 117"/>
                <a:gd name="T19" fmla="*/ 74 h 120"/>
                <a:gd name="T20" fmla="*/ 3 w 117"/>
                <a:gd name="T21" fmla="*/ 49 h 120"/>
                <a:gd name="T22" fmla="*/ 6 w 117"/>
                <a:gd name="T23" fmla="*/ 40 h 120"/>
                <a:gd name="T24" fmla="*/ 75 w 117"/>
                <a:gd name="T25" fmla="*/ 7 h 120"/>
                <a:gd name="T26" fmla="*/ 79 w 117"/>
                <a:gd name="T27" fmla="*/ 9 h 120"/>
                <a:gd name="T28" fmla="*/ 80 w 117"/>
                <a:gd name="T29" fmla="*/ 9 h 120"/>
                <a:gd name="T30" fmla="*/ 117 w 117"/>
                <a:gd name="T31"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0">
                  <a:moveTo>
                    <a:pt x="117" y="52"/>
                  </a:moveTo>
                  <a:cubicBezTo>
                    <a:pt x="116" y="53"/>
                    <a:pt x="115" y="54"/>
                    <a:pt x="114" y="55"/>
                  </a:cubicBezTo>
                  <a:cubicBezTo>
                    <a:pt x="112" y="58"/>
                    <a:pt x="110" y="60"/>
                    <a:pt x="108" y="63"/>
                  </a:cubicBezTo>
                  <a:cubicBezTo>
                    <a:pt x="89" y="84"/>
                    <a:pt x="67" y="103"/>
                    <a:pt x="44" y="120"/>
                  </a:cubicBezTo>
                  <a:cubicBezTo>
                    <a:pt x="44" y="120"/>
                    <a:pt x="44" y="120"/>
                    <a:pt x="44" y="120"/>
                  </a:cubicBezTo>
                  <a:cubicBezTo>
                    <a:pt x="43" y="120"/>
                    <a:pt x="43" y="120"/>
                    <a:pt x="43" y="120"/>
                  </a:cubicBezTo>
                  <a:cubicBezTo>
                    <a:pt x="42" y="120"/>
                    <a:pt x="40" y="119"/>
                    <a:pt x="39" y="119"/>
                  </a:cubicBezTo>
                  <a:cubicBezTo>
                    <a:pt x="31" y="116"/>
                    <a:pt x="24" y="111"/>
                    <a:pt x="18" y="106"/>
                  </a:cubicBezTo>
                  <a:cubicBezTo>
                    <a:pt x="10" y="97"/>
                    <a:pt x="4" y="87"/>
                    <a:pt x="2" y="75"/>
                  </a:cubicBezTo>
                  <a:cubicBezTo>
                    <a:pt x="2" y="74"/>
                    <a:pt x="2" y="74"/>
                    <a:pt x="2" y="74"/>
                  </a:cubicBezTo>
                  <a:cubicBezTo>
                    <a:pt x="0" y="66"/>
                    <a:pt x="1" y="57"/>
                    <a:pt x="3" y="49"/>
                  </a:cubicBezTo>
                  <a:cubicBezTo>
                    <a:pt x="4" y="46"/>
                    <a:pt x="5" y="43"/>
                    <a:pt x="6" y="40"/>
                  </a:cubicBezTo>
                  <a:cubicBezTo>
                    <a:pt x="18" y="14"/>
                    <a:pt x="46" y="0"/>
                    <a:pt x="75" y="7"/>
                  </a:cubicBezTo>
                  <a:cubicBezTo>
                    <a:pt x="76" y="8"/>
                    <a:pt x="78" y="8"/>
                    <a:pt x="79" y="9"/>
                  </a:cubicBezTo>
                  <a:cubicBezTo>
                    <a:pt x="80" y="9"/>
                    <a:pt x="80" y="9"/>
                    <a:pt x="80" y="9"/>
                  </a:cubicBezTo>
                  <a:cubicBezTo>
                    <a:pt x="99" y="16"/>
                    <a:pt x="113" y="33"/>
                    <a:pt x="117"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9" name="Freeform 58"/>
            <p:cNvSpPr>
              <a:spLocks/>
            </p:cNvSpPr>
            <p:nvPr/>
          </p:nvSpPr>
          <p:spPr bwMode="auto">
            <a:xfrm>
              <a:off x="5034" y="3539"/>
              <a:ext cx="147" cy="115"/>
            </a:xfrm>
            <a:custGeom>
              <a:avLst/>
              <a:gdLst>
                <a:gd name="T0" fmla="*/ 198 w 200"/>
                <a:gd name="T1" fmla="*/ 156 h 156"/>
                <a:gd name="T2" fmla="*/ 191 w 200"/>
                <a:gd name="T3" fmla="*/ 156 h 156"/>
                <a:gd name="T4" fmla="*/ 160 w 200"/>
                <a:gd name="T5" fmla="*/ 154 h 156"/>
                <a:gd name="T6" fmla="*/ 136 w 200"/>
                <a:gd name="T7" fmla="*/ 151 h 156"/>
                <a:gd name="T8" fmla="*/ 36 w 200"/>
                <a:gd name="T9" fmla="*/ 120 h 156"/>
                <a:gd name="T10" fmla="*/ 33 w 200"/>
                <a:gd name="T11" fmla="*/ 119 h 156"/>
                <a:gd name="T12" fmla="*/ 4 w 200"/>
                <a:gd name="T13" fmla="*/ 102 h 156"/>
                <a:gd name="T14" fmla="*/ 4 w 200"/>
                <a:gd name="T15" fmla="*/ 90 h 156"/>
                <a:gd name="T16" fmla="*/ 3 w 200"/>
                <a:gd name="T17" fmla="*/ 70 h 156"/>
                <a:gd name="T18" fmla="*/ 1 w 200"/>
                <a:gd name="T19" fmla="*/ 35 h 156"/>
                <a:gd name="T20" fmla="*/ 0 w 200"/>
                <a:gd name="T21" fmla="*/ 15 h 156"/>
                <a:gd name="T22" fmla="*/ 43 w 200"/>
                <a:gd name="T23" fmla="*/ 12 h 156"/>
                <a:gd name="T24" fmla="*/ 114 w 200"/>
                <a:gd name="T25" fmla="*/ 7 h 156"/>
                <a:gd name="T26" fmla="*/ 115 w 200"/>
                <a:gd name="T27" fmla="*/ 7 h 156"/>
                <a:gd name="T28" fmla="*/ 135 w 200"/>
                <a:gd name="T29" fmla="*/ 5 h 156"/>
                <a:gd name="T30" fmla="*/ 146 w 200"/>
                <a:gd name="T31" fmla="*/ 4 h 156"/>
                <a:gd name="T32" fmla="*/ 167 w 200"/>
                <a:gd name="T33" fmla="*/ 3 h 156"/>
                <a:gd name="T34" fmla="*/ 172 w 200"/>
                <a:gd name="T35" fmla="*/ 2 h 156"/>
                <a:gd name="T36" fmla="*/ 181 w 200"/>
                <a:gd name="T37" fmla="*/ 2 h 156"/>
                <a:gd name="T38" fmla="*/ 194 w 200"/>
                <a:gd name="T39" fmla="*/ 1 h 156"/>
                <a:gd name="T40" fmla="*/ 198 w 200"/>
                <a:gd name="T41" fmla="*/ 1 h 156"/>
                <a:gd name="T42" fmla="*/ 199 w 200"/>
                <a:gd name="T43" fmla="*/ 0 h 156"/>
                <a:gd name="T44" fmla="*/ 200 w 200"/>
                <a:gd name="T45" fmla="*/ 0 h 156"/>
                <a:gd name="T46" fmla="*/ 200 w 200"/>
                <a:gd name="T47" fmla="*/ 156 h 156"/>
                <a:gd name="T48" fmla="*/ 198 w 200"/>
                <a:gd name="T49"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56">
                  <a:moveTo>
                    <a:pt x="198" y="156"/>
                  </a:moveTo>
                  <a:cubicBezTo>
                    <a:pt x="196" y="156"/>
                    <a:pt x="194" y="156"/>
                    <a:pt x="191" y="156"/>
                  </a:cubicBezTo>
                  <a:cubicBezTo>
                    <a:pt x="181" y="156"/>
                    <a:pt x="170" y="155"/>
                    <a:pt x="160" y="154"/>
                  </a:cubicBezTo>
                  <a:cubicBezTo>
                    <a:pt x="152" y="154"/>
                    <a:pt x="144" y="153"/>
                    <a:pt x="136" y="151"/>
                  </a:cubicBezTo>
                  <a:cubicBezTo>
                    <a:pt x="101" y="146"/>
                    <a:pt x="67" y="135"/>
                    <a:pt x="36" y="120"/>
                  </a:cubicBezTo>
                  <a:cubicBezTo>
                    <a:pt x="35" y="120"/>
                    <a:pt x="34" y="119"/>
                    <a:pt x="33" y="119"/>
                  </a:cubicBezTo>
                  <a:cubicBezTo>
                    <a:pt x="23" y="114"/>
                    <a:pt x="14" y="108"/>
                    <a:pt x="4" y="102"/>
                  </a:cubicBezTo>
                  <a:cubicBezTo>
                    <a:pt x="4" y="90"/>
                    <a:pt x="4" y="90"/>
                    <a:pt x="4" y="90"/>
                  </a:cubicBezTo>
                  <a:cubicBezTo>
                    <a:pt x="3" y="70"/>
                    <a:pt x="3" y="70"/>
                    <a:pt x="3" y="70"/>
                  </a:cubicBezTo>
                  <a:cubicBezTo>
                    <a:pt x="1" y="35"/>
                    <a:pt x="1" y="35"/>
                    <a:pt x="1" y="35"/>
                  </a:cubicBezTo>
                  <a:cubicBezTo>
                    <a:pt x="0" y="15"/>
                    <a:pt x="0" y="15"/>
                    <a:pt x="0" y="15"/>
                  </a:cubicBezTo>
                  <a:cubicBezTo>
                    <a:pt x="43" y="12"/>
                    <a:pt x="43" y="12"/>
                    <a:pt x="43" y="12"/>
                  </a:cubicBezTo>
                  <a:cubicBezTo>
                    <a:pt x="114" y="7"/>
                    <a:pt x="114" y="7"/>
                    <a:pt x="114" y="7"/>
                  </a:cubicBezTo>
                  <a:cubicBezTo>
                    <a:pt x="115" y="7"/>
                    <a:pt x="115" y="7"/>
                    <a:pt x="115" y="7"/>
                  </a:cubicBezTo>
                  <a:cubicBezTo>
                    <a:pt x="135" y="5"/>
                    <a:pt x="135" y="5"/>
                    <a:pt x="135" y="5"/>
                  </a:cubicBezTo>
                  <a:cubicBezTo>
                    <a:pt x="146" y="4"/>
                    <a:pt x="146" y="4"/>
                    <a:pt x="146" y="4"/>
                  </a:cubicBezTo>
                  <a:cubicBezTo>
                    <a:pt x="167" y="3"/>
                    <a:pt x="167" y="3"/>
                    <a:pt x="167" y="3"/>
                  </a:cubicBezTo>
                  <a:cubicBezTo>
                    <a:pt x="172" y="2"/>
                    <a:pt x="172" y="2"/>
                    <a:pt x="172" y="2"/>
                  </a:cubicBezTo>
                  <a:cubicBezTo>
                    <a:pt x="181" y="2"/>
                    <a:pt x="181" y="2"/>
                    <a:pt x="181" y="2"/>
                  </a:cubicBezTo>
                  <a:cubicBezTo>
                    <a:pt x="194" y="1"/>
                    <a:pt x="194" y="1"/>
                    <a:pt x="194" y="1"/>
                  </a:cubicBezTo>
                  <a:cubicBezTo>
                    <a:pt x="198" y="1"/>
                    <a:pt x="198" y="1"/>
                    <a:pt x="198" y="1"/>
                  </a:cubicBezTo>
                  <a:cubicBezTo>
                    <a:pt x="199" y="0"/>
                    <a:pt x="199" y="0"/>
                    <a:pt x="199" y="0"/>
                  </a:cubicBezTo>
                  <a:cubicBezTo>
                    <a:pt x="200" y="0"/>
                    <a:pt x="200" y="0"/>
                    <a:pt x="200" y="0"/>
                  </a:cubicBezTo>
                  <a:cubicBezTo>
                    <a:pt x="200" y="156"/>
                    <a:pt x="200" y="156"/>
                    <a:pt x="200" y="156"/>
                  </a:cubicBezTo>
                  <a:cubicBezTo>
                    <a:pt x="200" y="156"/>
                    <a:pt x="199" y="156"/>
                    <a:pt x="198" y="1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0" name="Freeform 59"/>
            <p:cNvSpPr>
              <a:spLocks/>
            </p:cNvSpPr>
            <p:nvPr/>
          </p:nvSpPr>
          <p:spPr bwMode="auto">
            <a:xfrm>
              <a:off x="5011" y="3470"/>
              <a:ext cx="169" cy="134"/>
            </a:xfrm>
            <a:custGeom>
              <a:avLst/>
              <a:gdLst>
                <a:gd name="T0" fmla="*/ 31 w 169"/>
                <a:gd name="T1" fmla="*/ 134 h 134"/>
                <a:gd name="T2" fmla="*/ 0 w 169"/>
                <a:gd name="T3" fmla="*/ 53 h 134"/>
                <a:gd name="T4" fmla="*/ 139 w 169"/>
                <a:gd name="T5" fmla="*/ 0 h 134"/>
                <a:gd name="T6" fmla="*/ 169 w 169"/>
                <a:gd name="T7" fmla="*/ 80 h 134"/>
                <a:gd name="T8" fmla="*/ 31 w 169"/>
                <a:gd name="T9" fmla="*/ 134 h 134"/>
              </a:gdLst>
              <a:ahLst/>
              <a:cxnLst>
                <a:cxn ang="0">
                  <a:pos x="T0" y="T1"/>
                </a:cxn>
                <a:cxn ang="0">
                  <a:pos x="T2" y="T3"/>
                </a:cxn>
                <a:cxn ang="0">
                  <a:pos x="T4" y="T5"/>
                </a:cxn>
                <a:cxn ang="0">
                  <a:pos x="T6" y="T7"/>
                </a:cxn>
                <a:cxn ang="0">
                  <a:pos x="T8" y="T9"/>
                </a:cxn>
              </a:cxnLst>
              <a:rect l="0" t="0" r="r" b="b"/>
              <a:pathLst>
                <a:path w="169" h="134">
                  <a:moveTo>
                    <a:pt x="31" y="134"/>
                  </a:moveTo>
                  <a:lnTo>
                    <a:pt x="0" y="53"/>
                  </a:lnTo>
                  <a:lnTo>
                    <a:pt x="139" y="0"/>
                  </a:lnTo>
                  <a:lnTo>
                    <a:pt x="169" y="80"/>
                  </a:lnTo>
                  <a:lnTo>
                    <a:pt x="31"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1" name="Freeform 60"/>
            <p:cNvSpPr>
              <a:spLocks/>
            </p:cNvSpPr>
            <p:nvPr/>
          </p:nvSpPr>
          <p:spPr bwMode="auto">
            <a:xfrm>
              <a:off x="5180" y="3539"/>
              <a:ext cx="146" cy="115"/>
            </a:xfrm>
            <a:custGeom>
              <a:avLst/>
              <a:gdLst>
                <a:gd name="T0" fmla="*/ 200 w 200"/>
                <a:gd name="T1" fmla="*/ 15 h 156"/>
                <a:gd name="T2" fmla="*/ 199 w 200"/>
                <a:gd name="T3" fmla="*/ 38 h 156"/>
                <a:gd name="T4" fmla="*/ 197 w 200"/>
                <a:gd name="T5" fmla="*/ 76 h 156"/>
                <a:gd name="T6" fmla="*/ 197 w 200"/>
                <a:gd name="T7" fmla="*/ 92 h 156"/>
                <a:gd name="T8" fmla="*/ 197 w 200"/>
                <a:gd name="T9" fmla="*/ 92 h 156"/>
                <a:gd name="T10" fmla="*/ 196 w 200"/>
                <a:gd name="T11" fmla="*/ 92 h 156"/>
                <a:gd name="T12" fmla="*/ 176 w 200"/>
                <a:gd name="T13" fmla="*/ 105 h 156"/>
                <a:gd name="T14" fmla="*/ 163 w 200"/>
                <a:gd name="T15" fmla="*/ 113 h 156"/>
                <a:gd name="T16" fmla="*/ 58 w 200"/>
                <a:gd name="T17" fmla="*/ 150 h 156"/>
                <a:gd name="T18" fmla="*/ 34 w 200"/>
                <a:gd name="T19" fmla="*/ 153 h 156"/>
                <a:gd name="T20" fmla="*/ 2 w 200"/>
                <a:gd name="T21" fmla="*/ 156 h 156"/>
                <a:gd name="T22" fmla="*/ 0 w 200"/>
                <a:gd name="T23" fmla="*/ 156 h 156"/>
                <a:gd name="T24" fmla="*/ 0 w 200"/>
                <a:gd name="T25" fmla="*/ 0 h 156"/>
                <a:gd name="T26" fmla="*/ 1 w 200"/>
                <a:gd name="T27" fmla="*/ 0 h 156"/>
                <a:gd name="T28" fmla="*/ 2 w 200"/>
                <a:gd name="T29" fmla="*/ 1 h 156"/>
                <a:gd name="T30" fmla="*/ 9 w 200"/>
                <a:gd name="T31" fmla="*/ 1 h 156"/>
                <a:gd name="T32" fmla="*/ 12 w 200"/>
                <a:gd name="T33" fmla="*/ 1 h 156"/>
                <a:gd name="T34" fmla="*/ 21 w 200"/>
                <a:gd name="T35" fmla="*/ 2 h 156"/>
                <a:gd name="T36" fmla="*/ 28 w 200"/>
                <a:gd name="T37" fmla="*/ 2 h 156"/>
                <a:gd name="T38" fmla="*/ 37 w 200"/>
                <a:gd name="T39" fmla="*/ 3 h 156"/>
                <a:gd name="T40" fmla="*/ 59 w 200"/>
                <a:gd name="T41" fmla="*/ 5 h 156"/>
                <a:gd name="T42" fmla="*/ 80 w 200"/>
                <a:gd name="T43" fmla="*/ 6 h 156"/>
                <a:gd name="T44" fmla="*/ 81 w 200"/>
                <a:gd name="T45" fmla="*/ 6 h 156"/>
                <a:gd name="T46" fmla="*/ 159 w 200"/>
                <a:gd name="T47" fmla="*/ 12 h 156"/>
                <a:gd name="T48" fmla="*/ 171 w 200"/>
                <a:gd name="T49" fmla="*/ 13 h 156"/>
                <a:gd name="T50" fmla="*/ 200 w 200"/>
                <a:gd name="T51" fmla="*/ 1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0" h="156">
                  <a:moveTo>
                    <a:pt x="200" y="15"/>
                  </a:moveTo>
                  <a:cubicBezTo>
                    <a:pt x="199" y="38"/>
                    <a:pt x="199" y="38"/>
                    <a:pt x="199" y="38"/>
                  </a:cubicBezTo>
                  <a:cubicBezTo>
                    <a:pt x="197" y="76"/>
                    <a:pt x="197" y="76"/>
                    <a:pt x="197" y="76"/>
                  </a:cubicBezTo>
                  <a:cubicBezTo>
                    <a:pt x="197" y="92"/>
                    <a:pt x="197" y="92"/>
                    <a:pt x="197" y="92"/>
                  </a:cubicBezTo>
                  <a:cubicBezTo>
                    <a:pt x="197" y="92"/>
                    <a:pt x="197" y="92"/>
                    <a:pt x="197" y="92"/>
                  </a:cubicBezTo>
                  <a:cubicBezTo>
                    <a:pt x="196" y="92"/>
                    <a:pt x="196" y="92"/>
                    <a:pt x="196" y="92"/>
                  </a:cubicBezTo>
                  <a:cubicBezTo>
                    <a:pt x="190" y="97"/>
                    <a:pt x="183" y="101"/>
                    <a:pt x="176" y="105"/>
                  </a:cubicBezTo>
                  <a:cubicBezTo>
                    <a:pt x="172" y="108"/>
                    <a:pt x="168" y="110"/>
                    <a:pt x="163" y="113"/>
                  </a:cubicBezTo>
                  <a:cubicBezTo>
                    <a:pt x="131" y="130"/>
                    <a:pt x="96" y="143"/>
                    <a:pt x="58" y="150"/>
                  </a:cubicBezTo>
                  <a:cubicBezTo>
                    <a:pt x="50" y="151"/>
                    <a:pt x="42" y="152"/>
                    <a:pt x="34" y="153"/>
                  </a:cubicBezTo>
                  <a:cubicBezTo>
                    <a:pt x="24" y="155"/>
                    <a:pt x="13" y="155"/>
                    <a:pt x="2" y="156"/>
                  </a:cubicBezTo>
                  <a:cubicBezTo>
                    <a:pt x="2" y="156"/>
                    <a:pt x="1" y="156"/>
                    <a:pt x="0" y="156"/>
                  </a:cubicBezTo>
                  <a:cubicBezTo>
                    <a:pt x="0" y="0"/>
                    <a:pt x="0" y="0"/>
                    <a:pt x="0" y="0"/>
                  </a:cubicBezTo>
                  <a:cubicBezTo>
                    <a:pt x="1" y="0"/>
                    <a:pt x="1" y="0"/>
                    <a:pt x="1" y="0"/>
                  </a:cubicBezTo>
                  <a:cubicBezTo>
                    <a:pt x="2" y="1"/>
                    <a:pt x="2" y="1"/>
                    <a:pt x="2" y="1"/>
                  </a:cubicBezTo>
                  <a:cubicBezTo>
                    <a:pt x="9" y="1"/>
                    <a:pt x="9" y="1"/>
                    <a:pt x="9" y="1"/>
                  </a:cubicBezTo>
                  <a:cubicBezTo>
                    <a:pt x="12" y="1"/>
                    <a:pt x="12" y="1"/>
                    <a:pt x="12" y="1"/>
                  </a:cubicBezTo>
                  <a:cubicBezTo>
                    <a:pt x="21" y="2"/>
                    <a:pt x="21" y="2"/>
                    <a:pt x="21" y="2"/>
                  </a:cubicBezTo>
                  <a:cubicBezTo>
                    <a:pt x="28" y="2"/>
                    <a:pt x="28" y="2"/>
                    <a:pt x="28" y="2"/>
                  </a:cubicBezTo>
                  <a:cubicBezTo>
                    <a:pt x="37" y="3"/>
                    <a:pt x="37" y="3"/>
                    <a:pt x="37" y="3"/>
                  </a:cubicBezTo>
                  <a:cubicBezTo>
                    <a:pt x="59" y="5"/>
                    <a:pt x="59" y="5"/>
                    <a:pt x="59" y="5"/>
                  </a:cubicBezTo>
                  <a:cubicBezTo>
                    <a:pt x="80" y="6"/>
                    <a:pt x="80" y="6"/>
                    <a:pt x="80" y="6"/>
                  </a:cubicBezTo>
                  <a:cubicBezTo>
                    <a:pt x="81" y="6"/>
                    <a:pt x="81" y="6"/>
                    <a:pt x="81" y="6"/>
                  </a:cubicBezTo>
                  <a:cubicBezTo>
                    <a:pt x="159" y="12"/>
                    <a:pt x="159" y="12"/>
                    <a:pt x="159" y="12"/>
                  </a:cubicBezTo>
                  <a:cubicBezTo>
                    <a:pt x="171" y="13"/>
                    <a:pt x="171" y="13"/>
                    <a:pt x="171" y="13"/>
                  </a:cubicBezTo>
                  <a:lnTo>
                    <a:pt x="20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2" name="Freeform 61"/>
            <p:cNvSpPr>
              <a:spLocks/>
            </p:cNvSpPr>
            <p:nvPr/>
          </p:nvSpPr>
          <p:spPr bwMode="auto">
            <a:xfrm>
              <a:off x="4982" y="3556"/>
              <a:ext cx="87" cy="71"/>
            </a:xfrm>
            <a:custGeom>
              <a:avLst/>
              <a:gdLst>
                <a:gd name="T0" fmla="*/ 119 w 119"/>
                <a:gd name="T1" fmla="*/ 19 h 95"/>
                <a:gd name="T2" fmla="*/ 118 w 119"/>
                <a:gd name="T3" fmla="*/ 21 h 95"/>
                <a:gd name="T4" fmla="*/ 118 w 119"/>
                <a:gd name="T5" fmla="*/ 21 h 95"/>
                <a:gd name="T6" fmla="*/ 118 w 119"/>
                <a:gd name="T7" fmla="*/ 21 h 95"/>
                <a:gd name="T8" fmla="*/ 113 w 119"/>
                <a:gd name="T9" fmla="*/ 52 h 95"/>
                <a:gd name="T10" fmla="*/ 111 w 119"/>
                <a:gd name="T11" fmla="*/ 62 h 95"/>
                <a:gd name="T12" fmla="*/ 105 w 119"/>
                <a:gd name="T13" fmla="*/ 95 h 95"/>
                <a:gd name="T14" fmla="*/ 76 w 119"/>
                <a:gd name="T15" fmla="*/ 78 h 95"/>
                <a:gd name="T16" fmla="*/ 60 w 119"/>
                <a:gd name="T17" fmla="*/ 68 h 95"/>
                <a:gd name="T18" fmla="*/ 3 w 119"/>
                <a:gd name="T19" fmla="*/ 18 h 95"/>
                <a:gd name="T20" fmla="*/ 1 w 119"/>
                <a:gd name="T21" fmla="*/ 16 h 95"/>
                <a:gd name="T22" fmla="*/ 0 w 119"/>
                <a:gd name="T23" fmla="*/ 15 h 95"/>
                <a:gd name="T24" fmla="*/ 3 w 119"/>
                <a:gd name="T25" fmla="*/ 0 h 95"/>
                <a:gd name="T26" fmla="*/ 3 w 119"/>
                <a:gd name="T27" fmla="*/ 0 h 95"/>
                <a:gd name="T28" fmla="*/ 61 w 119"/>
                <a:gd name="T29" fmla="*/ 9 h 95"/>
                <a:gd name="T30" fmla="*/ 73 w 119"/>
                <a:gd name="T31" fmla="*/ 11 h 95"/>
                <a:gd name="T32" fmla="*/ 119 w 119"/>
                <a:gd name="T33"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95">
                  <a:moveTo>
                    <a:pt x="119" y="19"/>
                  </a:moveTo>
                  <a:cubicBezTo>
                    <a:pt x="119" y="19"/>
                    <a:pt x="119" y="20"/>
                    <a:pt x="118" y="21"/>
                  </a:cubicBezTo>
                  <a:cubicBezTo>
                    <a:pt x="118" y="21"/>
                    <a:pt x="118" y="21"/>
                    <a:pt x="118" y="21"/>
                  </a:cubicBezTo>
                  <a:cubicBezTo>
                    <a:pt x="118" y="21"/>
                    <a:pt x="118" y="21"/>
                    <a:pt x="118" y="21"/>
                  </a:cubicBezTo>
                  <a:cubicBezTo>
                    <a:pt x="117" y="31"/>
                    <a:pt x="115" y="41"/>
                    <a:pt x="113" y="52"/>
                  </a:cubicBezTo>
                  <a:cubicBezTo>
                    <a:pt x="112" y="55"/>
                    <a:pt x="112" y="59"/>
                    <a:pt x="111" y="62"/>
                  </a:cubicBezTo>
                  <a:cubicBezTo>
                    <a:pt x="109" y="72"/>
                    <a:pt x="107" y="83"/>
                    <a:pt x="105" y="95"/>
                  </a:cubicBezTo>
                  <a:cubicBezTo>
                    <a:pt x="95" y="90"/>
                    <a:pt x="86" y="84"/>
                    <a:pt x="76" y="78"/>
                  </a:cubicBezTo>
                  <a:cubicBezTo>
                    <a:pt x="71" y="75"/>
                    <a:pt x="66" y="72"/>
                    <a:pt x="60" y="68"/>
                  </a:cubicBezTo>
                  <a:cubicBezTo>
                    <a:pt x="39" y="53"/>
                    <a:pt x="20" y="37"/>
                    <a:pt x="3" y="18"/>
                  </a:cubicBezTo>
                  <a:cubicBezTo>
                    <a:pt x="2" y="17"/>
                    <a:pt x="1" y="17"/>
                    <a:pt x="1" y="16"/>
                  </a:cubicBezTo>
                  <a:cubicBezTo>
                    <a:pt x="1" y="16"/>
                    <a:pt x="1" y="16"/>
                    <a:pt x="0" y="15"/>
                  </a:cubicBezTo>
                  <a:cubicBezTo>
                    <a:pt x="1" y="10"/>
                    <a:pt x="2" y="5"/>
                    <a:pt x="3" y="0"/>
                  </a:cubicBezTo>
                  <a:cubicBezTo>
                    <a:pt x="3" y="0"/>
                    <a:pt x="3" y="0"/>
                    <a:pt x="3" y="0"/>
                  </a:cubicBezTo>
                  <a:cubicBezTo>
                    <a:pt x="61" y="9"/>
                    <a:pt x="61" y="9"/>
                    <a:pt x="61" y="9"/>
                  </a:cubicBezTo>
                  <a:cubicBezTo>
                    <a:pt x="73" y="11"/>
                    <a:pt x="73" y="11"/>
                    <a:pt x="73" y="11"/>
                  </a:cubicBezTo>
                  <a:lnTo>
                    <a:pt x="11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3" name="Freeform 62"/>
            <p:cNvSpPr>
              <a:spLocks/>
            </p:cNvSpPr>
            <p:nvPr/>
          </p:nvSpPr>
          <p:spPr bwMode="auto">
            <a:xfrm>
              <a:off x="4982" y="3556"/>
              <a:ext cx="87" cy="71"/>
            </a:xfrm>
            <a:custGeom>
              <a:avLst/>
              <a:gdLst>
                <a:gd name="T0" fmla="*/ 118 w 118"/>
                <a:gd name="T1" fmla="*/ 19 h 96"/>
                <a:gd name="T2" fmla="*/ 117 w 118"/>
                <a:gd name="T3" fmla="*/ 21 h 96"/>
                <a:gd name="T4" fmla="*/ 117 w 118"/>
                <a:gd name="T5" fmla="*/ 21 h 96"/>
                <a:gd name="T6" fmla="*/ 113 w 118"/>
                <a:gd name="T7" fmla="*/ 52 h 96"/>
                <a:gd name="T8" fmla="*/ 107 w 118"/>
                <a:gd name="T9" fmla="*/ 96 h 96"/>
                <a:gd name="T10" fmla="*/ 104 w 118"/>
                <a:gd name="T11" fmla="*/ 95 h 96"/>
                <a:gd name="T12" fmla="*/ 75 w 118"/>
                <a:gd name="T13" fmla="*/ 78 h 96"/>
                <a:gd name="T14" fmla="*/ 59 w 118"/>
                <a:gd name="T15" fmla="*/ 68 h 96"/>
                <a:gd name="T16" fmla="*/ 2 w 118"/>
                <a:gd name="T17" fmla="*/ 18 h 96"/>
                <a:gd name="T18" fmla="*/ 0 w 118"/>
                <a:gd name="T19" fmla="*/ 16 h 96"/>
                <a:gd name="T20" fmla="*/ 2 w 118"/>
                <a:gd name="T21" fmla="*/ 2 h 96"/>
                <a:gd name="T22" fmla="*/ 2 w 118"/>
                <a:gd name="T23" fmla="*/ 0 h 96"/>
                <a:gd name="T24" fmla="*/ 2 w 118"/>
                <a:gd name="T25" fmla="*/ 0 h 96"/>
                <a:gd name="T26" fmla="*/ 60 w 118"/>
                <a:gd name="T27" fmla="*/ 9 h 96"/>
                <a:gd name="T28" fmla="*/ 72 w 118"/>
                <a:gd name="T29" fmla="*/ 11 h 96"/>
                <a:gd name="T30" fmla="*/ 118 w 118"/>
                <a:gd name="T31" fmla="*/ 1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96">
                  <a:moveTo>
                    <a:pt x="118" y="19"/>
                  </a:moveTo>
                  <a:cubicBezTo>
                    <a:pt x="118" y="19"/>
                    <a:pt x="118" y="20"/>
                    <a:pt x="117" y="21"/>
                  </a:cubicBezTo>
                  <a:cubicBezTo>
                    <a:pt x="117" y="21"/>
                    <a:pt x="117" y="21"/>
                    <a:pt x="117" y="21"/>
                  </a:cubicBezTo>
                  <a:cubicBezTo>
                    <a:pt x="116" y="28"/>
                    <a:pt x="115" y="38"/>
                    <a:pt x="113" y="52"/>
                  </a:cubicBezTo>
                  <a:cubicBezTo>
                    <a:pt x="111" y="64"/>
                    <a:pt x="109" y="79"/>
                    <a:pt x="107" y="96"/>
                  </a:cubicBezTo>
                  <a:cubicBezTo>
                    <a:pt x="106" y="96"/>
                    <a:pt x="105" y="95"/>
                    <a:pt x="104" y="95"/>
                  </a:cubicBezTo>
                  <a:cubicBezTo>
                    <a:pt x="94" y="90"/>
                    <a:pt x="85" y="84"/>
                    <a:pt x="75" y="78"/>
                  </a:cubicBezTo>
                  <a:cubicBezTo>
                    <a:pt x="70" y="75"/>
                    <a:pt x="65" y="72"/>
                    <a:pt x="59" y="68"/>
                  </a:cubicBezTo>
                  <a:cubicBezTo>
                    <a:pt x="38" y="53"/>
                    <a:pt x="19" y="37"/>
                    <a:pt x="2" y="18"/>
                  </a:cubicBezTo>
                  <a:cubicBezTo>
                    <a:pt x="1" y="17"/>
                    <a:pt x="0" y="17"/>
                    <a:pt x="0" y="16"/>
                  </a:cubicBezTo>
                  <a:cubicBezTo>
                    <a:pt x="1" y="10"/>
                    <a:pt x="1" y="6"/>
                    <a:pt x="2" y="2"/>
                  </a:cubicBezTo>
                  <a:cubicBezTo>
                    <a:pt x="2" y="1"/>
                    <a:pt x="2" y="1"/>
                    <a:pt x="2" y="0"/>
                  </a:cubicBezTo>
                  <a:cubicBezTo>
                    <a:pt x="2" y="0"/>
                    <a:pt x="2" y="0"/>
                    <a:pt x="2" y="0"/>
                  </a:cubicBezTo>
                  <a:cubicBezTo>
                    <a:pt x="60" y="9"/>
                    <a:pt x="60" y="9"/>
                    <a:pt x="60" y="9"/>
                  </a:cubicBezTo>
                  <a:cubicBezTo>
                    <a:pt x="72" y="11"/>
                    <a:pt x="72" y="11"/>
                    <a:pt x="72" y="11"/>
                  </a:cubicBezTo>
                  <a:lnTo>
                    <a:pt x="11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4" name="Freeform 63"/>
            <p:cNvSpPr>
              <a:spLocks/>
            </p:cNvSpPr>
            <p:nvPr/>
          </p:nvSpPr>
          <p:spPr bwMode="auto">
            <a:xfrm>
              <a:off x="4983" y="3516"/>
              <a:ext cx="87" cy="91"/>
            </a:xfrm>
            <a:custGeom>
              <a:avLst/>
              <a:gdLst>
                <a:gd name="T0" fmla="*/ 117 w 118"/>
                <a:gd name="T1" fmla="*/ 74 h 123"/>
                <a:gd name="T2" fmla="*/ 117 w 118"/>
                <a:gd name="T3" fmla="*/ 74 h 123"/>
                <a:gd name="T4" fmla="*/ 116 w 118"/>
                <a:gd name="T5" fmla="*/ 76 h 123"/>
                <a:gd name="T6" fmla="*/ 116 w 118"/>
                <a:gd name="T7" fmla="*/ 76 h 123"/>
                <a:gd name="T8" fmla="*/ 116 w 118"/>
                <a:gd name="T9" fmla="*/ 76 h 123"/>
                <a:gd name="T10" fmla="*/ 81 w 118"/>
                <a:gd name="T11" fmla="*/ 119 h 123"/>
                <a:gd name="T12" fmla="*/ 80 w 118"/>
                <a:gd name="T13" fmla="*/ 119 h 123"/>
                <a:gd name="T14" fmla="*/ 74 w 118"/>
                <a:gd name="T15" fmla="*/ 121 h 123"/>
                <a:gd name="T16" fmla="*/ 74 w 118"/>
                <a:gd name="T17" fmla="*/ 121 h 123"/>
                <a:gd name="T18" fmla="*/ 58 w 118"/>
                <a:gd name="T19" fmla="*/ 123 h 123"/>
                <a:gd name="T20" fmla="*/ 1 w 118"/>
                <a:gd name="T21" fmla="*/ 73 h 123"/>
                <a:gd name="T22" fmla="*/ 1 w 118"/>
                <a:gd name="T23" fmla="*/ 57 h 123"/>
                <a:gd name="T24" fmla="*/ 1 w 118"/>
                <a:gd name="T25" fmla="*/ 55 h 123"/>
                <a:gd name="T26" fmla="*/ 1 w 118"/>
                <a:gd name="T27" fmla="*/ 55 h 123"/>
                <a:gd name="T28" fmla="*/ 38 w 118"/>
                <a:gd name="T29" fmla="*/ 10 h 123"/>
                <a:gd name="T30" fmla="*/ 39 w 118"/>
                <a:gd name="T31" fmla="*/ 9 h 123"/>
                <a:gd name="T32" fmla="*/ 44 w 118"/>
                <a:gd name="T33" fmla="*/ 8 h 123"/>
                <a:gd name="T34" fmla="*/ 113 w 118"/>
                <a:gd name="T35" fmla="*/ 43 h 123"/>
                <a:gd name="T36" fmla="*/ 116 w 118"/>
                <a:gd name="T37" fmla="*/ 49 h 123"/>
                <a:gd name="T38" fmla="*/ 117 w 118"/>
                <a:gd name="T39" fmla="*/ 7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123">
                  <a:moveTo>
                    <a:pt x="117" y="74"/>
                  </a:moveTo>
                  <a:cubicBezTo>
                    <a:pt x="117" y="74"/>
                    <a:pt x="117" y="74"/>
                    <a:pt x="117" y="74"/>
                  </a:cubicBezTo>
                  <a:cubicBezTo>
                    <a:pt x="117" y="74"/>
                    <a:pt x="117" y="75"/>
                    <a:pt x="116" y="76"/>
                  </a:cubicBezTo>
                  <a:cubicBezTo>
                    <a:pt x="116" y="76"/>
                    <a:pt x="116" y="76"/>
                    <a:pt x="116" y="76"/>
                  </a:cubicBezTo>
                  <a:cubicBezTo>
                    <a:pt x="116" y="76"/>
                    <a:pt x="116" y="76"/>
                    <a:pt x="116" y="76"/>
                  </a:cubicBezTo>
                  <a:cubicBezTo>
                    <a:pt x="112" y="95"/>
                    <a:pt x="99" y="111"/>
                    <a:pt x="81" y="119"/>
                  </a:cubicBezTo>
                  <a:cubicBezTo>
                    <a:pt x="81" y="119"/>
                    <a:pt x="80" y="119"/>
                    <a:pt x="80" y="119"/>
                  </a:cubicBezTo>
                  <a:cubicBezTo>
                    <a:pt x="78" y="120"/>
                    <a:pt x="76" y="120"/>
                    <a:pt x="74" y="121"/>
                  </a:cubicBezTo>
                  <a:cubicBezTo>
                    <a:pt x="74" y="121"/>
                    <a:pt x="74" y="121"/>
                    <a:pt x="74" y="121"/>
                  </a:cubicBezTo>
                  <a:cubicBezTo>
                    <a:pt x="69" y="122"/>
                    <a:pt x="63" y="123"/>
                    <a:pt x="58" y="123"/>
                  </a:cubicBezTo>
                  <a:cubicBezTo>
                    <a:pt x="37" y="108"/>
                    <a:pt x="18" y="92"/>
                    <a:pt x="1" y="73"/>
                  </a:cubicBezTo>
                  <a:cubicBezTo>
                    <a:pt x="0" y="68"/>
                    <a:pt x="0" y="62"/>
                    <a:pt x="1" y="57"/>
                  </a:cubicBezTo>
                  <a:cubicBezTo>
                    <a:pt x="1" y="56"/>
                    <a:pt x="1" y="56"/>
                    <a:pt x="1" y="55"/>
                  </a:cubicBezTo>
                  <a:cubicBezTo>
                    <a:pt x="1" y="55"/>
                    <a:pt x="1" y="55"/>
                    <a:pt x="1" y="55"/>
                  </a:cubicBezTo>
                  <a:cubicBezTo>
                    <a:pt x="5" y="35"/>
                    <a:pt x="18" y="17"/>
                    <a:pt x="38" y="10"/>
                  </a:cubicBezTo>
                  <a:cubicBezTo>
                    <a:pt x="39" y="9"/>
                    <a:pt x="39" y="9"/>
                    <a:pt x="39" y="9"/>
                  </a:cubicBezTo>
                  <a:cubicBezTo>
                    <a:pt x="41" y="9"/>
                    <a:pt x="42" y="8"/>
                    <a:pt x="44" y="8"/>
                  </a:cubicBezTo>
                  <a:cubicBezTo>
                    <a:pt x="73" y="0"/>
                    <a:pt x="103" y="16"/>
                    <a:pt x="113" y="43"/>
                  </a:cubicBezTo>
                  <a:cubicBezTo>
                    <a:pt x="114" y="45"/>
                    <a:pt x="115" y="47"/>
                    <a:pt x="116" y="49"/>
                  </a:cubicBezTo>
                  <a:cubicBezTo>
                    <a:pt x="118" y="58"/>
                    <a:pt x="118" y="66"/>
                    <a:pt x="117" y="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5" name="Freeform 64"/>
            <p:cNvSpPr>
              <a:spLocks/>
            </p:cNvSpPr>
            <p:nvPr/>
          </p:nvSpPr>
          <p:spPr bwMode="auto">
            <a:xfrm>
              <a:off x="5111" y="3433"/>
              <a:ext cx="134" cy="80"/>
            </a:xfrm>
            <a:custGeom>
              <a:avLst/>
              <a:gdLst>
                <a:gd name="T0" fmla="*/ 183 w 183"/>
                <a:gd name="T1" fmla="*/ 75 h 109"/>
                <a:gd name="T2" fmla="*/ 174 w 183"/>
                <a:gd name="T3" fmla="*/ 66 h 109"/>
                <a:gd name="T4" fmla="*/ 173 w 183"/>
                <a:gd name="T5" fmla="*/ 0 h 109"/>
                <a:gd name="T6" fmla="*/ 16 w 183"/>
                <a:gd name="T7" fmla="*/ 0 h 109"/>
                <a:gd name="T8" fmla="*/ 12 w 183"/>
                <a:gd name="T9" fmla="*/ 63 h 109"/>
                <a:gd name="T10" fmla="*/ 0 w 183"/>
                <a:gd name="T11" fmla="*/ 67 h 109"/>
                <a:gd name="T12" fmla="*/ 18 w 183"/>
                <a:gd name="T13" fmla="*/ 95 h 109"/>
                <a:gd name="T14" fmla="*/ 20 w 183"/>
                <a:gd name="T15" fmla="*/ 101 h 109"/>
                <a:gd name="T16" fmla="*/ 94 w 183"/>
                <a:gd name="T17" fmla="*/ 105 h 109"/>
                <a:gd name="T18" fmla="*/ 181 w 183"/>
                <a:gd name="T19" fmla="*/ 108 h 109"/>
                <a:gd name="T20" fmla="*/ 182 w 183"/>
                <a:gd name="T21" fmla="*/ 79 h 109"/>
                <a:gd name="T22" fmla="*/ 183 w 183"/>
                <a:gd name="T23"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9">
                  <a:moveTo>
                    <a:pt x="183" y="75"/>
                  </a:moveTo>
                  <a:cubicBezTo>
                    <a:pt x="174" y="66"/>
                    <a:pt x="174" y="66"/>
                    <a:pt x="174" y="66"/>
                  </a:cubicBezTo>
                  <a:cubicBezTo>
                    <a:pt x="173" y="0"/>
                    <a:pt x="173" y="0"/>
                    <a:pt x="173" y="0"/>
                  </a:cubicBezTo>
                  <a:cubicBezTo>
                    <a:pt x="16" y="0"/>
                    <a:pt x="16" y="0"/>
                    <a:pt x="16" y="0"/>
                  </a:cubicBezTo>
                  <a:cubicBezTo>
                    <a:pt x="12" y="63"/>
                    <a:pt x="12" y="63"/>
                    <a:pt x="12" y="63"/>
                  </a:cubicBezTo>
                  <a:cubicBezTo>
                    <a:pt x="0" y="67"/>
                    <a:pt x="0" y="67"/>
                    <a:pt x="0" y="67"/>
                  </a:cubicBezTo>
                  <a:cubicBezTo>
                    <a:pt x="6" y="77"/>
                    <a:pt x="11" y="86"/>
                    <a:pt x="18" y="95"/>
                  </a:cubicBezTo>
                  <a:cubicBezTo>
                    <a:pt x="19" y="97"/>
                    <a:pt x="20" y="99"/>
                    <a:pt x="20" y="101"/>
                  </a:cubicBezTo>
                  <a:cubicBezTo>
                    <a:pt x="43" y="105"/>
                    <a:pt x="74" y="105"/>
                    <a:pt x="94" y="105"/>
                  </a:cubicBezTo>
                  <a:cubicBezTo>
                    <a:pt x="112" y="105"/>
                    <a:pt x="156" y="109"/>
                    <a:pt x="181" y="108"/>
                  </a:cubicBezTo>
                  <a:cubicBezTo>
                    <a:pt x="180" y="98"/>
                    <a:pt x="182" y="89"/>
                    <a:pt x="182" y="79"/>
                  </a:cubicBezTo>
                  <a:cubicBezTo>
                    <a:pt x="182" y="77"/>
                    <a:pt x="182" y="76"/>
                    <a:pt x="183" y="7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6" name="Freeform 65"/>
            <p:cNvSpPr>
              <a:spLocks/>
            </p:cNvSpPr>
            <p:nvPr/>
          </p:nvSpPr>
          <p:spPr bwMode="auto">
            <a:xfrm>
              <a:off x="5067" y="3488"/>
              <a:ext cx="44" cy="17"/>
            </a:xfrm>
            <a:custGeom>
              <a:avLst/>
              <a:gdLst>
                <a:gd name="T0" fmla="*/ 0 w 44"/>
                <a:gd name="T1" fmla="*/ 13 h 17"/>
                <a:gd name="T2" fmla="*/ 37 w 44"/>
                <a:gd name="T3" fmla="*/ 0 h 17"/>
                <a:gd name="T4" fmla="*/ 44 w 44"/>
                <a:gd name="T5" fmla="*/ 17 h 17"/>
                <a:gd name="T6" fmla="*/ 0 w 44"/>
                <a:gd name="T7" fmla="*/ 13 h 17"/>
              </a:gdLst>
              <a:ahLst/>
              <a:cxnLst>
                <a:cxn ang="0">
                  <a:pos x="T0" y="T1"/>
                </a:cxn>
                <a:cxn ang="0">
                  <a:pos x="T2" y="T3"/>
                </a:cxn>
                <a:cxn ang="0">
                  <a:pos x="T4" y="T5"/>
                </a:cxn>
                <a:cxn ang="0">
                  <a:pos x="T6" y="T7"/>
                </a:cxn>
              </a:cxnLst>
              <a:rect l="0" t="0" r="r" b="b"/>
              <a:pathLst>
                <a:path w="44" h="17">
                  <a:moveTo>
                    <a:pt x="0" y="13"/>
                  </a:moveTo>
                  <a:lnTo>
                    <a:pt x="37" y="0"/>
                  </a:lnTo>
                  <a:lnTo>
                    <a:pt x="44" y="17"/>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7" name="Freeform 66"/>
            <p:cNvSpPr>
              <a:spLocks/>
            </p:cNvSpPr>
            <p:nvPr/>
          </p:nvSpPr>
          <p:spPr bwMode="auto">
            <a:xfrm>
              <a:off x="5119" y="3500"/>
              <a:ext cx="115" cy="56"/>
            </a:xfrm>
            <a:custGeom>
              <a:avLst/>
              <a:gdLst>
                <a:gd name="T0" fmla="*/ 0 w 156"/>
                <a:gd name="T1" fmla="*/ 17 h 75"/>
                <a:gd name="T2" fmla="*/ 156 w 156"/>
                <a:gd name="T3" fmla="*/ 18 h 75"/>
                <a:gd name="T4" fmla="*/ 13 w 156"/>
                <a:gd name="T5" fmla="*/ 0 h 75"/>
                <a:gd name="T6" fmla="*/ 0 w 156"/>
                <a:gd name="T7" fmla="*/ 17 h 75"/>
              </a:gdLst>
              <a:ahLst/>
              <a:cxnLst>
                <a:cxn ang="0">
                  <a:pos x="T0" y="T1"/>
                </a:cxn>
                <a:cxn ang="0">
                  <a:pos x="T2" y="T3"/>
                </a:cxn>
                <a:cxn ang="0">
                  <a:pos x="T4" y="T5"/>
                </a:cxn>
                <a:cxn ang="0">
                  <a:pos x="T6" y="T7"/>
                </a:cxn>
              </a:cxnLst>
              <a:rect l="0" t="0" r="r" b="b"/>
              <a:pathLst>
                <a:path w="156" h="75">
                  <a:moveTo>
                    <a:pt x="0" y="17"/>
                  </a:moveTo>
                  <a:cubicBezTo>
                    <a:pt x="0" y="17"/>
                    <a:pt x="63" y="75"/>
                    <a:pt x="156" y="18"/>
                  </a:cubicBezTo>
                  <a:cubicBezTo>
                    <a:pt x="13" y="0"/>
                    <a:pt x="13" y="0"/>
                    <a:pt x="13" y="0"/>
                  </a:cubicBezTo>
                  <a:lnTo>
                    <a:pt x="0" y="17"/>
                  </a:lnTo>
                  <a:close/>
                </a:path>
              </a:pathLst>
            </a:custGeom>
            <a:solidFill>
              <a:srgbClr val="F9D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8" name="Freeform 67"/>
            <p:cNvSpPr>
              <a:spLocks/>
            </p:cNvSpPr>
            <p:nvPr/>
          </p:nvSpPr>
          <p:spPr bwMode="auto">
            <a:xfrm>
              <a:off x="5115" y="3488"/>
              <a:ext cx="119" cy="85"/>
            </a:xfrm>
            <a:custGeom>
              <a:avLst/>
              <a:gdLst>
                <a:gd name="T0" fmla="*/ 51 w 162"/>
                <a:gd name="T1" fmla="*/ 0 h 115"/>
                <a:gd name="T2" fmla="*/ 0 w 162"/>
                <a:gd name="T3" fmla="*/ 20 h 115"/>
                <a:gd name="T4" fmla="*/ 7 w 162"/>
                <a:gd name="T5" fmla="*/ 44 h 115"/>
                <a:gd name="T6" fmla="*/ 9 w 162"/>
                <a:gd name="T7" fmla="*/ 48 h 115"/>
                <a:gd name="T8" fmla="*/ 82 w 162"/>
                <a:gd name="T9" fmla="*/ 115 h 115"/>
                <a:gd name="T10" fmla="*/ 162 w 162"/>
                <a:gd name="T11" fmla="*/ 34 h 115"/>
                <a:gd name="T12" fmla="*/ 51 w 162"/>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62" h="115">
                  <a:moveTo>
                    <a:pt x="51" y="0"/>
                  </a:moveTo>
                  <a:cubicBezTo>
                    <a:pt x="0" y="20"/>
                    <a:pt x="0" y="20"/>
                    <a:pt x="0" y="20"/>
                  </a:cubicBezTo>
                  <a:cubicBezTo>
                    <a:pt x="1" y="28"/>
                    <a:pt x="2" y="36"/>
                    <a:pt x="7" y="44"/>
                  </a:cubicBezTo>
                  <a:cubicBezTo>
                    <a:pt x="8" y="45"/>
                    <a:pt x="9" y="47"/>
                    <a:pt x="9" y="48"/>
                  </a:cubicBezTo>
                  <a:cubicBezTo>
                    <a:pt x="82" y="115"/>
                    <a:pt x="82" y="115"/>
                    <a:pt x="82" y="115"/>
                  </a:cubicBezTo>
                  <a:cubicBezTo>
                    <a:pt x="162" y="34"/>
                    <a:pt x="162" y="34"/>
                    <a:pt x="162" y="34"/>
                  </a:cubicBezTo>
                  <a:lnTo>
                    <a:pt x="5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9" name="Freeform 68"/>
            <p:cNvSpPr>
              <a:spLocks/>
            </p:cNvSpPr>
            <p:nvPr/>
          </p:nvSpPr>
          <p:spPr bwMode="auto">
            <a:xfrm>
              <a:off x="5088" y="3341"/>
              <a:ext cx="29" cy="67"/>
            </a:xfrm>
            <a:custGeom>
              <a:avLst/>
              <a:gdLst>
                <a:gd name="T0" fmla="*/ 27 w 39"/>
                <a:gd name="T1" fmla="*/ 8 h 90"/>
                <a:gd name="T2" fmla="*/ 13 w 39"/>
                <a:gd name="T3" fmla="*/ 0 h 90"/>
                <a:gd name="T4" fmla="*/ 4 w 39"/>
                <a:gd name="T5" fmla="*/ 25 h 90"/>
                <a:gd name="T6" fmla="*/ 7 w 39"/>
                <a:gd name="T7" fmla="*/ 36 h 90"/>
                <a:gd name="T8" fmla="*/ 11 w 39"/>
                <a:gd name="T9" fmla="*/ 46 h 90"/>
                <a:gd name="T10" fmla="*/ 15 w 39"/>
                <a:gd name="T11" fmla="*/ 58 h 90"/>
                <a:gd name="T12" fmla="*/ 18 w 39"/>
                <a:gd name="T13" fmla="*/ 66 h 90"/>
                <a:gd name="T14" fmla="*/ 21 w 39"/>
                <a:gd name="T15" fmla="*/ 78 h 90"/>
                <a:gd name="T16" fmla="*/ 29 w 39"/>
                <a:gd name="T17" fmla="*/ 90 h 90"/>
                <a:gd name="T18" fmla="*/ 38 w 39"/>
                <a:gd name="T19" fmla="*/ 89 h 90"/>
                <a:gd name="T20" fmla="*/ 39 w 39"/>
                <a:gd name="T21" fmla="*/ 14 h 90"/>
                <a:gd name="T22" fmla="*/ 27 w 39"/>
                <a:gd name="T23"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90">
                  <a:moveTo>
                    <a:pt x="27" y="8"/>
                  </a:moveTo>
                  <a:cubicBezTo>
                    <a:pt x="27" y="8"/>
                    <a:pt x="24" y="0"/>
                    <a:pt x="13" y="0"/>
                  </a:cubicBezTo>
                  <a:cubicBezTo>
                    <a:pt x="13" y="0"/>
                    <a:pt x="0" y="2"/>
                    <a:pt x="4" y="25"/>
                  </a:cubicBezTo>
                  <a:cubicBezTo>
                    <a:pt x="7" y="36"/>
                    <a:pt x="7" y="36"/>
                    <a:pt x="7" y="36"/>
                  </a:cubicBezTo>
                  <a:cubicBezTo>
                    <a:pt x="11" y="46"/>
                    <a:pt x="11" y="46"/>
                    <a:pt x="11" y="46"/>
                  </a:cubicBezTo>
                  <a:cubicBezTo>
                    <a:pt x="15" y="58"/>
                    <a:pt x="15" y="58"/>
                    <a:pt x="15" y="58"/>
                  </a:cubicBezTo>
                  <a:cubicBezTo>
                    <a:pt x="18" y="66"/>
                    <a:pt x="18" y="66"/>
                    <a:pt x="18" y="66"/>
                  </a:cubicBezTo>
                  <a:cubicBezTo>
                    <a:pt x="18" y="66"/>
                    <a:pt x="21" y="74"/>
                    <a:pt x="21" y="78"/>
                  </a:cubicBezTo>
                  <a:cubicBezTo>
                    <a:pt x="21" y="78"/>
                    <a:pt x="20" y="87"/>
                    <a:pt x="29" y="90"/>
                  </a:cubicBezTo>
                  <a:cubicBezTo>
                    <a:pt x="29" y="90"/>
                    <a:pt x="36" y="89"/>
                    <a:pt x="38" y="89"/>
                  </a:cubicBezTo>
                  <a:cubicBezTo>
                    <a:pt x="38" y="89"/>
                    <a:pt x="37" y="70"/>
                    <a:pt x="39" y="14"/>
                  </a:cubicBezTo>
                  <a:lnTo>
                    <a:pt x="27" y="8"/>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0" name="Freeform 69"/>
            <p:cNvSpPr>
              <a:spLocks/>
            </p:cNvSpPr>
            <p:nvPr/>
          </p:nvSpPr>
          <p:spPr bwMode="auto">
            <a:xfrm>
              <a:off x="5240" y="3341"/>
              <a:ext cx="28" cy="67"/>
            </a:xfrm>
            <a:custGeom>
              <a:avLst/>
              <a:gdLst>
                <a:gd name="T0" fmla="*/ 11 w 39"/>
                <a:gd name="T1" fmla="*/ 8 h 90"/>
                <a:gd name="T2" fmla="*/ 25 w 39"/>
                <a:gd name="T3" fmla="*/ 0 h 90"/>
                <a:gd name="T4" fmla="*/ 34 w 39"/>
                <a:gd name="T5" fmla="*/ 25 h 90"/>
                <a:gd name="T6" fmla="*/ 32 w 39"/>
                <a:gd name="T7" fmla="*/ 36 h 90"/>
                <a:gd name="T8" fmla="*/ 28 w 39"/>
                <a:gd name="T9" fmla="*/ 47 h 90"/>
                <a:gd name="T10" fmla="*/ 24 w 39"/>
                <a:gd name="T11" fmla="*/ 58 h 90"/>
                <a:gd name="T12" fmla="*/ 21 w 39"/>
                <a:gd name="T13" fmla="*/ 66 h 90"/>
                <a:gd name="T14" fmla="*/ 18 w 39"/>
                <a:gd name="T15" fmla="*/ 78 h 90"/>
                <a:gd name="T16" fmla="*/ 10 w 39"/>
                <a:gd name="T17" fmla="*/ 90 h 90"/>
                <a:gd name="T18" fmla="*/ 1 w 39"/>
                <a:gd name="T19" fmla="*/ 89 h 90"/>
                <a:gd name="T20" fmla="*/ 0 w 39"/>
                <a:gd name="T21" fmla="*/ 14 h 90"/>
                <a:gd name="T22" fmla="*/ 11 w 39"/>
                <a:gd name="T23"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90">
                  <a:moveTo>
                    <a:pt x="11" y="8"/>
                  </a:moveTo>
                  <a:cubicBezTo>
                    <a:pt x="11" y="8"/>
                    <a:pt x="14" y="0"/>
                    <a:pt x="25" y="0"/>
                  </a:cubicBezTo>
                  <a:cubicBezTo>
                    <a:pt x="25" y="0"/>
                    <a:pt x="39" y="2"/>
                    <a:pt x="34" y="25"/>
                  </a:cubicBezTo>
                  <a:cubicBezTo>
                    <a:pt x="32" y="36"/>
                    <a:pt x="32" y="36"/>
                    <a:pt x="32" y="36"/>
                  </a:cubicBezTo>
                  <a:cubicBezTo>
                    <a:pt x="28" y="47"/>
                    <a:pt x="28" y="47"/>
                    <a:pt x="28" y="47"/>
                  </a:cubicBezTo>
                  <a:cubicBezTo>
                    <a:pt x="24" y="58"/>
                    <a:pt x="24" y="58"/>
                    <a:pt x="24" y="58"/>
                  </a:cubicBezTo>
                  <a:cubicBezTo>
                    <a:pt x="21" y="66"/>
                    <a:pt x="21" y="66"/>
                    <a:pt x="21" y="66"/>
                  </a:cubicBezTo>
                  <a:cubicBezTo>
                    <a:pt x="21" y="66"/>
                    <a:pt x="17" y="74"/>
                    <a:pt x="18" y="78"/>
                  </a:cubicBezTo>
                  <a:cubicBezTo>
                    <a:pt x="18" y="78"/>
                    <a:pt x="19" y="87"/>
                    <a:pt x="10" y="90"/>
                  </a:cubicBezTo>
                  <a:cubicBezTo>
                    <a:pt x="10" y="90"/>
                    <a:pt x="3" y="90"/>
                    <a:pt x="1" y="89"/>
                  </a:cubicBezTo>
                  <a:cubicBezTo>
                    <a:pt x="1" y="89"/>
                    <a:pt x="2" y="70"/>
                    <a:pt x="0" y="14"/>
                  </a:cubicBezTo>
                  <a:lnTo>
                    <a:pt x="11" y="8"/>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1" name="Freeform 70"/>
            <p:cNvSpPr>
              <a:spLocks/>
            </p:cNvSpPr>
            <p:nvPr/>
          </p:nvSpPr>
          <p:spPr bwMode="auto">
            <a:xfrm>
              <a:off x="5105" y="3272"/>
              <a:ext cx="147" cy="210"/>
            </a:xfrm>
            <a:custGeom>
              <a:avLst/>
              <a:gdLst>
                <a:gd name="T0" fmla="*/ 197 w 201"/>
                <a:gd name="T1" fmla="*/ 195 h 283"/>
                <a:gd name="T2" fmla="*/ 102 w 201"/>
                <a:gd name="T3" fmla="*/ 283 h 283"/>
                <a:gd name="T4" fmla="*/ 101 w 201"/>
                <a:gd name="T5" fmla="*/ 283 h 283"/>
                <a:gd name="T6" fmla="*/ 97 w 201"/>
                <a:gd name="T7" fmla="*/ 283 h 283"/>
                <a:gd name="T8" fmla="*/ 5 w 201"/>
                <a:gd name="T9" fmla="*/ 195 h 283"/>
                <a:gd name="T10" fmla="*/ 0 w 201"/>
                <a:gd name="T11" fmla="*/ 39 h 283"/>
                <a:gd name="T12" fmla="*/ 13 w 201"/>
                <a:gd name="T13" fmla="*/ 0 h 283"/>
                <a:gd name="T14" fmla="*/ 188 w 201"/>
                <a:gd name="T15" fmla="*/ 0 h 283"/>
                <a:gd name="T16" fmla="*/ 201 w 201"/>
                <a:gd name="T17" fmla="*/ 39 h 283"/>
                <a:gd name="T18" fmla="*/ 197 w 201"/>
                <a:gd name="T19" fmla="*/ 19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83">
                  <a:moveTo>
                    <a:pt x="197" y="195"/>
                  </a:moveTo>
                  <a:cubicBezTo>
                    <a:pt x="197" y="215"/>
                    <a:pt x="157" y="283"/>
                    <a:pt x="102" y="283"/>
                  </a:cubicBezTo>
                  <a:cubicBezTo>
                    <a:pt x="102" y="283"/>
                    <a:pt x="102" y="283"/>
                    <a:pt x="101" y="283"/>
                  </a:cubicBezTo>
                  <a:cubicBezTo>
                    <a:pt x="100" y="283"/>
                    <a:pt x="98" y="283"/>
                    <a:pt x="97" y="283"/>
                  </a:cubicBezTo>
                  <a:cubicBezTo>
                    <a:pt x="43" y="282"/>
                    <a:pt x="5" y="216"/>
                    <a:pt x="5" y="195"/>
                  </a:cubicBezTo>
                  <a:cubicBezTo>
                    <a:pt x="0" y="39"/>
                    <a:pt x="0" y="39"/>
                    <a:pt x="0" y="39"/>
                  </a:cubicBezTo>
                  <a:cubicBezTo>
                    <a:pt x="13" y="0"/>
                    <a:pt x="13" y="0"/>
                    <a:pt x="13" y="0"/>
                  </a:cubicBezTo>
                  <a:cubicBezTo>
                    <a:pt x="188" y="0"/>
                    <a:pt x="188" y="0"/>
                    <a:pt x="188" y="0"/>
                  </a:cubicBezTo>
                  <a:cubicBezTo>
                    <a:pt x="201" y="39"/>
                    <a:pt x="201" y="39"/>
                    <a:pt x="201" y="39"/>
                  </a:cubicBezTo>
                  <a:lnTo>
                    <a:pt x="197" y="195"/>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2" name="Freeform 71"/>
            <p:cNvSpPr>
              <a:spLocks/>
            </p:cNvSpPr>
            <p:nvPr/>
          </p:nvSpPr>
          <p:spPr bwMode="auto">
            <a:xfrm>
              <a:off x="5105" y="3328"/>
              <a:ext cx="147" cy="156"/>
            </a:xfrm>
            <a:custGeom>
              <a:avLst/>
              <a:gdLst>
                <a:gd name="T0" fmla="*/ 192 w 201"/>
                <a:gd name="T1" fmla="*/ 0 h 210"/>
                <a:gd name="T2" fmla="*/ 191 w 201"/>
                <a:gd name="T3" fmla="*/ 64 h 210"/>
                <a:gd name="T4" fmla="*/ 191 w 201"/>
                <a:gd name="T5" fmla="*/ 67 h 210"/>
                <a:gd name="T6" fmla="*/ 193 w 201"/>
                <a:gd name="T7" fmla="*/ 76 h 210"/>
                <a:gd name="T8" fmla="*/ 189 w 201"/>
                <a:gd name="T9" fmla="*/ 95 h 210"/>
                <a:gd name="T10" fmla="*/ 190 w 201"/>
                <a:gd name="T11" fmla="*/ 108 h 210"/>
                <a:gd name="T12" fmla="*/ 184 w 201"/>
                <a:gd name="T13" fmla="*/ 126 h 210"/>
                <a:gd name="T14" fmla="*/ 161 w 201"/>
                <a:gd name="T15" fmla="*/ 165 h 210"/>
                <a:gd name="T16" fmla="*/ 149 w 201"/>
                <a:gd name="T17" fmla="*/ 171 h 210"/>
                <a:gd name="T18" fmla="*/ 149 w 201"/>
                <a:gd name="T19" fmla="*/ 172 h 210"/>
                <a:gd name="T20" fmla="*/ 134 w 201"/>
                <a:gd name="T21" fmla="*/ 181 h 210"/>
                <a:gd name="T22" fmla="*/ 132 w 201"/>
                <a:gd name="T23" fmla="*/ 183 h 210"/>
                <a:gd name="T24" fmla="*/ 99 w 201"/>
                <a:gd name="T25" fmla="*/ 195 h 210"/>
                <a:gd name="T26" fmla="*/ 76 w 201"/>
                <a:gd name="T27" fmla="*/ 186 h 210"/>
                <a:gd name="T28" fmla="*/ 52 w 201"/>
                <a:gd name="T29" fmla="*/ 169 h 210"/>
                <a:gd name="T30" fmla="*/ 34 w 201"/>
                <a:gd name="T31" fmla="*/ 157 h 210"/>
                <a:gd name="T32" fmla="*/ 25 w 201"/>
                <a:gd name="T33" fmla="*/ 146 h 210"/>
                <a:gd name="T34" fmla="*/ 12 w 201"/>
                <a:gd name="T35" fmla="*/ 118 h 210"/>
                <a:gd name="T36" fmla="*/ 10 w 201"/>
                <a:gd name="T37" fmla="*/ 100 h 210"/>
                <a:gd name="T38" fmla="*/ 10 w 201"/>
                <a:gd name="T39" fmla="*/ 2 h 210"/>
                <a:gd name="T40" fmla="*/ 0 w 201"/>
                <a:gd name="T41" fmla="*/ 6 h 210"/>
                <a:gd name="T42" fmla="*/ 4 w 201"/>
                <a:gd name="T43" fmla="*/ 120 h 210"/>
                <a:gd name="T44" fmla="*/ 96 w 201"/>
                <a:gd name="T45" fmla="*/ 210 h 210"/>
                <a:gd name="T46" fmla="*/ 101 w 201"/>
                <a:gd name="T47" fmla="*/ 210 h 210"/>
                <a:gd name="T48" fmla="*/ 102 w 201"/>
                <a:gd name="T49" fmla="*/ 210 h 210"/>
                <a:gd name="T50" fmla="*/ 196 w 201"/>
                <a:gd name="T51" fmla="*/ 120 h 210"/>
                <a:gd name="T52" fmla="*/ 201 w 201"/>
                <a:gd name="T53" fmla="*/ 0 h 210"/>
                <a:gd name="T54" fmla="*/ 192 w 201"/>
                <a:gd name="T55"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210">
                  <a:moveTo>
                    <a:pt x="192" y="0"/>
                  </a:moveTo>
                  <a:cubicBezTo>
                    <a:pt x="191" y="64"/>
                    <a:pt x="191" y="64"/>
                    <a:pt x="191" y="64"/>
                  </a:cubicBezTo>
                  <a:cubicBezTo>
                    <a:pt x="191" y="65"/>
                    <a:pt x="191" y="66"/>
                    <a:pt x="191" y="67"/>
                  </a:cubicBezTo>
                  <a:cubicBezTo>
                    <a:pt x="192" y="70"/>
                    <a:pt x="193" y="73"/>
                    <a:pt x="193" y="76"/>
                  </a:cubicBezTo>
                  <a:cubicBezTo>
                    <a:pt x="193" y="83"/>
                    <a:pt x="191" y="89"/>
                    <a:pt x="189" y="95"/>
                  </a:cubicBezTo>
                  <a:cubicBezTo>
                    <a:pt x="191" y="100"/>
                    <a:pt x="191" y="104"/>
                    <a:pt x="190" y="108"/>
                  </a:cubicBezTo>
                  <a:cubicBezTo>
                    <a:pt x="191" y="115"/>
                    <a:pt x="189" y="122"/>
                    <a:pt x="184" y="126"/>
                  </a:cubicBezTo>
                  <a:cubicBezTo>
                    <a:pt x="180" y="142"/>
                    <a:pt x="172" y="153"/>
                    <a:pt x="161" y="165"/>
                  </a:cubicBezTo>
                  <a:cubicBezTo>
                    <a:pt x="158" y="169"/>
                    <a:pt x="153" y="171"/>
                    <a:pt x="149" y="171"/>
                  </a:cubicBezTo>
                  <a:cubicBezTo>
                    <a:pt x="149" y="171"/>
                    <a:pt x="149" y="172"/>
                    <a:pt x="149" y="172"/>
                  </a:cubicBezTo>
                  <a:cubicBezTo>
                    <a:pt x="145" y="178"/>
                    <a:pt x="140" y="181"/>
                    <a:pt x="134" y="181"/>
                  </a:cubicBezTo>
                  <a:cubicBezTo>
                    <a:pt x="132" y="183"/>
                    <a:pt x="132" y="183"/>
                    <a:pt x="132" y="183"/>
                  </a:cubicBezTo>
                  <a:cubicBezTo>
                    <a:pt x="99" y="195"/>
                    <a:pt x="99" y="195"/>
                    <a:pt x="99" y="195"/>
                  </a:cubicBezTo>
                  <a:cubicBezTo>
                    <a:pt x="76" y="186"/>
                    <a:pt x="76" y="186"/>
                    <a:pt x="76" y="186"/>
                  </a:cubicBezTo>
                  <a:cubicBezTo>
                    <a:pt x="52" y="169"/>
                    <a:pt x="52" y="169"/>
                    <a:pt x="52" y="169"/>
                  </a:cubicBezTo>
                  <a:cubicBezTo>
                    <a:pt x="34" y="157"/>
                    <a:pt x="34" y="157"/>
                    <a:pt x="34" y="157"/>
                  </a:cubicBezTo>
                  <a:cubicBezTo>
                    <a:pt x="25" y="146"/>
                    <a:pt x="25" y="146"/>
                    <a:pt x="25" y="146"/>
                  </a:cubicBezTo>
                  <a:cubicBezTo>
                    <a:pt x="12" y="118"/>
                    <a:pt x="12" y="118"/>
                    <a:pt x="12" y="118"/>
                  </a:cubicBezTo>
                  <a:cubicBezTo>
                    <a:pt x="10" y="100"/>
                    <a:pt x="10" y="100"/>
                    <a:pt x="10" y="100"/>
                  </a:cubicBezTo>
                  <a:cubicBezTo>
                    <a:pt x="10" y="2"/>
                    <a:pt x="10" y="2"/>
                    <a:pt x="10" y="2"/>
                  </a:cubicBezTo>
                  <a:cubicBezTo>
                    <a:pt x="0" y="6"/>
                    <a:pt x="0" y="6"/>
                    <a:pt x="0" y="6"/>
                  </a:cubicBezTo>
                  <a:cubicBezTo>
                    <a:pt x="4" y="120"/>
                    <a:pt x="4" y="120"/>
                    <a:pt x="4" y="120"/>
                  </a:cubicBezTo>
                  <a:cubicBezTo>
                    <a:pt x="4" y="137"/>
                    <a:pt x="43" y="209"/>
                    <a:pt x="96" y="210"/>
                  </a:cubicBezTo>
                  <a:cubicBezTo>
                    <a:pt x="98" y="210"/>
                    <a:pt x="100" y="210"/>
                    <a:pt x="101" y="210"/>
                  </a:cubicBezTo>
                  <a:cubicBezTo>
                    <a:pt x="101" y="210"/>
                    <a:pt x="102" y="210"/>
                    <a:pt x="102" y="210"/>
                  </a:cubicBezTo>
                  <a:cubicBezTo>
                    <a:pt x="157" y="210"/>
                    <a:pt x="196" y="137"/>
                    <a:pt x="196" y="120"/>
                  </a:cubicBezTo>
                  <a:cubicBezTo>
                    <a:pt x="201" y="0"/>
                    <a:pt x="201" y="0"/>
                    <a:pt x="201" y="0"/>
                  </a:cubicBez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3" name="Freeform 72"/>
            <p:cNvSpPr>
              <a:spLocks/>
            </p:cNvSpPr>
            <p:nvPr/>
          </p:nvSpPr>
          <p:spPr bwMode="auto">
            <a:xfrm>
              <a:off x="5140" y="3358"/>
              <a:ext cx="11" cy="10"/>
            </a:xfrm>
            <a:custGeom>
              <a:avLst/>
              <a:gdLst>
                <a:gd name="T0" fmla="*/ 8 w 15"/>
                <a:gd name="T1" fmla="*/ 14 h 14"/>
                <a:gd name="T2" fmla="*/ 15 w 15"/>
                <a:gd name="T3" fmla="*/ 7 h 14"/>
                <a:gd name="T4" fmla="*/ 7 w 15"/>
                <a:gd name="T5" fmla="*/ 0 h 14"/>
                <a:gd name="T6" fmla="*/ 0 w 15"/>
                <a:gd name="T7" fmla="*/ 7 h 14"/>
                <a:gd name="T8" fmla="*/ 8 w 15"/>
                <a:gd name="T9" fmla="*/ 14 h 14"/>
              </a:gdLst>
              <a:ahLst/>
              <a:cxnLst>
                <a:cxn ang="0">
                  <a:pos x="T0" y="T1"/>
                </a:cxn>
                <a:cxn ang="0">
                  <a:pos x="T2" y="T3"/>
                </a:cxn>
                <a:cxn ang="0">
                  <a:pos x="T4" y="T5"/>
                </a:cxn>
                <a:cxn ang="0">
                  <a:pos x="T6" y="T7"/>
                </a:cxn>
                <a:cxn ang="0">
                  <a:pos x="T8" y="T9"/>
                </a:cxn>
              </a:cxnLst>
              <a:rect l="0" t="0" r="r" b="b"/>
              <a:pathLst>
                <a:path w="15" h="14">
                  <a:moveTo>
                    <a:pt x="8" y="14"/>
                  </a:moveTo>
                  <a:cubicBezTo>
                    <a:pt x="12" y="14"/>
                    <a:pt x="15" y="11"/>
                    <a:pt x="15" y="7"/>
                  </a:cubicBezTo>
                  <a:cubicBezTo>
                    <a:pt x="15" y="3"/>
                    <a:pt x="11" y="0"/>
                    <a:pt x="7" y="0"/>
                  </a:cubicBezTo>
                  <a:cubicBezTo>
                    <a:pt x="3" y="0"/>
                    <a:pt x="0" y="3"/>
                    <a:pt x="0" y="7"/>
                  </a:cubicBezTo>
                  <a:cubicBezTo>
                    <a:pt x="0" y="11"/>
                    <a:pt x="3" y="14"/>
                    <a:pt x="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4" name="Oval 73"/>
            <p:cNvSpPr>
              <a:spLocks noChangeArrowheads="1"/>
            </p:cNvSpPr>
            <p:nvPr/>
          </p:nvSpPr>
          <p:spPr bwMode="auto">
            <a:xfrm>
              <a:off x="5202" y="3357"/>
              <a:ext cx="11" cy="1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5" name="Freeform 74"/>
            <p:cNvSpPr>
              <a:spLocks/>
            </p:cNvSpPr>
            <p:nvPr/>
          </p:nvSpPr>
          <p:spPr bwMode="auto">
            <a:xfrm>
              <a:off x="5158" y="3423"/>
              <a:ext cx="39" cy="8"/>
            </a:xfrm>
            <a:custGeom>
              <a:avLst/>
              <a:gdLst>
                <a:gd name="T0" fmla="*/ 25 w 53"/>
                <a:gd name="T1" fmla="*/ 11 h 11"/>
                <a:gd name="T2" fmla="*/ 3 w 53"/>
                <a:gd name="T3" fmla="*/ 6 h 11"/>
                <a:gd name="T4" fmla="*/ 1 w 53"/>
                <a:gd name="T5" fmla="*/ 2 h 11"/>
                <a:gd name="T6" fmla="*/ 6 w 53"/>
                <a:gd name="T7" fmla="*/ 0 h 11"/>
                <a:gd name="T8" fmla="*/ 48 w 53"/>
                <a:gd name="T9" fmla="*/ 0 h 11"/>
                <a:gd name="T10" fmla="*/ 52 w 53"/>
                <a:gd name="T11" fmla="*/ 2 h 11"/>
                <a:gd name="T12" fmla="*/ 50 w 53"/>
                <a:gd name="T13" fmla="*/ 6 h 11"/>
                <a:gd name="T14" fmla="*/ 25 w 53"/>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1">
                  <a:moveTo>
                    <a:pt x="25" y="11"/>
                  </a:moveTo>
                  <a:cubicBezTo>
                    <a:pt x="11" y="11"/>
                    <a:pt x="3" y="6"/>
                    <a:pt x="3" y="6"/>
                  </a:cubicBezTo>
                  <a:cubicBezTo>
                    <a:pt x="1" y="5"/>
                    <a:pt x="0" y="3"/>
                    <a:pt x="1" y="2"/>
                  </a:cubicBezTo>
                  <a:cubicBezTo>
                    <a:pt x="2" y="0"/>
                    <a:pt x="4" y="0"/>
                    <a:pt x="6" y="0"/>
                  </a:cubicBezTo>
                  <a:cubicBezTo>
                    <a:pt x="6" y="1"/>
                    <a:pt x="22" y="9"/>
                    <a:pt x="48" y="0"/>
                  </a:cubicBezTo>
                  <a:cubicBezTo>
                    <a:pt x="50" y="0"/>
                    <a:pt x="52" y="1"/>
                    <a:pt x="52" y="2"/>
                  </a:cubicBezTo>
                  <a:cubicBezTo>
                    <a:pt x="53" y="4"/>
                    <a:pt x="52" y="6"/>
                    <a:pt x="50" y="6"/>
                  </a:cubicBezTo>
                  <a:cubicBezTo>
                    <a:pt x="40" y="10"/>
                    <a:pt x="32" y="11"/>
                    <a:pt x="25" y="11"/>
                  </a:cubicBezTo>
                  <a:close/>
                </a:path>
              </a:pathLst>
            </a:custGeom>
            <a:solidFill>
              <a:srgbClr val="EE4D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6" name="Freeform 75"/>
            <p:cNvSpPr>
              <a:spLocks/>
            </p:cNvSpPr>
            <p:nvPr/>
          </p:nvSpPr>
          <p:spPr bwMode="auto">
            <a:xfrm>
              <a:off x="5120" y="3443"/>
              <a:ext cx="118" cy="47"/>
            </a:xfrm>
            <a:custGeom>
              <a:avLst/>
              <a:gdLst>
                <a:gd name="T0" fmla="*/ 1 w 161"/>
                <a:gd name="T1" fmla="*/ 16 h 64"/>
                <a:gd name="T2" fmla="*/ 1 w 161"/>
                <a:gd name="T3" fmla="*/ 5 h 64"/>
                <a:gd name="T4" fmla="*/ 76 w 161"/>
                <a:gd name="T5" fmla="*/ 53 h 64"/>
                <a:gd name="T6" fmla="*/ 81 w 161"/>
                <a:gd name="T7" fmla="*/ 53 h 64"/>
                <a:gd name="T8" fmla="*/ 82 w 161"/>
                <a:gd name="T9" fmla="*/ 53 h 64"/>
                <a:gd name="T10" fmla="*/ 161 w 161"/>
                <a:gd name="T11" fmla="*/ 0 h 64"/>
                <a:gd name="T12" fmla="*/ 160 w 161"/>
                <a:gd name="T13" fmla="*/ 18 h 64"/>
                <a:gd name="T14" fmla="*/ 82 w 161"/>
                <a:gd name="T15" fmla="*/ 64 h 64"/>
                <a:gd name="T16" fmla="*/ 81 w 161"/>
                <a:gd name="T17" fmla="*/ 64 h 64"/>
                <a:gd name="T18" fmla="*/ 76 w 161"/>
                <a:gd name="T19" fmla="*/ 64 h 64"/>
                <a:gd name="T20" fmla="*/ 0 w 161"/>
                <a:gd name="T21" fmla="*/ 21 h 64"/>
                <a:gd name="T22" fmla="*/ 1 w 161"/>
                <a:gd name="T2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64">
                  <a:moveTo>
                    <a:pt x="1" y="16"/>
                  </a:moveTo>
                  <a:cubicBezTo>
                    <a:pt x="1" y="5"/>
                    <a:pt x="1" y="5"/>
                    <a:pt x="1" y="5"/>
                  </a:cubicBezTo>
                  <a:cubicBezTo>
                    <a:pt x="18" y="28"/>
                    <a:pt x="44" y="52"/>
                    <a:pt x="76" y="53"/>
                  </a:cubicBezTo>
                  <a:cubicBezTo>
                    <a:pt x="78" y="53"/>
                    <a:pt x="79" y="53"/>
                    <a:pt x="81" y="53"/>
                  </a:cubicBezTo>
                  <a:cubicBezTo>
                    <a:pt x="81" y="53"/>
                    <a:pt x="81" y="53"/>
                    <a:pt x="82" y="53"/>
                  </a:cubicBezTo>
                  <a:cubicBezTo>
                    <a:pt x="116" y="53"/>
                    <a:pt x="144" y="25"/>
                    <a:pt x="161" y="0"/>
                  </a:cubicBezTo>
                  <a:cubicBezTo>
                    <a:pt x="160" y="18"/>
                    <a:pt x="160" y="18"/>
                    <a:pt x="160" y="18"/>
                  </a:cubicBezTo>
                  <a:cubicBezTo>
                    <a:pt x="144" y="43"/>
                    <a:pt x="116" y="64"/>
                    <a:pt x="82" y="64"/>
                  </a:cubicBezTo>
                  <a:cubicBezTo>
                    <a:pt x="81" y="64"/>
                    <a:pt x="81" y="64"/>
                    <a:pt x="81" y="64"/>
                  </a:cubicBezTo>
                  <a:cubicBezTo>
                    <a:pt x="79" y="64"/>
                    <a:pt x="78" y="64"/>
                    <a:pt x="76" y="64"/>
                  </a:cubicBezTo>
                  <a:cubicBezTo>
                    <a:pt x="44" y="63"/>
                    <a:pt x="17" y="45"/>
                    <a:pt x="0" y="21"/>
                  </a:cubicBezTo>
                  <a:lnTo>
                    <a:pt x="1" y="16"/>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7" name="Freeform 76"/>
            <p:cNvSpPr>
              <a:spLocks noEditPoints="1"/>
            </p:cNvSpPr>
            <p:nvPr/>
          </p:nvSpPr>
          <p:spPr bwMode="auto">
            <a:xfrm>
              <a:off x="5142" y="3404"/>
              <a:ext cx="71" cy="69"/>
            </a:xfrm>
            <a:custGeom>
              <a:avLst/>
              <a:gdLst>
                <a:gd name="T0" fmla="*/ 97 w 97"/>
                <a:gd name="T1" fmla="*/ 72 h 93"/>
                <a:gd name="T2" fmla="*/ 96 w 97"/>
                <a:gd name="T3" fmla="*/ 67 h 93"/>
                <a:gd name="T4" fmla="*/ 96 w 97"/>
                <a:gd name="T5" fmla="*/ 48 h 93"/>
                <a:gd name="T6" fmla="*/ 96 w 97"/>
                <a:gd name="T7" fmla="*/ 48 h 93"/>
                <a:gd name="T8" fmla="*/ 93 w 97"/>
                <a:gd name="T9" fmla="*/ 39 h 93"/>
                <a:gd name="T10" fmla="*/ 87 w 97"/>
                <a:gd name="T11" fmla="*/ 26 h 93"/>
                <a:gd name="T12" fmla="*/ 87 w 97"/>
                <a:gd name="T13" fmla="*/ 26 h 93"/>
                <a:gd name="T14" fmla="*/ 49 w 97"/>
                <a:gd name="T15" fmla="*/ 0 h 93"/>
                <a:gd name="T16" fmla="*/ 10 w 97"/>
                <a:gd name="T17" fmla="*/ 26 h 93"/>
                <a:gd name="T18" fmla="*/ 10 w 97"/>
                <a:gd name="T19" fmla="*/ 26 h 93"/>
                <a:gd name="T20" fmla="*/ 4 w 97"/>
                <a:gd name="T21" fmla="*/ 39 h 93"/>
                <a:gd name="T22" fmla="*/ 1 w 97"/>
                <a:gd name="T23" fmla="*/ 48 h 93"/>
                <a:gd name="T24" fmla="*/ 1 w 97"/>
                <a:gd name="T25" fmla="*/ 48 h 93"/>
                <a:gd name="T26" fmla="*/ 1 w 97"/>
                <a:gd name="T27" fmla="*/ 67 h 93"/>
                <a:gd name="T28" fmla="*/ 1 w 97"/>
                <a:gd name="T29" fmla="*/ 67 h 93"/>
                <a:gd name="T30" fmla="*/ 1 w 97"/>
                <a:gd name="T31" fmla="*/ 69 h 93"/>
                <a:gd name="T32" fmla="*/ 1 w 97"/>
                <a:gd name="T33" fmla="*/ 72 h 93"/>
                <a:gd name="T34" fmla="*/ 1 w 97"/>
                <a:gd name="T35" fmla="*/ 86 h 93"/>
                <a:gd name="T36" fmla="*/ 10 w 97"/>
                <a:gd name="T37" fmla="*/ 88 h 93"/>
                <a:gd name="T38" fmla="*/ 48 w 97"/>
                <a:gd name="T39" fmla="*/ 93 h 93"/>
                <a:gd name="T40" fmla="*/ 48 w 97"/>
                <a:gd name="T41" fmla="*/ 93 h 93"/>
                <a:gd name="T42" fmla="*/ 49 w 97"/>
                <a:gd name="T43" fmla="*/ 93 h 93"/>
                <a:gd name="T44" fmla="*/ 87 w 97"/>
                <a:gd name="T45" fmla="*/ 88 h 93"/>
                <a:gd name="T46" fmla="*/ 95 w 97"/>
                <a:gd name="T47" fmla="*/ 86 h 93"/>
                <a:gd name="T48" fmla="*/ 97 w 97"/>
                <a:gd name="T49" fmla="*/ 78 h 93"/>
                <a:gd name="T50" fmla="*/ 97 w 97"/>
                <a:gd name="T51" fmla="*/ 72 h 93"/>
                <a:gd name="T52" fmla="*/ 19 w 97"/>
                <a:gd name="T53" fmla="*/ 63 h 93"/>
                <a:gd name="T54" fmla="*/ 19 w 97"/>
                <a:gd name="T55" fmla="*/ 53 h 93"/>
                <a:gd name="T56" fmla="*/ 19 w 97"/>
                <a:gd name="T57" fmla="*/ 42 h 93"/>
                <a:gd name="T58" fmla="*/ 19 w 97"/>
                <a:gd name="T59" fmla="*/ 49 h 93"/>
                <a:gd name="T60" fmla="*/ 21 w 97"/>
                <a:gd name="T61" fmla="*/ 39 h 93"/>
                <a:gd name="T62" fmla="*/ 24 w 97"/>
                <a:gd name="T63" fmla="*/ 31 h 93"/>
                <a:gd name="T64" fmla="*/ 27 w 97"/>
                <a:gd name="T65" fmla="*/ 26 h 93"/>
                <a:gd name="T66" fmla="*/ 49 w 97"/>
                <a:gd name="T67" fmla="*/ 17 h 93"/>
                <a:gd name="T68" fmla="*/ 70 w 97"/>
                <a:gd name="T69" fmla="*/ 26 h 93"/>
                <a:gd name="T70" fmla="*/ 74 w 97"/>
                <a:gd name="T71" fmla="*/ 31 h 93"/>
                <a:gd name="T72" fmla="*/ 76 w 97"/>
                <a:gd name="T73" fmla="*/ 39 h 93"/>
                <a:gd name="T74" fmla="*/ 78 w 97"/>
                <a:gd name="T75" fmla="*/ 49 h 93"/>
                <a:gd name="T76" fmla="*/ 78 w 97"/>
                <a:gd name="T77" fmla="*/ 42 h 93"/>
                <a:gd name="T78" fmla="*/ 78 w 97"/>
                <a:gd name="T79" fmla="*/ 53 h 93"/>
                <a:gd name="T80" fmla="*/ 78 w 97"/>
                <a:gd name="T81" fmla="*/ 63 h 93"/>
                <a:gd name="T82" fmla="*/ 49 w 97"/>
                <a:gd name="T83" fmla="*/ 67 h 93"/>
                <a:gd name="T84" fmla="*/ 19 w 97"/>
                <a:gd name="T85"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3">
                  <a:moveTo>
                    <a:pt x="97" y="72"/>
                  </a:moveTo>
                  <a:cubicBezTo>
                    <a:pt x="97" y="70"/>
                    <a:pt x="96" y="69"/>
                    <a:pt x="96" y="67"/>
                  </a:cubicBezTo>
                  <a:cubicBezTo>
                    <a:pt x="96" y="61"/>
                    <a:pt x="96" y="53"/>
                    <a:pt x="96" y="48"/>
                  </a:cubicBezTo>
                  <a:cubicBezTo>
                    <a:pt x="96" y="48"/>
                    <a:pt x="96" y="48"/>
                    <a:pt x="96" y="48"/>
                  </a:cubicBezTo>
                  <a:cubicBezTo>
                    <a:pt x="95" y="45"/>
                    <a:pt x="94" y="42"/>
                    <a:pt x="93" y="39"/>
                  </a:cubicBezTo>
                  <a:cubicBezTo>
                    <a:pt x="92" y="34"/>
                    <a:pt x="89" y="30"/>
                    <a:pt x="87" y="26"/>
                  </a:cubicBezTo>
                  <a:cubicBezTo>
                    <a:pt x="87" y="26"/>
                    <a:pt x="87" y="26"/>
                    <a:pt x="87" y="26"/>
                  </a:cubicBezTo>
                  <a:cubicBezTo>
                    <a:pt x="78" y="11"/>
                    <a:pt x="64" y="0"/>
                    <a:pt x="49" y="0"/>
                  </a:cubicBezTo>
                  <a:cubicBezTo>
                    <a:pt x="33" y="0"/>
                    <a:pt x="19" y="11"/>
                    <a:pt x="10" y="26"/>
                  </a:cubicBezTo>
                  <a:cubicBezTo>
                    <a:pt x="10" y="26"/>
                    <a:pt x="10" y="26"/>
                    <a:pt x="10" y="26"/>
                  </a:cubicBezTo>
                  <a:cubicBezTo>
                    <a:pt x="8" y="30"/>
                    <a:pt x="6" y="34"/>
                    <a:pt x="4" y="39"/>
                  </a:cubicBezTo>
                  <a:cubicBezTo>
                    <a:pt x="3" y="42"/>
                    <a:pt x="2" y="45"/>
                    <a:pt x="1" y="48"/>
                  </a:cubicBezTo>
                  <a:cubicBezTo>
                    <a:pt x="1" y="48"/>
                    <a:pt x="1" y="48"/>
                    <a:pt x="1" y="48"/>
                  </a:cubicBezTo>
                  <a:cubicBezTo>
                    <a:pt x="0" y="54"/>
                    <a:pt x="1" y="61"/>
                    <a:pt x="1" y="67"/>
                  </a:cubicBezTo>
                  <a:cubicBezTo>
                    <a:pt x="1" y="67"/>
                    <a:pt x="1" y="67"/>
                    <a:pt x="1" y="67"/>
                  </a:cubicBezTo>
                  <a:cubicBezTo>
                    <a:pt x="1" y="68"/>
                    <a:pt x="1" y="68"/>
                    <a:pt x="1" y="69"/>
                  </a:cubicBezTo>
                  <a:cubicBezTo>
                    <a:pt x="1" y="70"/>
                    <a:pt x="1" y="71"/>
                    <a:pt x="1" y="72"/>
                  </a:cubicBezTo>
                  <a:cubicBezTo>
                    <a:pt x="1" y="78"/>
                    <a:pt x="1" y="86"/>
                    <a:pt x="1" y="86"/>
                  </a:cubicBezTo>
                  <a:cubicBezTo>
                    <a:pt x="4" y="87"/>
                    <a:pt x="7" y="87"/>
                    <a:pt x="10" y="88"/>
                  </a:cubicBezTo>
                  <a:cubicBezTo>
                    <a:pt x="22" y="91"/>
                    <a:pt x="35" y="93"/>
                    <a:pt x="48" y="93"/>
                  </a:cubicBezTo>
                  <a:cubicBezTo>
                    <a:pt x="48" y="93"/>
                    <a:pt x="48" y="93"/>
                    <a:pt x="48" y="93"/>
                  </a:cubicBezTo>
                  <a:cubicBezTo>
                    <a:pt x="49" y="93"/>
                    <a:pt x="49" y="93"/>
                    <a:pt x="49" y="93"/>
                  </a:cubicBezTo>
                  <a:cubicBezTo>
                    <a:pt x="62" y="93"/>
                    <a:pt x="75" y="91"/>
                    <a:pt x="87" y="88"/>
                  </a:cubicBezTo>
                  <a:cubicBezTo>
                    <a:pt x="91" y="88"/>
                    <a:pt x="92" y="87"/>
                    <a:pt x="95" y="86"/>
                  </a:cubicBezTo>
                  <a:cubicBezTo>
                    <a:pt x="96" y="85"/>
                    <a:pt x="97" y="85"/>
                    <a:pt x="97" y="78"/>
                  </a:cubicBezTo>
                  <a:cubicBezTo>
                    <a:pt x="97" y="76"/>
                    <a:pt x="97" y="74"/>
                    <a:pt x="97" y="72"/>
                  </a:cubicBezTo>
                  <a:close/>
                  <a:moveTo>
                    <a:pt x="19" y="63"/>
                  </a:moveTo>
                  <a:cubicBezTo>
                    <a:pt x="19" y="62"/>
                    <a:pt x="19" y="53"/>
                    <a:pt x="19" y="53"/>
                  </a:cubicBezTo>
                  <a:cubicBezTo>
                    <a:pt x="19" y="50"/>
                    <a:pt x="19" y="46"/>
                    <a:pt x="19" y="42"/>
                  </a:cubicBezTo>
                  <a:cubicBezTo>
                    <a:pt x="19" y="49"/>
                    <a:pt x="19" y="49"/>
                    <a:pt x="19" y="49"/>
                  </a:cubicBezTo>
                  <a:cubicBezTo>
                    <a:pt x="20" y="45"/>
                    <a:pt x="20" y="42"/>
                    <a:pt x="21" y="39"/>
                  </a:cubicBezTo>
                  <a:cubicBezTo>
                    <a:pt x="22" y="36"/>
                    <a:pt x="22" y="34"/>
                    <a:pt x="24" y="31"/>
                  </a:cubicBezTo>
                  <a:cubicBezTo>
                    <a:pt x="24" y="29"/>
                    <a:pt x="25" y="28"/>
                    <a:pt x="27" y="26"/>
                  </a:cubicBezTo>
                  <a:cubicBezTo>
                    <a:pt x="31" y="21"/>
                    <a:pt x="38" y="17"/>
                    <a:pt x="49" y="17"/>
                  </a:cubicBezTo>
                  <a:cubicBezTo>
                    <a:pt x="59" y="17"/>
                    <a:pt x="66" y="21"/>
                    <a:pt x="70" y="26"/>
                  </a:cubicBezTo>
                  <a:cubicBezTo>
                    <a:pt x="72" y="28"/>
                    <a:pt x="73" y="29"/>
                    <a:pt x="74" y="31"/>
                  </a:cubicBezTo>
                  <a:cubicBezTo>
                    <a:pt x="75" y="34"/>
                    <a:pt x="76" y="36"/>
                    <a:pt x="76" y="39"/>
                  </a:cubicBezTo>
                  <a:cubicBezTo>
                    <a:pt x="77" y="42"/>
                    <a:pt x="78" y="45"/>
                    <a:pt x="78" y="49"/>
                  </a:cubicBezTo>
                  <a:cubicBezTo>
                    <a:pt x="78" y="42"/>
                    <a:pt x="78" y="42"/>
                    <a:pt x="78" y="42"/>
                  </a:cubicBezTo>
                  <a:cubicBezTo>
                    <a:pt x="78" y="46"/>
                    <a:pt x="78" y="50"/>
                    <a:pt x="78" y="53"/>
                  </a:cubicBezTo>
                  <a:cubicBezTo>
                    <a:pt x="78" y="53"/>
                    <a:pt x="78" y="62"/>
                    <a:pt x="78" y="63"/>
                  </a:cubicBezTo>
                  <a:cubicBezTo>
                    <a:pt x="69" y="65"/>
                    <a:pt x="59" y="67"/>
                    <a:pt x="49" y="67"/>
                  </a:cubicBezTo>
                  <a:cubicBezTo>
                    <a:pt x="38" y="67"/>
                    <a:pt x="28" y="65"/>
                    <a:pt x="19" y="6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8" name="Rectangle 77"/>
            <p:cNvSpPr>
              <a:spLocks noChangeArrowheads="1"/>
            </p:cNvSpPr>
            <p:nvPr/>
          </p:nvSpPr>
          <p:spPr bwMode="auto">
            <a:xfrm>
              <a:off x="5123" y="3345"/>
              <a:ext cx="4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9" name="Rectangle 78"/>
            <p:cNvSpPr>
              <a:spLocks noChangeArrowheads="1"/>
            </p:cNvSpPr>
            <p:nvPr/>
          </p:nvSpPr>
          <p:spPr bwMode="auto">
            <a:xfrm>
              <a:off x="5187" y="3345"/>
              <a:ext cx="4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0" name="Freeform 79"/>
            <p:cNvSpPr>
              <a:spLocks/>
            </p:cNvSpPr>
            <p:nvPr/>
          </p:nvSpPr>
          <p:spPr bwMode="auto">
            <a:xfrm>
              <a:off x="5164" y="3391"/>
              <a:ext cx="27" cy="8"/>
            </a:xfrm>
            <a:custGeom>
              <a:avLst/>
              <a:gdLst>
                <a:gd name="T0" fmla="*/ 36 w 36"/>
                <a:gd name="T1" fmla="*/ 6 h 12"/>
                <a:gd name="T2" fmla="*/ 36 w 36"/>
                <a:gd name="T3" fmla="*/ 6 h 12"/>
                <a:gd name="T4" fmla="*/ 18 w 36"/>
                <a:gd name="T5" fmla="*/ 12 h 12"/>
                <a:gd name="T6" fmla="*/ 0 w 36"/>
                <a:gd name="T7" fmla="*/ 6 h 12"/>
                <a:gd name="T8" fmla="*/ 0 w 36"/>
                <a:gd name="T9" fmla="*/ 6 h 12"/>
                <a:gd name="T10" fmla="*/ 18 w 36"/>
                <a:gd name="T11" fmla="*/ 0 h 12"/>
                <a:gd name="T12" fmla="*/ 36 w 36"/>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6" y="6"/>
                  </a:moveTo>
                  <a:cubicBezTo>
                    <a:pt x="36" y="6"/>
                    <a:pt x="36" y="6"/>
                    <a:pt x="36" y="6"/>
                  </a:cubicBezTo>
                  <a:cubicBezTo>
                    <a:pt x="36" y="10"/>
                    <a:pt x="28" y="12"/>
                    <a:pt x="18" y="12"/>
                  </a:cubicBezTo>
                  <a:cubicBezTo>
                    <a:pt x="9" y="12"/>
                    <a:pt x="1" y="10"/>
                    <a:pt x="0" y="6"/>
                  </a:cubicBezTo>
                  <a:cubicBezTo>
                    <a:pt x="0" y="6"/>
                    <a:pt x="0" y="6"/>
                    <a:pt x="0" y="6"/>
                  </a:cubicBezTo>
                  <a:cubicBezTo>
                    <a:pt x="0" y="3"/>
                    <a:pt x="8" y="0"/>
                    <a:pt x="18" y="0"/>
                  </a:cubicBezTo>
                  <a:cubicBezTo>
                    <a:pt x="28" y="0"/>
                    <a:pt x="36" y="3"/>
                    <a:pt x="36" y="6"/>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1" name="Freeform 80"/>
            <p:cNvSpPr>
              <a:spLocks/>
            </p:cNvSpPr>
            <p:nvPr/>
          </p:nvSpPr>
          <p:spPr bwMode="auto">
            <a:xfrm>
              <a:off x="5111" y="3486"/>
              <a:ext cx="134" cy="168"/>
            </a:xfrm>
            <a:custGeom>
              <a:avLst/>
              <a:gdLst>
                <a:gd name="T0" fmla="*/ 182 w 182"/>
                <a:gd name="T1" fmla="*/ 0 h 227"/>
                <a:gd name="T2" fmla="*/ 182 w 182"/>
                <a:gd name="T3" fmla="*/ 3 h 227"/>
                <a:gd name="T4" fmla="*/ 182 w 182"/>
                <a:gd name="T5" fmla="*/ 3 h 227"/>
                <a:gd name="T6" fmla="*/ 181 w 182"/>
                <a:gd name="T7" fmla="*/ 10 h 227"/>
                <a:gd name="T8" fmla="*/ 181 w 182"/>
                <a:gd name="T9" fmla="*/ 11 h 227"/>
                <a:gd name="T10" fmla="*/ 178 w 182"/>
                <a:gd name="T11" fmla="*/ 36 h 227"/>
                <a:gd name="T12" fmla="*/ 173 w 182"/>
                <a:gd name="T13" fmla="*/ 77 h 227"/>
                <a:gd name="T14" fmla="*/ 170 w 182"/>
                <a:gd name="T15" fmla="*/ 96 h 227"/>
                <a:gd name="T16" fmla="*/ 168 w 182"/>
                <a:gd name="T17" fmla="*/ 111 h 227"/>
                <a:gd name="T18" fmla="*/ 167 w 182"/>
                <a:gd name="T19" fmla="*/ 116 h 227"/>
                <a:gd name="T20" fmla="*/ 167 w 182"/>
                <a:gd name="T21" fmla="*/ 117 h 227"/>
                <a:gd name="T22" fmla="*/ 151 w 182"/>
                <a:gd name="T23" fmla="*/ 221 h 227"/>
                <a:gd name="T24" fmla="*/ 127 w 182"/>
                <a:gd name="T25" fmla="*/ 224 h 227"/>
                <a:gd name="T26" fmla="*/ 95 w 182"/>
                <a:gd name="T27" fmla="*/ 227 h 227"/>
                <a:gd name="T28" fmla="*/ 93 w 182"/>
                <a:gd name="T29" fmla="*/ 227 h 227"/>
                <a:gd name="T30" fmla="*/ 86 w 182"/>
                <a:gd name="T31" fmla="*/ 227 h 227"/>
                <a:gd name="T32" fmla="*/ 55 w 182"/>
                <a:gd name="T33" fmla="*/ 225 h 227"/>
                <a:gd name="T34" fmla="*/ 31 w 182"/>
                <a:gd name="T35" fmla="*/ 222 h 227"/>
                <a:gd name="T36" fmla="*/ 15 w 182"/>
                <a:gd name="T37" fmla="*/ 117 h 227"/>
                <a:gd name="T38" fmla="*/ 15 w 182"/>
                <a:gd name="T39" fmla="*/ 116 h 227"/>
                <a:gd name="T40" fmla="*/ 14 w 182"/>
                <a:gd name="T41" fmla="*/ 111 h 227"/>
                <a:gd name="T42" fmla="*/ 14 w 182"/>
                <a:gd name="T43" fmla="*/ 110 h 227"/>
                <a:gd name="T44" fmla="*/ 10 w 182"/>
                <a:gd name="T45" fmla="*/ 78 h 227"/>
                <a:gd name="T46" fmla="*/ 0 w 182"/>
                <a:gd name="T47" fmla="*/ 3 h 227"/>
                <a:gd name="T48" fmla="*/ 0 w 182"/>
                <a:gd name="T49" fmla="*/ 3 h 227"/>
                <a:gd name="T50" fmla="*/ 0 w 182"/>
                <a:gd name="T51" fmla="*/ 0 h 227"/>
                <a:gd name="T52" fmla="*/ 0 w 182"/>
                <a:gd name="T53" fmla="*/ 0 h 227"/>
                <a:gd name="T54" fmla="*/ 9 w 182"/>
                <a:gd name="T55" fmla="*/ 11 h 227"/>
                <a:gd name="T56" fmla="*/ 15 w 182"/>
                <a:gd name="T57" fmla="*/ 19 h 227"/>
                <a:gd name="T58" fmla="*/ 20 w 182"/>
                <a:gd name="T59" fmla="*/ 25 h 227"/>
                <a:gd name="T60" fmla="*/ 23 w 182"/>
                <a:gd name="T61" fmla="*/ 30 h 227"/>
                <a:gd name="T62" fmla="*/ 42 w 182"/>
                <a:gd name="T63" fmla="*/ 54 h 227"/>
                <a:gd name="T64" fmla="*/ 45 w 182"/>
                <a:gd name="T65" fmla="*/ 58 h 227"/>
                <a:gd name="T66" fmla="*/ 47 w 182"/>
                <a:gd name="T67" fmla="*/ 61 h 227"/>
                <a:gd name="T68" fmla="*/ 132 w 182"/>
                <a:gd name="T69" fmla="*/ 61 h 227"/>
                <a:gd name="T70" fmla="*/ 135 w 182"/>
                <a:gd name="T71" fmla="*/ 57 h 227"/>
                <a:gd name="T72" fmla="*/ 140 w 182"/>
                <a:gd name="T73" fmla="*/ 51 h 227"/>
                <a:gd name="T74" fmla="*/ 153 w 182"/>
                <a:gd name="T75" fmla="*/ 35 h 227"/>
                <a:gd name="T76" fmla="*/ 153 w 182"/>
                <a:gd name="T77" fmla="*/ 35 h 227"/>
                <a:gd name="T78" fmla="*/ 154 w 182"/>
                <a:gd name="T79" fmla="*/ 33 h 227"/>
                <a:gd name="T80" fmla="*/ 181 w 182"/>
                <a:gd name="T81" fmla="*/ 2 h 227"/>
                <a:gd name="T82" fmla="*/ 182 w 182"/>
                <a:gd name="T8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227">
                  <a:moveTo>
                    <a:pt x="182" y="0"/>
                  </a:moveTo>
                  <a:cubicBezTo>
                    <a:pt x="182" y="0"/>
                    <a:pt x="182" y="1"/>
                    <a:pt x="182" y="3"/>
                  </a:cubicBezTo>
                  <a:cubicBezTo>
                    <a:pt x="182" y="3"/>
                    <a:pt x="182" y="3"/>
                    <a:pt x="182" y="3"/>
                  </a:cubicBezTo>
                  <a:cubicBezTo>
                    <a:pt x="182" y="5"/>
                    <a:pt x="181" y="7"/>
                    <a:pt x="181" y="10"/>
                  </a:cubicBezTo>
                  <a:cubicBezTo>
                    <a:pt x="181" y="11"/>
                    <a:pt x="181" y="11"/>
                    <a:pt x="181" y="11"/>
                  </a:cubicBezTo>
                  <a:cubicBezTo>
                    <a:pt x="180" y="17"/>
                    <a:pt x="179" y="25"/>
                    <a:pt x="178" y="36"/>
                  </a:cubicBezTo>
                  <a:cubicBezTo>
                    <a:pt x="177" y="47"/>
                    <a:pt x="175" y="62"/>
                    <a:pt x="173" y="77"/>
                  </a:cubicBezTo>
                  <a:cubicBezTo>
                    <a:pt x="172" y="83"/>
                    <a:pt x="171" y="90"/>
                    <a:pt x="170" y="96"/>
                  </a:cubicBezTo>
                  <a:cubicBezTo>
                    <a:pt x="170" y="101"/>
                    <a:pt x="169" y="106"/>
                    <a:pt x="168" y="111"/>
                  </a:cubicBezTo>
                  <a:cubicBezTo>
                    <a:pt x="168" y="113"/>
                    <a:pt x="168" y="114"/>
                    <a:pt x="167" y="116"/>
                  </a:cubicBezTo>
                  <a:cubicBezTo>
                    <a:pt x="167" y="116"/>
                    <a:pt x="167" y="117"/>
                    <a:pt x="167" y="117"/>
                  </a:cubicBezTo>
                  <a:cubicBezTo>
                    <a:pt x="163" y="151"/>
                    <a:pt x="157" y="188"/>
                    <a:pt x="151" y="221"/>
                  </a:cubicBezTo>
                  <a:cubicBezTo>
                    <a:pt x="143" y="222"/>
                    <a:pt x="135" y="223"/>
                    <a:pt x="127" y="224"/>
                  </a:cubicBezTo>
                  <a:cubicBezTo>
                    <a:pt x="117" y="226"/>
                    <a:pt x="106" y="226"/>
                    <a:pt x="95" y="227"/>
                  </a:cubicBezTo>
                  <a:cubicBezTo>
                    <a:pt x="95" y="227"/>
                    <a:pt x="94" y="227"/>
                    <a:pt x="93" y="227"/>
                  </a:cubicBezTo>
                  <a:cubicBezTo>
                    <a:pt x="91" y="227"/>
                    <a:pt x="89" y="227"/>
                    <a:pt x="86" y="227"/>
                  </a:cubicBezTo>
                  <a:cubicBezTo>
                    <a:pt x="76" y="227"/>
                    <a:pt x="65" y="226"/>
                    <a:pt x="55" y="225"/>
                  </a:cubicBezTo>
                  <a:cubicBezTo>
                    <a:pt x="47" y="225"/>
                    <a:pt x="39" y="224"/>
                    <a:pt x="31" y="222"/>
                  </a:cubicBezTo>
                  <a:cubicBezTo>
                    <a:pt x="25" y="189"/>
                    <a:pt x="20" y="152"/>
                    <a:pt x="15" y="117"/>
                  </a:cubicBezTo>
                  <a:cubicBezTo>
                    <a:pt x="15" y="117"/>
                    <a:pt x="15" y="116"/>
                    <a:pt x="15" y="116"/>
                  </a:cubicBezTo>
                  <a:cubicBezTo>
                    <a:pt x="14" y="114"/>
                    <a:pt x="14" y="112"/>
                    <a:pt x="14" y="111"/>
                  </a:cubicBezTo>
                  <a:cubicBezTo>
                    <a:pt x="14" y="111"/>
                    <a:pt x="14" y="111"/>
                    <a:pt x="14" y="110"/>
                  </a:cubicBezTo>
                  <a:cubicBezTo>
                    <a:pt x="12" y="99"/>
                    <a:pt x="11" y="88"/>
                    <a:pt x="10" y="78"/>
                  </a:cubicBezTo>
                  <a:cubicBezTo>
                    <a:pt x="5" y="41"/>
                    <a:pt x="1" y="13"/>
                    <a:pt x="0" y="3"/>
                  </a:cubicBezTo>
                  <a:cubicBezTo>
                    <a:pt x="0" y="3"/>
                    <a:pt x="0" y="3"/>
                    <a:pt x="0" y="3"/>
                  </a:cubicBezTo>
                  <a:cubicBezTo>
                    <a:pt x="0" y="1"/>
                    <a:pt x="0" y="0"/>
                    <a:pt x="0" y="0"/>
                  </a:cubicBezTo>
                  <a:cubicBezTo>
                    <a:pt x="0" y="0"/>
                    <a:pt x="0" y="0"/>
                    <a:pt x="0" y="0"/>
                  </a:cubicBezTo>
                  <a:cubicBezTo>
                    <a:pt x="9" y="11"/>
                    <a:pt x="9" y="11"/>
                    <a:pt x="9" y="11"/>
                  </a:cubicBezTo>
                  <a:cubicBezTo>
                    <a:pt x="15" y="19"/>
                    <a:pt x="15" y="19"/>
                    <a:pt x="15" y="19"/>
                  </a:cubicBezTo>
                  <a:cubicBezTo>
                    <a:pt x="20" y="25"/>
                    <a:pt x="20" y="25"/>
                    <a:pt x="20" y="25"/>
                  </a:cubicBezTo>
                  <a:cubicBezTo>
                    <a:pt x="23" y="30"/>
                    <a:pt x="23" y="30"/>
                    <a:pt x="23" y="30"/>
                  </a:cubicBezTo>
                  <a:cubicBezTo>
                    <a:pt x="42" y="54"/>
                    <a:pt x="42" y="54"/>
                    <a:pt x="42" y="54"/>
                  </a:cubicBezTo>
                  <a:cubicBezTo>
                    <a:pt x="45" y="58"/>
                    <a:pt x="45" y="58"/>
                    <a:pt x="45" y="58"/>
                  </a:cubicBezTo>
                  <a:cubicBezTo>
                    <a:pt x="47" y="61"/>
                    <a:pt x="47" y="61"/>
                    <a:pt x="47" y="61"/>
                  </a:cubicBezTo>
                  <a:cubicBezTo>
                    <a:pt x="132" y="61"/>
                    <a:pt x="132" y="61"/>
                    <a:pt x="132" y="61"/>
                  </a:cubicBezTo>
                  <a:cubicBezTo>
                    <a:pt x="135" y="57"/>
                    <a:pt x="135" y="57"/>
                    <a:pt x="135" y="57"/>
                  </a:cubicBezTo>
                  <a:cubicBezTo>
                    <a:pt x="140" y="51"/>
                    <a:pt x="140" y="51"/>
                    <a:pt x="140" y="51"/>
                  </a:cubicBezTo>
                  <a:cubicBezTo>
                    <a:pt x="153" y="35"/>
                    <a:pt x="153" y="35"/>
                    <a:pt x="153" y="35"/>
                  </a:cubicBezTo>
                  <a:cubicBezTo>
                    <a:pt x="153" y="35"/>
                    <a:pt x="153" y="35"/>
                    <a:pt x="153" y="35"/>
                  </a:cubicBezTo>
                  <a:cubicBezTo>
                    <a:pt x="154" y="33"/>
                    <a:pt x="154" y="33"/>
                    <a:pt x="154" y="33"/>
                  </a:cubicBezTo>
                  <a:cubicBezTo>
                    <a:pt x="181" y="2"/>
                    <a:pt x="181" y="2"/>
                    <a:pt x="181" y="2"/>
                  </a:cubicBezTo>
                  <a:cubicBezTo>
                    <a:pt x="182" y="0"/>
                    <a:pt x="182" y="0"/>
                    <a:pt x="1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2" name="Freeform 81"/>
            <p:cNvSpPr>
              <a:spLocks/>
            </p:cNvSpPr>
            <p:nvPr/>
          </p:nvSpPr>
          <p:spPr bwMode="auto">
            <a:xfrm>
              <a:off x="5152" y="3526"/>
              <a:ext cx="52" cy="128"/>
            </a:xfrm>
            <a:custGeom>
              <a:avLst/>
              <a:gdLst>
                <a:gd name="T0" fmla="*/ 72 w 72"/>
                <a:gd name="T1" fmla="*/ 170 h 173"/>
                <a:gd name="T2" fmla="*/ 40 w 72"/>
                <a:gd name="T3" fmla="*/ 173 h 173"/>
                <a:gd name="T4" fmla="*/ 38 w 72"/>
                <a:gd name="T5" fmla="*/ 173 h 173"/>
                <a:gd name="T6" fmla="*/ 31 w 72"/>
                <a:gd name="T7" fmla="*/ 173 h 173"/>
                <a:gd name="T8" fmla="*/ 0 w 72"/>
                <a:gd name="T9" fmla="*/ 171 h 173"/>
                <a:gd name="T10" fmla="*/ 6 w 72"/>
                <a:gd name="T11" fmla="*/ 104 h 173"/>
                <a:gd name="T12" fmla="*/ 23 w 72"/>
                <a:gd name="T13" fmla="*/ 68 h 173"/>
                <a:gd name="T14" fmla="*/ 8 w 72"/>
                <a:gd name="T15" fmla="*/ 45 h 173"/>
                <a:gd name="T16" fmla="*/ 6 w 72"/>
                <a:gd name="T17" fmla="*/ 40 h 173"/>
                <a:gd name="T18" fmla="*/ 3 w 72"/>
                <a:gd name="T19" fmla="*/ 31 h 173"/>
                <a:gd name="T20" fmla="*/ 1 w 72"/>
                <a:gd name="T21" fmla="*/ 25 h 173"/>
                <a:gd name="T22" fmla="*/ 1 w 72"/>
                <a:gd name="T23" fmla="*/ 24 h 173"/>
                <a:gd name="T24" fmla="*/ 7 w 72"/>
                <a:gd name="T25" fmla="*/ 20 h 173"/>
                <a:gd name="T26" fmla="*/ 27 w 72"/>
                <a:gd name="T27" fmla="*/ 8 h 173"/>
                <a:gd name="T28" fmla="*/ 30 w 72"/>
                <a:gd name="T29" fmla="*/ 7 h 173"/>
                <a:gd name="T30" fmla="*/ 31 w 72"/>
                <a:gd name="T31" fmla="*/ 7 h 173"/>
                <a:gd name="T32" fmla="*/ 34 w 72"/>
                <a:gd name="T33" fmla="*/ 6 h 173"/>
                <a:gd name="T34" fmla="*/ 36 w 72"/>
                <a:gd name="T35" fmla="*/ 5 h 173"/>
                <a:gd name="T36" fmla="*/ 38 w 72"/>
                <a:gd name="T37" fmla="*/ 4 h 173"/>
                <a:gd name="T38" fmla="*/ 38 w 72"/>
                <a:gd name="T39" fmla="*/ 4 h 173"/>
                <a:gd name="T40" fmla="*/ 39 w 72"/>
                <a:gd name="T41" fmla="*/ 4 h 173"/>
                <a:gd name="T42" fmla="*/ 39 w 72"/>
                <a:gd name="T43" fmla="*/ 4 h 173"/>
                <a:gd name="T44" fmla="*/ 41 w 72"/>
                <a:gd name="T45" fmla="*/ 4 h 173"/>
                <a:gd name="T46" fmla="*/ 41 w 72"/>
                <a:gd name="T47" fmla="*/ 4 h 173"/>
                <a:gd name="T48" fmla="*/ 39 w 72"/>
                <a:gd name="T49" fmla="*/ 5 h 173"/>
                <a:gd name="T50" fmla="*/ 38 w 72"/>
                <a:gd name="T51" fmla="*/ 5 h 173"/>
                <a:gd name="T52" fmla="*/ 38 w 72"/>
                <a:gd name="T53" fmla="*/ 5 h 173"/>
                <a:gd name="T54" fmla="*/ 39 w 72"/>
                <a:gd name="T55" fmla="*/ 5 h 173"/>
                <a:gd name="T56" fmla="*/ 40 w 72"/>
                <a:gd name="T57" fmla="*/ 5 h 173"/>
                <a:gd name="T58" fmla="*/ 42 w 72"/>
                <a:gd name="T59" fmla="*/ 7 h 173"/>
                <a:gd name="T60" fmla="*/ 44 w 72"/>
                <a:gd name="T61" fmla="*/ 7 h 173"/>
                <a:gd name="T62" fmla="*/ 50 w 72"/>
                <a:gd name="T63" fmla="*/ 10 h 173"/>
                <a:gd name="T64" fmla="*/ 66 w 72"/>
                <a:gd name="T65" fmla="*/ 19 h 173"/>
                <a:gd name="T66" fmla="*/ 71 w 72"/>
                <a:gd name="T67" fmla="*/ 24 h 173"/>
                <a:gd name="T68" fmla="*/ 71 w 72"/>
                <a:gd name="T69" fmla="*/ 26 h 173"/>
                <a:gd name="T70" fmla="*/ 69 w 72"/>
                <a:gd name="T71" fmla="*/ 31 h 173"/>
                <a:gd name="T72" fmla="*/ 64 w 72"/>
                <a:gd name="T73" fmla="*/ 45 h 173"/>
                <a:gd name="T74" fmla="*/ 49 w 72"/>
                <a:gd name="T75" fmla="*/ 68 h 173"/>
                <a:gd name="T76" fmla="*/ 66 w 72"/>
                <a:gd name="T77" fmla="*/ 104 h 173"/>
                <a:gd name="T78" fmla="*/ 72 w 72"/>
                <a:gd name="T79" fmla="*/ 17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173">
                  <a:moveTo>
                    <a:pt x="72" y="170"/>
                  </a:moveTo>
                  <a:cubicBezTo>
                    <a:pt x="62" y="172"/>
                    <a:pt x="51" y="172"/>
                    <a:pt x="40" y="173"/>
                  </a:cubicBezTo>
                  <a:cubicBezTo>
                    <a:pt x="40" y="173"/>
                    <a:pt x="39" y="173"/>
                    <a:pt x="38" y="173"/>
                  </a:cubicBezTo>
                  <a:cubicBezTo>
                    <a:pt x="36" y="173"/>
                    <a:pt x="34" y="173"/>
                    <a:pt x="31" y="173"/>
                  </a:cubicBezTo>
                  <a:cubicBezTo>
                    <a:pt x="21" y="173"/>
                    <a:pt x="10" y="172"/>
                    <a:pt x="0" y="171"/>
                  </a:cubicBezTo>
                  <a:cubicBezTo>
                    <a:pt x="2" y="135"/>
                    <a:pt x="6" y="104"/>
                    <a:pt x="6" y="104"/>
                  </a:cubicBezTo>
                  <a:cubicBezTo>
                    <a:pt x="7" y="88"/>
                    <a:pt x="23" y="68"/>
                    <a:pt x="23" y="68"/>
                  </a:cubicBezTo>
                  <a:cubicBezTo>
                    <a:pt x="17" y="63"/>
                    <a:pt x="12" y="54"/>
                    <a:pt x="8" y="45"/>
                  </a:cubicBezTo>
                  <a:cubicBezTo>
                    <a:pt x="8" y="43"/>
                    <a:pt x="7" y="42"/>
                    <a:pt x="6" y="40"/>
                  </a:cubicBezTo>
                  <a:cubicBezTo>
                    <a:pt x="5" y="37"/>
                    <a:pt x="4" y="34"/>
                    <a:pt x="3" y="31"/>
                  </a:cubicBezTo>
                  <a:cubicBezTo>
                    <a:pt x="2" y="29"/>
                    <a:pt x="2" y="27"/>
                    <a:pt x="1" y="25"/>
                  </a:cubicBezTo>
                  <a:cubicBezTo>
                    <a:pt x="1" y="25"/>
                    <a:pt x="1" y="24"/>
                    <a:pt x="1" y="24"/>
                  </a:cubicBezTo>
                  <a:cubicBezTo>
                    <a:pt x="1" y="24"/>
                    <a:pt x="3" y="23"/>
                    <a:pt x="7" y="20"/>
                  </a:cubicBezTo>
                  <a:cubicBezTo>
                    <a:pt x="11" y="17"/>
                    <a:pt x="19" y="12"/>
                    <a:pt x="27" y="8"/>
                  </a:cubicBezTo>
                  <a:cubicBezTo>
                    <a:pt x="28" y="8"/>
                    <a:pt x="29" y="8"/>
                    <a:pt x="30" y="7"/>
                  </a:cubicBezTo>
                  <a:cubicBezTo>
                    <a:pt x="30" y="7"/>
                    <a:pt x="31" y="7"/>
                    <a:pt x="31" y="7"/>
                  </a:cubicBezTo>
                  <a:cubicBezTo>
                    <a:pt x="32" y="6"/>
                    <a:pt x="33" y="6"/>
                    <a:pt x="34" y="6"/>
                  </a:cubicBezTo>
                  <a:cubicBezTo>
                    <a:pt x="34" y="5"/>
                    <a:pt x="35" y="5"/>
                    <a:pt x="36" y="5"/>
                  </a:cubicBezTo>
                  <a:cubicBezTo>
                    <a:pt x="37" y="5"/>
                    <a:pt x="37" y="5"/>
                    <a:pt x="38" y="4"/>
                  </a:cubicBezTo>
                  <a:cubicBezTo>
                    <a:pt x="38" y="4"/>
                    <a:pt x="38" y="4"/>
                    <a:pt x="38" y="4"/>
                  </a:cubicBezTo>
                  <a:cubicBezTo>
                    <a:pt x="38" y="4"/>
                    <a:pt x="38" y="4"/>
                    <a:pt x="39" y="4"/>
                  </a:cubicBezTo>
                  <a:cubicBezTo>
                    <a:pt x="39" y="4"/>
                    <a:pt x="39" y="4"/>
                    <a:pt x="39" y="4"/>
                  </a:cubicBezTo>
                  <a:cubicBezTo>
                    <a:pt x="51" y="0"/>
                    <a:pt x="45" y="2"/>
                    <a:pt x="41" y="4"/>
                  </a:cubicBezTo>
                  <a:cubicBezTo>
                    <a:pt x="41" y="4"/>
                    <a:pt x="41" y="4"/>
                    <a:pt x="41" y="4"/>
                  </a:cubicBezTo>
                  <a:cubicBezTo>
                    <a:pt x="40" y="4"/>
                    <a:pt x="39" y="5"/>
                    <a:pt x="39" y="5"/>
                  </a:cubicBezTo>
                  <a:cubicBezTo>
                    <a:pt x="39" y="5"/>
                    <a:pt x="38" y="5"/>
                    <a:pt x="38" y="5"/>
                  </a:cubicBezTo>
                  <a:cubicBezTo>
                    <a:pt x="38" y="5"/>
                    <a:pt x="38" y="5"/>
                    <a:pt x="38" y="5"/>
                  </a:cubicBezTo>
                  <a:cubicBezTo>
                    <a:pt x="38" y="5"/>
                    <a:pt x="38" y="5"/>
                    <a:pt x="39" y="5"/>
                  </a:cubicBezTo>
                  <a:cubicBezTo>
                    <a:pt x="39" y="5"/>
                    <a:pt x="39" y="5"/>
                    <a:pt x="40" y="5"/>
                  </a:cubicBezTo>
                  <a:cubicBezTo>
                    <a:pt x="40" y="6"/>
                    <a:pt x="41" y="6"/>
                    <a:pt x="42" y="7"/>
                  </a:cubicBezTo>
                  <a:cubicBezTo>
                    <a:pt x="43" y="7"/>
                    <a:pt x="43" y="7"/>
                    <a:pt x="44" y="7"/>
                  </a:cubicBezTo>
                  <a:cubicBezTo>
                    <a:pt x="46" y="8"/>
                    <a:pt x="48" y="9"/>
                    <a:pt x="50" y="10"/>
                  </a:cubicBezTo>
                  <a:cubicBezTo>
                    <a:pt x="55" y="13"/>
                    <a:pt x="62" y="16"/>
                    <a:pt x="66" y="19"/>
                  </a:cubicBezTo>
                  <a:cubicBezTo>
                    <a:pt x="68" y="21"/>
                    <a:pt x="70" y="23"/>
                    <a:pt x="71" y="24"/>
                  </a:cubicBezTo>
                  <a:cubicBezTo>
                    <a:pt x="71" y="24"/>
                    <a:pt x="71" y="25"/>
                    <a:pt x="71" y="26"/>
                  </a:cubicBezTo>
                  <a:cubicBezTo>
                    <a:pt x="70" y="27"/>
                    <a:pt x="70" y="29"/>
                    <a:pt x="69" y="31"/>
                  </a:cubicBezTo>
                  <a:cubicBezTo>
                    <a:pt x="68" y="35"/>
                    <a:pt x="66" y="40"/>
                    <a:pt x="64" y="45"/>
                  </a:cubicBezTo>
                  <a:cubicBezTo>
                    <a:pt x="60" y="54"/>
                    <a:pt x="55" y="63"/>
                    <a:pt x="49" y="68"/>
                  </a:cubicBezTo>
                  <a:cubicBezTo>
                    <a:pt x="49" y="68"/>
                    <a:pt x="66" y="88"/>
                    <a:pt x="66" y="104"/>
                  </a:cubicBezTo>
                  <a:cubicBezTo>
                    <a:pt x="66" y="104"/>
                    <a:pt x="70" y="134"/>
                    <a:pt x="72" y="170"/>
                  </a:cubicBez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3" name="Freeform 82"/>
            <p:cNvSpPr>
              <a:spLocks/>
            </p:cNvSpPr>
            <p:nvPr/>
          </p:nvSpPr>
          <p:spPr bwMode="auto">
            <a:xfrm>
              <a:off x="5120" y="3527"/>
              <a:ext cx="61" cy="45"/>
            </a:xfrm>
            <a:custGeom>
              <a:avLst/>
              <a:gdLst>
                <a:gd name="T0" fmla="*/ 2 w 61"/>
                <a:gd name="T1" fmla="*/ 45 h 45"/>
                <a:gd name="T2" fmla="*/ 61 w 61"/>
                <a:gd name="T3" fmla="*/ 3 h 45"/>
                <a:gd name="T4" fmla="*/ 57 w 61"/>
                <a:gd name="T5" fmla="*/ 1 h 45"/>
                <a:gd name="T6" fmla="*/ 27 w 61"/>
                <a:gd name="T7" fmla="*/ 0 h 45"/>
                <a:gd name="T8" fmla="*/ 0 w 61"/>
                <a:gd name="T9" fmla="*/ 30 h 45"/>
                <a:gd name="T10" fmla="*/ 2 w 61"/>
                <a:gd name="T11" fmla="*/ 45 h 45"/>
              </a:gdLst>
              <a:ahLst/>
              <a:cxnLst>
                <a:cxn ang="0">
                  <a:pos x="T0" y="T1"/>
                </a:cxn>
                <a:cxn ang="0">
                  <a:pos x="T2" y="T3"/>
                </a:cxn>
                <a:cxn ang="0">
                  <a:pos x="T4" y="T5"/>
                </a:cxn>
                <a:cxn ang="0">
                  <a:pos x="T6" y="T7"/>
                </a:cxn>
                <a:cxn ang="0">
                  <a:pos x="T8" y="T9"/>
                </a:cxn>
                <a:cxn ang="0">
                  <a:pos x="T10" y="T11"/>
                </a:cxn>
              </a:cxnLst>
              <a:rect l="0" t="0" r="r" b="b"/>
              <a:pathLst>
                <a:path w="61" h="45">
                  <a:moveTo>
                    <a:pt x="2" y="45"/>
                  </a:moveTo>
                  <a:lnTo>
                    <a:pt x="61" y="3"/>
                  </a:lnTo>
                  <a:lnTo>
                    <a:pt x="57" y="1"/>
                  </a:lnTo>
                  <a:lnTo>
                    <a:pt x="27" y="0"/>
                  </a:lnTo>
                  <a:lnTo>
                    <a:pt x="0" y="30"/>
                  </a:lnTo>
                  <a:lnTo>
                    <a:pt x="2" y="45"/>
                  </a:lnTo>
                  <a:close/>
                </a:path>
              </a:pathLst>
            </a:custGeom>
            <a:solidFill>
              <a:srgbClr val="D3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4" name="Freeform 83"/>
            <p:cNvSpPr>
              <a:spLocks/>
            </p:cNvSpPr>
            <p:nvPr/>
          </p:nvSpPr>
          <p:spPr bwMode="auto">
            <a:xfrm>
              <a:off x="5176" y="3528"/>
              <a:ext cx="61" cy="45"/>
            </a:xfrm>
            <a:custGeom>
              <a:avLst/>
              <a:gdLst>
                <a:gd name="T0" fmla="*/ 59 w 61"/>
                <a:gd name="T1" fmla="*/ 45 h 45"/>
                <a:gd name="T2" fmla="*/ 0 w 61"/>
                <a:gd name="T3" fmla="*/ 3 h 45"/>
                <a:gd name="T4" fmla="*/ 4 w 61"/>
                <a:gd name="T5" fmla="*/ 1 h 45"/>
                <a:gd name="T6" fmla="*/ 34 w 61"/>
                <a:gd name="T7" fmla="*/ 0 h 45"/>
                <a:gd name="T8" fmla="*/ 61 w 61"/>
                <a:gd name="T9" fmla="*/ 30 h 45"/>
                <a:gd name="T10" fmla="*/ 59 w 61"/>
                <a:gd name="T11" fmla="*/ 45 h 45"/>
              </a:gdLst>
              <a:ahLst/>
              <a:cxnLst>
                <a:cxn ang="0">
                  <a:pos x="T0" y="T1"/>
                </a:cxn>
                <a:cxn ang="0">
                  <a:pos x="T2" y="T3"/>
                </a:cxn>
                <a:cxn ang="0">
                  <a:pos x="T4" y="T5"/>
                </a:cxn>
                <a:cxn ang="0">
                  <a:pos x="T6" y="T7"/>
                </a:cxn>
                <a:cxn ang="0">
                  <a:pos x="T8" y="T9"/>
                </a:cxn>
                <a:cxn ang="0">
                  <a:pos x="T10" y="T11"/>
                </a:cxn>
              </a:cxnLst>
              <a:rect l="0" t="0" r="r" b="b"/>
              <a:pathLst>
                <a:path w="61" h="45">
                  <a:moveTo>
                    <a:pt x="59" y="45"/>
                  </a:moveTo>
                  <a:lnTo>
                    <a:pt x="0" y="3"/>
                  </a:lnTo>
                  <a:lnTo>
                    <a:pt x="4" y="1"/>
                  </a:lnTo>
                  <a:lnTo>
                    <a:pt x="34" y="0"/>
                  </a:lnTo>
                  <a:lnTo>
                    <a:pt x="61" y="30"/>
                  </a:lnTo>
                  <a:lnTo>
                    <a:pt x="59" y="45"/>
                  </a:lnTo>
                  <a:close/>
                </a:path>
              </a:pathLst>
            </a:custGeom>
            <a:solidFill>
              <a:srgbClr val="D3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5" name="Freeform 84"/>
            <p:cNvSpPr>
              <a:spLocks/>
            </p:cNvSpPr>
            <p:nvPr/>
          </p:nvSpPr>
          <p:spPr bwMode="auto">
            <a:xfrm>
              <a:off x="5111" y="3480"/>
              <a:ext cx="69" cy="88"/>
            </a:xfrm>
            <a:custGeom>
              <a:avLst/>
              <a:gdLst>
                <a:gd name="T0" fmla="*/ 8 w 94"/>
                <a:gd name="T1" fmla="*/ 0 h 119"/>
                <a:gd name="T2" fmla="*/ 94 w 94"/>
                <a:gd name="T3" fmla="*/ 63 h 119"/>
                <a:gd name="T4" fmla="*/ 94 w 94"/>
                <a:gd name="T5" fmla="*/ 69 h 119"/>
                <a:gd name="T6" fmla="*/ 14 w 94"/>
                <a:gd name="T7" fmla="*/ 119 h 119"/>
                <a:gd name="T8" fmla="*/ 0 w 94"/>
                <a:gd name="T9" fmla="*/ 3 h 119"/>
                <a:gd name="T10" fmla="*/ 8 w 94"/>
                <a:gd name="T11" fmla="*/ 0 h 119"/>
              </a:gdLst>
              <a:ahLst/>
              <a:cxnLst>
                <a:cxn ang="0">
                  <a:pos x="T0" y="T1"/>
                </a:cxn>
                <a:cxn ang="0">
                  <a:pos x="T2" y="T3"/>
                </a:cxn>
                <a:cxn ang="0">
                  <a:pos x="T4" y="T5"/>
                </a:cxn>
                <a:cxn ang="0">
                  <a:pos x="T6" y="T7"/>
                </a:cxn>
                <a:cxn ang="0">
                  <a:pos x="T8" y="T9"/>
                </a:cxn>
                <a:cxn ang="0">
                  <a:pos x="T10" y="T11"/>
                </a:cxn>
              </a:cxnLst>
              <a:rect l="0" t="0" r="r" b="b"/>
              <a:pathLst>
                <a:path w="94" h="119">
                  <a:moveTo>
                    <a:pt x="8" y="0"/>
                  </a:moveTo>
                  <a:cubicBezTo>
                    <a:pt x="8" y="0"/>
                    <a:pt x="60" y="60"/>
                    <a:pt x="94" y="63"/>
                  </a:cubicBezTo>
                  <a:cubicBezTo>
                    <a:pt x="94" y="69"/>
                    <a:pt x="94" y="69"/>
                    <a:pt x="94" y="69"/>
                  </a:cubicBezTo>
                  <a:cubicBezTo>
                    <a:pt x="94" y="69"/>
                    <a:pt x="40" y="92"/>
                    <a:pt x="14" y="119"/>
                  </a:cubicBezTo>
                  <a:cubicBezTo>
                    <a:pt x="14" y="119"/>
                    <a:pt x="2" y="46"/>
                    <a:pt x="0" y="3"/>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6" name="Freeform 85"/>
            <p:cNvSpPr>
              <a:spLocks/>
            </p:cNvSpPr>
            <p:nvPr/>
          </p:nvSpPr>
          <p:spPr bwMode="auto">
            <a:xfrm>
              <a:off x="5177" y="3482"/>
              <a:ext cx="68" cy="86"/>
            </a:xfrm>
            <a:custGeom>
              <a:avLst/>
              <a:gdLst>
                <a:gd name="T0" fmla="*/ 85 w 93"/>
                <a:gd name="T1" fmla="*/ 0 h 117"/>
                <a:gd name="T2" fmla="*/ 0 w 93"/>
                <a:gd name="T3" fmla="*/ 61 h 117"/>
                <a:gd name="T4" fmla="*/ 0 w 93"/>
                <a:gd name="T5" fmla="*/ 67 h 117"/>
                <a:gd name="T6" fmla="*/ 5 w 93"/>
                <a:gd name="T7" fmla="*/ 69 h 117"/>
                <a:gd name="T8" fmla="*/ 80 w 93"/>
                <a:gd name="T9" fmla="*/ 117 h 117"/>
                <a:gd name="T10" fmla="*/ 93 w 93"/>
                <a:gd name="T11" fmla="*/ 1 h 117"/>
                <a:gd name="T12" fmla="*/ 85 w 9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93" h="117">
                  <a:moveTo>
                    <a:pt x="85" y="0"/>
                  </a:moveTo>
                  <a:cubicBezTo>
                    <a:pt x="85" y="0"/>
                    <a:pt x="34" y="58"/>
                    <a:pt x="0" y="61"/>
                  </a:cubicBezTo>
                  <a:cubicBezTo>
                    <a:pt x="0" y="67"/>
                    <a:pt x="0" y="67"/>
                    <a:pt x="0" y="67"/>
                  </a:cubicBezTo>
                  <a:cubicBezTo>
                    <a:pt x="0" y="67"/>
                    <a:pt x="1" y="67"/>
                    <a:pt x="5" y="69"/>
                  </a:cubicBezTo>
                  <a:cubicBezTo>
                    <a:pt x="19" y="75"/>
                    <a:pt x="58" y="95"/>
                    <a:pt x="80" y="117"/>
                  </a:cubicBezTo>
                  <a:cubicBezTo>
                    <a:pt x="80" y="117"/>
                    <a:pt x="92" y="44"/>
                    <a:pt x="93" y="1"/>
                  </a:cubicBez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7" name="Freeform 86"/>
            <p:cNvSpPr>
              <a:spLocks/>
            </p:cNvSpPr>
            <p:nvPr/>
          </p:nvSpPr>
          <p:spPr bwMode="auto">
            <a:xfrm>
              <a:off x="5108" y="3325"/>
              <a:ext cx="36" cy="134"/>
            </a:xfrm>
            <a:custGeom>
              <a:avLst/>
              <a:gdLst>
                <a:gd name="T0" fmla="*/ 49 w 49"/>
                <a:gd name="T1" fmla="*/ 175 h 181"/>
                <a:gd name="T2" fmla="*/ 10 w 49"/>
                <a:gd name="T3" fmla="*/ 96 h 181"/>
                <a:gd name="T4" fmla="*/ 10 w 49"/>
                <a:gd name="T5" fmla="*/ 0 h 181"/>
                <a:gd name="T6" fmla="*/ 0 w 49"/>
                <a:gd name="T7" fmla="*/ 13 h 181"/>
                <a:gd name="T8" fmla="*/ 5 w 49"/>
                <a:gd name="T9" fmla="*/ 123 h 181"/>
                <a:gd name="T10" fmla="*/ 24 w 49"/>
                <a:gd name="T11" fmla="*/ 160 h 181"/>
                <a:gd name="T12" fmla="*/ 44 w 49"/>
                <a:gd name="T13" fmla="*/ 181 h 181"/>
                <a:gd name="T14" fmla="*/ 49 w 49"/>
                <a:gd name="T15" fmla="*/ 175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81">
                  <a:moveTo>
                    <a:pt x="49" y="175"/>
                  </a:moveTo>
                  <a:cubicBezTo>
                    <a:pt x="26" y="157"/>
                    <a:pt x="10" y="127"/>
                    <a:pt x="10" y="96"/>
                  </a:cubicBezTo>
                  <a:cubicBezTo>
                    <a:pt x="10" y="0"/>
                    <a:pt x="10" y="0"/>
                    <a:pt x="10" y="0"/>
                  </a:cubicBezTo>
                  <a:cubicBezTo>
                    <a:pt x="0" y="13"/>
                    <a:pt x="0" y="13"/>
                    <a:pt x="0" y="13"/>
                  </a:cubicBezTo>
                  <a:cubicBezTo>
                    <a:pt x="5" y="123"/>
                    <a:pt x="5" y="123"/>
                    <a:pt x="5" y="123"/>
                  </a:cubicBezTo>
                  <a:cubicBezTo>
                    <a:pt x="24" y="160"/>
                    <a:pt x="24" y="160"/>
                    <a:pt x="24" y="160"/>
                  </a:cubicBezTo>
                  <a:cubicBezTo>
                    <a:pt x="44" y="181"/>
                    <a:pt x="44" y="181"/>
                    <a:pt x="44" y="181"/>
                  </a:cubicBezTo>
                  <a:lnTo>
                    <a:pt x="49"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8" name="Freeform 87"/>
            <p:cNvSpPr>
              <a:spLocks/>
            </p:cNvSpPr>
            <p:nvPr/>
          </p:nvSpPr>
          <p:spPr bwMode="auto">
            <a:xfrm>
              <a:off x="5210" y="3328"/>
              <a:ext cx="43" cy="134"/>
            </a:xfrm>
            <a:custGeom>
              <a:avLst/>
              <a:gdLst>
                <a:gd name="T0" fmla="*/ 0 w 58"/>
                <a:gd name="T1" fmla="*/ 172 h 180"/>
                <a:gd name="T2" fmla="*/ 44 w 58"/>
                <a:gd name="T3" fmla="*/ 91 h 180"/>
                <a:gd name="T4" fmla="*/ 44 w 58"/>
                <a:gd name="T5" fmla="*/ 0 h 180"/>
                <a:gd name="T6" fmla="*/ 58 w 58"/>
                <a:gd name="T7" fmla="*/ 7 h 180"/>
                <a:gd name="T8" fmla="*/ 50 w 58"/>
                <a:gd name="T9" fmla="*/ 118 h 180"/>
                <a:gd name="T10" fmla="*/ 31 w 58"/>
                <a:gd name="T11" fmla="*/ 155 h 180"/>
                <a:gd name="T12" fmla="*/ 4 w 58"/>
                <a:gd name="T13" fmla="*/ 180 h 180"/>
                <a:gd name="T14" fmla="*/ 0 w 58"/>
                <a:gd name="T15" fmla="*/ 17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80">
                  <a:moveTo>
                    <a:pt x="0" y="172"/>
                  </a:moveTo>
                  <a:cubicBezTo>
                    <a:pt x="23" y="154"/>
                    <a:pt x="44" y="122"/>
                    <a:pt x="44" y="91"/>
                  </a:cubicBezTo>
                  <a:cubicBezTo>
                    <a:pt x="44" y="0"/>
                    <a:pt x="44" y="0"/>
                    <a:pt x="44" y="0"/>
                  </a:cubicBezTo>
                  <a:cubicBezTo>
                    <a:pt x="58" y="7"/>
                    <a:pt x="58" y="7"/>
                    <a:pt x="58" y="7"/>
                  </a:cubicBezTo>
                  <a:cubicBezTo>
                    <a:pt x="50" y="118"/>
                    <a:pt x="50" y="118"/>
                    <a:pt x="50" y="118"/>
                  </a:cubicBezTo>
                  <a:cubicBezTo>
                    <a:pt x="31" y="155"/>
                    <a:pt x="31" y="155"/>
                    <a:pt x="31" y="155"/>
                  </a:cubicBezTo>
                  <a:cubicBezTo>
                    <a:pt x="4" y="180"/>
                    <a:pt x="4" y="180"/>
                    <a:pt x="4" y="180"/>
                  </a:cubicBezTo>
                  <a:lnTo>
                    <a:pt x="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9" name="Freeform 88"/>
            <p:cNvSpPr>
              <a:spLocks/>
            </p:cNvSpPr>
            <p:nvPr/>
          </p:nvSpPr>
          <p:spPr bwMode="auto">
            <a:xfrm>
              <a:off x="5177" y="3243"/>
              <a:ext cx="96" cy="100"/>
            </a:xfrm>
            <a:custGeom>
              <a:avLst/>
              <a:gdLst>
                <a:gd name="T0" fmla="*/ 124 w 131"/>
                <a:gd name="T1" fmla="*/ 86 h 135"/>
                <a:gd name="T2" fmla="*/ 101 w 131"/>
                <a:gd name="T3" fmla="*/ 135 h 135"/>
                <a:gd name="T4" fmla="*/ 0 w 131"/>
                <a:gd name="T5" fmla="*/ 88 h 135"/>
                <a:gd name="T6" fmla="*/ 99 w 131"/>
                <a:gd name="T7" fmla="*/ 0 h 135"/>
                <a:gd name="T8" fmla="*/ 124 w 131"/>
                <a:gd name="T9" fmla="*/ 86 h 135"/>
              </a:gdLst>
              <a:ahLst/>
              <a:cxnLst>
                <a:cxn ang="0">
                  <a:pos x="T0" y="T1"/>
                </a:cxn>
                <a:cxn ang="0">
                  <a:pos x="T2" y="T3"/>
                </a:cxn>
                <a:cxn ang="0">
                  <a:pos x="T4" y="T5"/>
                </a:cxn>
                <a:cxn ang="0">
                  <a:pos x="T6" y="T7"/>
                </a:cxn>
                <a:cxn ang="0">
                  <a:pos x="T8" y="T9"/>
                </a:cxn>
              </a:cxnLst>
              <a:rect l="0" t="0" r="r" b="b"/>
              <a:pathLst>
                <a:path w="131" h="135">
                  <a:moveTo>
                    <a:pt x="124" y="86"/>
                  </a:moveTo>
                  <a:cubicBezTo>
                    <a:pt x="121" y="100"/>
                    <a:pt x="101" y="135"/>
                    <a:pt x="101" y="135"/>
                  </a:cubicBezTo>
                  <a:cubicBezTo>
                    <a:pt x="101" y="114"/>
                    <a:pt x="48" y="108"/>
                    <a:pt x="0" y="88"/>
                  </a:cubicBezTo>
                  <a:cubicBezTo>
                    <a:pt x="60" y="80"/>
                    <a:pt x="107" y="20"/>
                    <a:pt x="99" y="0"/>
                  </a:cubicBezTo>
                  <a:cubicBezTo>
                    <a:pt x="128" y="20"/>
                    <a:pt x="131" y="51"/>
                    <a:pt x="124" y="86"/>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0" name="Freeform 89"/>
            <p:cNvSpPr>
              <a:spLocks/>
            </p:cNvSpPr>
            <p:nvPr/>
          </p:nvSpPr>
          <p:spPr bwMode="auto">
            <a:xfrm>
              <a:off x="5080" y="3215"/>
              <a:ext cx="180" cy="128"/>
            </a:xfrm>
            <a:custGeom>
              <a:avLst/>
              <a:gdLst>
                <a:gd name="T0" fmla="*/ 132 w 246"/>
                <a:gd name="T1" fmla="*/ 126 h 173"/>
                <a:gd name="T2" fmla="*/ 35 w 246"/>
                <a:gd name="T3" fmla="*/ 173 h 173"/>
                <a:gd name="T4" fmla="*/ 13 w 246"/>
                <a:gd name="T5" fmla="*/ 124 h 173"/>
                <a:gd name="T6" fmla="*/ 126 w 246"/>
                <a:gd name="T7" fmla="*/ 0 h 173"/>
                <a:gd name="T8" fmla="*/ 143 w 246"/>
                <a:gd name="T9" fmla="*/ 0 h 173"/>
                <a:gd name="T10" fmla="*/ 231 w 246"/>
                <a:gd name="T11" fmla="*/ 34 h 173"/>
                <a:gd name="T12" fmla="*/ 231 w 246"/>
                <a:gd name="T13" fmla="*/ 34 h 173"/>
                <a:gd name="T14" fmla="*/ 132 w 246"/>
                <a:gd name="T15" fmla="*/ 126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173">
                  <a:moveTo>
                    <a:pt x="132" y="126"/>
                  </a:moveTo>
                  <a:cubicBezTo>
                    <a:pt x="81" y="133"/>
                    <a:pt x="35" y="156"/>
                    <a:pt x="35" y="173"/>
                  </a:cubicBezTo>
                  <a:cubicBezTo>
                    <a:pt x="35" y="173"/>
                    <a:pt x="16" y="138"/>
                    <a:pt x="13" y="124"/>
                  </a:cubicBezTo>
                  <a:cubicBezTo>
                    <a:pt x="0" y="67"/>
                    <a:pt x="72" y="0"/>
                    <a:pt x="126" y="0"/>
                  </a:cubicBezTo>
                  <a:cubicBezTo>
                    <a:pt x="143" y="0"/>
                    <a:pt x="143" y="0"/>
                    <a:pt x="143" y="0"/>
                  </a:cubicBezTo>
                  <a:cubicBezTo>
                    <a:pt x="170" y="0"/>
                    <a:pt x="212" y="16"/>
                    <a:pt x="231" y="34"/>
                  </a:cubicBezTo>
                  <a:cubicBezTo>
                    <a:pt x="231" y="34"/>
                    <a:pt x="231" y="34"/>
                    <a:pt x="231" y="34"/>
                  </a:cubicBezTo>
                  <a:cubicBezTo>
                    <a:pt x="246" y="59"/>
                    <a:pt x="208" y="115"/>
                    <a:pt x="132" y="1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nvGrpSpPr>
          <p:cNvPr id="867" name="Group 866"/>
          <p:cNvGrpSpPr/>
          <p:nvPr/>
        </p:nvGrpSpPr>
        <p:grpSpPr>
          <a:xfrm>
            <a:off x="5067239" y="5226213"/>
            <a:ext cx="2147757" cy="193649"/>
            <a:chOff x="5565389" y="5253037"/>
            <a:chExt cx="2148061" cy="193676"/>
          </a:xfrm>
        </p:grpSpPr>
        <p:sp>
          <p:nvSpPr>
            <p:cNvPr id="951" name="Arrow: Chevron 950"/>
            <p:cNvSpPr/>
            <p:nvPr/>
          </p:nvSpPr>
          <p:spPr bwMode="auto">
            <a:xfrm>
              <a:off x="7594281" y="5253037"/>
              <a:ext cx="119169" cy="193676"/>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52" name="Arrow: Chevron 951"/>
            <p:cNvSpPr/>
            <p:nvPr/>
          </p:nvSpPr>
          <p:spPr bwMode="auto">
            <a:xfrm flipH="1">
              <a:off x="5565389" y="5253037"/>
              <a:ext cx="119169" cy="193676"/>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116" name="Arrow: Chevron 1115"/>
          <p:cNvSpPr/>
          <p:nvPr/>
        </p:nvSpPr>
        <p:spPr bwMode="auto">
          <a:xfrm>
            <a:off x="9222679" y="3482223"/>
            <a:ext cx="198132" cy="322007"/>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51" name="Flowchart: Process 350"/>
          <p:cNvSpPr/>
          <p:nvPr/>
        </p:nvSpPr>
        <p:spPr bwMode="auto">
          <a:xfrm>
            <a:off x="5440064" y="5484542"/>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Artificial Intelligence</a:t>
            </a:r>
          </a:p>
        </p:txBody>
      </p:sp>
      <p:sp>
        <p:nvSpPr>
          <p:cNvPr id="359" name="Flowchart: Process 358"/>
          <p:cNvSpPr/>
          <p:nvPr/>
        </p:nvSpPr>
        <p:spPr bwMode="auto">
          <a:xfrm>
            <a:off x="3389129" y="3177887"/>
            <a:ext cx="1398097" cy="25490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Copy</a:t>
            </a:r>
          </a:p>
        </p:txBody>
      </p:sp>
      <p:sp>
        <p:nvSpPr>
          <p:cNvPr id="360" name="Flowchart: Process 359"/>
          <p:cNvSpPr/>
          <p:nvPr/>
        </p:nvSpPr>
        <p:spPr bwMode="auto">
          <a:xfrm>
            <a:off x="5440064" y="3178891"/>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Raw</a:t>
            </a:r>
          </a:p>
        </p:txBody>
      </p:sp>
      <p:sp>
        <p:nvSpPr>
          <p:cNvPr id="361" name="Flowchart: Process 360"/>
          <p:cNvSpPr/>
          <p:nvPr/>
        </p:nvSpPr>
        <p:spPr bwMode="auto">
          <a:xfrm>
            <a:off x="5440064" y="3505113"/>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Enriched</a:t>
            </a:r>
          </a:p>
        </p:txBody>
      </p:sp>
      <p:sp>
        <p:nvSpPr>
          <p:cNvPr id="362" name="Flowchart: Process 361"/>
          <p:cNvSpPr/>
          <p:nvPr/>
        </p:nvSpPr>
        <p:spPr bwMode="auto">
          <a:xfrm>
            <a:off x="5440064" y="3831335"/>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Published</a:t>
            </a:r>
          </a:p>
        </p:txBody>
      </p:sp>
      <p:sp>
        <p:nvSpPr>
          <p:cNvPr id="363" name="Flowchart: Process 362"/>
          <p:cNvSpPr/>
          <p:nvPr/>
        </p:nvSpPr>
        <p:spPr bwMode="auto">
          <a:xfrm>
            <a:off x="7444718" y="3178891"/>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Dashboards</a:t>
            </a:r>
          </a:p>
        </p:txBody>
      </p:sp>
      <p:sp>
        <p:nvSpPr>
          <p:cNvPr id="364" name="Flowchart: Process 363"/>
          <p:cNvSpPr/>
          <p:nvPr/>
        </p:nvSpPr>
        <p:spPr bwMode="auto">
          <a:xfrm>
            <a:off x="7444718" y="3505113"/>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Reports</a:t>
            </a:r>
          </a:p>
        </p:txBody>
      </p:sp>
      <p:sp>
        <p:nvSpPr>
          <p:cNvPr id="365" name="Flowchart: Process 364"/>
          <p:cNvSpPr/>
          <p:nvPr/>
        </p:nvSpPr>
        <p:spPr bwMode="auto">
          <a:xfrm>
            <a:off x="7444718" y="3831335"/>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Apps</a:t>
            </a:r>
          </a:p>
        </p:txBody>
      </p:sp>
      <p:sp>
        <p:nvSpPr>
          <p:cNvPr id="366" name="Flowchart: Process 365"/>
          <p:cNvSpPr/>
          <p:nvPr/>
        </p:nvSpPr>
        <p:spPr bwMode="auto">
          <a:xfrm>
            <a:off x="5440064" y="4832335"/>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Modeling</a:t>
            </a:r>
          </a:p>
        </p:txBody>
      </p:sp>
      <p:sp>
        <p:nvSpPr>
          <p:cNvPr id="367" name="Flowchart: Process 366"/>
          <p:cNvSpPr/>
          <p:nvPr/>
        </p:nvSpPr>
        <p:spPr bwMode="auto">
          <a:xfrm>
            <a:off x="5440064" y="5159214"/>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Machine Learning</a:t>
            </a:r>
          </a:p>
        </p:txBody>
      </p:sp>
      <p:sp>
        <p:nvSpPr>
          <p:cNvPr id="368" name="Flowchart: Process 367"/>
          <p:cNvSpPr/>
          <p:nvPr/>
        </p:nvSpPr>
        <p:spPr bwMode="auto">
          <a:xfrm>
            <a:off x="5440064" y="5806643"/>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Experimentation</a:t>
            </a:r>
          </a:p>
        </p:txBody>
      </p:sp>
      <p:sp>
        <p:nvSpPr>
          <p:cNvPr id="369" name="Flowchart: Process 368"/>
          <p:cNvSpPr/>
          <p:nvPr/>
        </p:nvSpPr>
        <p:spPr bwMode="auto">
          <a:xfrm>
            <a:off x="3389129" y="1860199"/>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DevOps</a:t>
            </a:r>
          </a:p>
        </p:txBody>
      </p:sp>
      <p:sp>
        <p:nvSpPr>
          <p:cNvPr id="370" name="Flowchart: Process 369"/>
          <p:cNvSpPr/>
          <p:nvPr/>
        </p:nvSpPr>
        <p:spPr bwMode="auto">
          <a:xfrm>
            <a:off x="5440064" y="1848397"/>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RBAC</a:t>
            </a:r>
          </a:p>
        </p:txBody>
      </p:sp>
      <p:sp>
        <p:nvSpPr>
          <p:cNvPr id="371" name="Flowchart: Process 370"/>
          <p:cNvSpPr/>
          <p:nvPr/>
        </p:nvSpPr>
        <p:spPr bwMode="auto">
          <a:xfrm>
            <a:off x="7444718" y="1848397"/>
            <a:ext cx="1398097" cy="25822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1049" kern="0" dirty="0">
                <a:gradFill>
                  <a:gsLst>
                    <a:gs pos="0">
                      <a:srgbClr val="FFFFFF"/>
                    </a:gs>
                    <a:gs pos="100000">
                      <a:srgbClr val="FFFFFF"/>
                    </a:gs>
                  </a:gsLst>
                  <a:lin ang="5400000" scaled="0"/>
                </a:gradFill>
                <a:latin typeface="Segoe UI"/>
              </a:rPr>
              <a:t>Metadata</a:t>
            </a:r>
          </a:p>
        </p:txBody>
      </p:sp>
      <p:sp>
        <p:nvSpPr>
          <p:cNvPr id="372" name="Flowchart: Process 371"/>
          <p:cNvSpPr/>
          <p:nvPr/>
        </p:nvSpPr>
        <p:spPr bwMode="auto">
          <a:xfrm>
            <a:off x="3389129" y="3508569"/>
            <a:ext cx="1398097" cy="25490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Format</a:t>
            </a:r>
          </a:p>
        </p:txBody>
      </p:sp>
      <p:sp>
        <p:nvSpPr>
          <p:cNvPr id="373" name="Flowchart: Process 372"/>
          <p:cNvSpPr/>
          <p:nvPr/>
        </p:nvSpPr>
        <p:spPr bwMode="auto">
          <a:xfrm>
            <a:off x="3389129" y="3834792"/>
            <a:ext cx="1398097" cy="254903"/>
          </a:xfrm>
          <a:prstGeom prst="flowChartProcess">
            <a:avLst/>
          </a:prstGeom>
          <a:solidFill>
            <a:schemeClr val="accent1"/>
          </a:solidFill>
          <a:ln w="3175" cap="flat" cmpd="sng" algn="ctr">
            <a:noFill/>
            <a:prstDash val="solid"/>
            <a:headEnd type="none" w="med" len="med"/>
            <a:tailEnd type="none" w="med" len="med"/>
          </a:ln>
          <a:effectLst/>
        </p:spPr>
        <p:txBody>
          <a:bodyPr vert="horz" wrap="square" lIns="93221" tIns="47537" rIns="93221" bIns="47537" numCol="1" rtlCol="0" anchor="ctr" anchorCtr="0" compatLnSpc="1">
            <a:prstTxWarp prst="textNoShape">
              <a:avLst/>
            </a:prstTxWarp>
          </a:bodyPr>
          <a:lstStyle/>
          <a:p>
            <a:pPr defTabSz="950299" fontAlgn="base">
              <a:spcBef>
                <a:spcPct val="0"/>
              </a:spcBef>
              <a:spcAft>
                <a:spcPct val="0"/>
              </a:spcAft>
              <a:defRPr/>
            </a:pPr>
            <a:r>
              <a:rPr lang="en-US" sz="918" kern="0" dirty="0">
                <a:gradFill>
                  <a:gsLst>
                    <a:gs pos="0">
                      <a:srgbClr val="FFFFFF"/>
                    </a:gs>
                    <a:gs pos="100000">
                      <a:srgbClr val="FFFFFF"/>
                    </a:gs>
                  </a:gsLst>
                  <a:lin ang="5400000" scaled="0"/>
                </a:gradFill>
                <a:latin typeface="Segoe UI"/>
              </a:rPr>
              <a:t>Summarize</a:t>
            </a:r>
          </a:p>
        </p:txBody>
      </p:sp>
    </p:spTree>
    <p:extLst>
      <p:ext uri="{BB962C8B-B14F-4D97-AF65-F5344CB8AC3E}">
        <p14:creationId xmlns:p14="http://schemas.microsoft.com/office/powerpoint/2010/main" val="40812595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Rectangle 359"/>
          <p:cNvSpPr/>
          <p:nvPr/>
        </p:nvSpPr>
        <p:spPr bwMode="auto">
          <a:xfrm>
            <a:off x="3120358" y="1322527"/>
            <a:ext cx="6005821" cy="49536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rgbClr val="FFFFFF"/>
              </a:solidFill>
              <a:latin typeface="Segoe UI"/>
              <a:ea typeface="Segoe UI" pitchFamily="34" charset="0"/>
              <a:cs typeface="Segoe UI" pitchFamily="34" charset="0"/>
            </a:endParaRPr>
          </a:p>
        </p:txBody>
      </p:sp>
      <p:sp>
        <p:nvSpPr>
          <p:cNvPr id="359" name="Rectangle 358"/>
          <p:cNvSpPr/>
          <p:nvPr/>
        </p:nvSpPr>
        <p:spPr bwMode="auto">
          <a:xfrm>
            <a:off x="5253653" y="4438192"/>
            <a:ext cx="1770922" cy="1720349"/>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Analyze</a:t>
            </a:r>
          </a:p>
        </p:txBody>
      </p:sp>
      <p:sp>
        <p:nvSpPr>
          <p:cNvPr id="2" name="Title 1"/>
          <p:cNvSpPr>
            <a:spLocks noGrp="1"/>
          </p:cNvSpPr>
          <p:nvPr>
            <p:ph type="title"/>
          </p:nvPr>
        </p:nvSpPr>
        <p:spPr>
          <a:xfrm>
            <a:off x="275482" y="295731"/>
            <a:ext cx="11887878" cy="917444"/>
          </a:xfrm>
        </p:spPr>
        <p:txBody>
          <a:bodyPr/>
          <a:lstStyle/>
          <a:p>
            <a:r>
              <a:rPr lang="en-US" dirty="0">
                <a:solidFill>
                  <a:schemeClr val="tx1"/>
                </a:solidFill>
              </a:rPr>
              <a:t>Example: Data and Service Architecture</a:t>
            </a:r>
            <a:endParaRPr lang="en-US" dirty="0"/>
          </a:p>
        </p:txBody>
      </p:sp>
      <p:sp>
        <p:nvSpPr>
          <p:cNvPr id="213" name="Arrow: Chevron 212"/>
          <p:cNvSpPr/>
          <p:nvPr/>
        </p:nvSpPr>
        <p:spPr bwMode="auto">
          <a:xfrm>
            <a:off x="2726992" y="3499993"/>
            <a:ext cx="198132" cy="322007"/>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45" name="Rectangle 844"/>
          <p:cNvSpPr>
            <a:spLocks noChangeArrowheads="1"/>
          </p:cNvSpPr>
          <p:nvPr/>
        </p:nvSpPr>
        <p:spPr bwMode="auto">
          <a:xfrm>
            <a:off x="6512653" y="1423992"/>
            <a:ext cx="188300" cy="38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07" tIns="46604" rIns="93207" bIns="46604" numCol="1" anchor="ctr" anchorCtr="0" compatLnSpc="1">
            <a:prstTxWarp prst="textNoShape">
              <a:avLst/>
            </a:prstTxWarp>
            <a:spAutoFit/>
          </a:bodyPr>
          <a:lstStyle/>
          <a:p>
            <a:pPr defTabSz="931880">
              <a:defRPr/>
            </a:pPr>
            <a:endParaRPr lang="en-US" sz="1836" kern="0">
              <a:solidFill>
                <a:sysClr val="windowText" lastClr="000000"/>
              </a:solidFill>
              <a:latin typeface="Calibri" panose="020F0502020204030204"/>
            </a:endParaRPr>
          </a:p>
        </p:txBody>
      </p:sp>
      <p:sp>
        <p:nvSpPr>
          <p:cNvPr id="846" name="Rectangle 845"/>
          <p:cNvSpPr/>
          <p:nvPr/>
        </p:nvSpPr>
        <p:spPr bwMode="auto">
          <a:xfrm>
            <a:off x="3202717" y="2711334"/>
            <a:ext cx="1770922" cy="1619950"/>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Ingest</a:t>
            </a:r>
          </a:p>
        </p:txBody>
      </p:sp>
      <p:sp>
        <p:nvSpPr>
          <p:cNvPr id="847" name="Rectangle 846"/>
          <p:cNvSpPr/>
          <p:nvPr/>
        </p:nvSpPr>
        <p:spPr bwMode="auto">
          <a:xfrm>
            <a:off x="5253653" y="2711334"/>
            <a:ext cx="1770922" cy="1619950"/>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Store</a:t>
            </a:r>
          </a:p>
        </p:txBody>
      </p:sp>
      <p:sp>
        <p:nvSpPr>
          <p:cNvPr id="848" name="Rectangle 847"/>
          <p:cNvSpPr/>
          <p:nvPr/>
        </p:nvSpPr>
        <p:spPr bwMode="auto">
          <a:xfrm>
            <a:off x="7258305" y="2711334"/>
            <a:ext cx="1770922" cy="1619950"/>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Interact</a:t>
            </a:r>
          </a:p>
        </p:txBody>
      </p:sp>
      <p:sp>
        <p:nvSpPr>
          <p:cNvPr id="849" name="Rectangle 848"/>
          <p:cNvSpPr/>
          <p:nvPr/>
        </p:nvSpPr>
        <p:spPr bwMode="auto">
          <a:xfrm>
            <a:off x="3202717" y="1416204"/>
            <a:ext cx="1770922" cy="1186776"/>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Ops/Monitoring</a:t>
            </a:r>
          </a:p>
        </p:txBody>
      </p:sp>
      <p:sp>
        <p:nvSpPr>
          <p:cNvPr id="850" name="Rectangle 849"/>
          <p:cNvSpPr/>
          <p:nvPr/>
        </p:nvSpPr>
        <p:spPr bwMode="auto">
          <a:xfrm>
            <a:off x="5253653" y="1416204"/>
            <a:ext cx="1770922" cy="1186776"/>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Security/Identity</a:t>
            </a:r>
          </a:p>
        </p:txBody>
      </p:sp>
      <p:sp>
        <p:nvSpPr>
          <p:cNvPr id="851" name="Rectangle 850"/>
          <p:cNvSpPr/>
          <p:nvPr/>
        </p:nvSpPr>
        <p:spPr bwMode="auto">
          <a:xfrm>
            <a:off x="7258305" y="1416204"/>
            <a:ext cx="1770922" cy="1186776"/>
          </a:xfrm>
          <a:prstGeom prst="rect">
            <a:avLst/>
          </a:prstGeom>
          <a:solidFill>
            <a:srgbClr val="FFFFFF"/>
          </a:solidFill>
          <a:ln w="10795" cap="flat" cmpd="sng" algn="ctr">
            <a:noFill/>
            <a:prstDash val="solid"/>
            <a:headEnd type="none" w="med" len="med"/>
            <a:tailEnd type="none" w="med" len="med"/>
          </a:ln>
          <a:effectLst/>
        </p:spPr>
        <p:txBody>
          <a:bodyPr vert="horz" wrap="square" lIns="93221" tIns="47537" rIns="93221" bIns="47537" numCol="1" rtlCol="0" anchor="t" anchorCtr="0" compatLnSpc="1">
            <a:prstTxWarp prst="textNoShape">
              <a:avLst/>
            </a:prstTxWarp>
          </a:bodyPr>
          <a:lstStyle/>
          <a:p>
            <a:pPr defTabSz="950299" fontAlgn="base">
              <a:spcBef>
                <a:spcPct val="0"/>
              </a:spcBef>
              <a:spcAft>
                <a:spcPct val="0"/>
              </a:spcAft>
              <a:defRPr/>
            </a:pPr>
            <a:r>
              <a:rPr lang="en-US" kern="0" dirty="0">
                <a:solidFill>
                  <a:srgbClr val="002050"/>
                </a:solidFill>
                <a:latin typeface="Segoe UI Light"/>
              </a:rPr>
              <a:t>Governance</a:t>
            </a:r>
          </a:p>
        </p:txBody>
      </p:sp>
      <p:sp>
        <p:nvSpPr>
          <p:cNvPr id="852" name="TextBox 851"/>
          <p:cNvSpPr txBox="1"/>
          <p:nvPr/>
        </p:nvSpPr>
        <p:spPr>
          <a:xfrm>
            <a:off x="4254235" y="5842285"/>
            <a:ext cx="470857" cy="158325"/>
          </a:xfrm>
          <a:prstGeom prst="rect">
            <a:avLst/>
          </a:prstGeom>
        </p:spPr>
        <p:txBody>
          <a:bodyPr wrap="none" lIns="0" tIns="0" rIns="0" bIns="0" rtlCol="0">
            <a:spAutoFit/>
          </a:bodyPr>
          <a:lstStyle>
            <a:defPPr>
              <a:defRPr lang="en-US"/>
            </a:defPPr>
            <a:lvl1pPr algn="ctr" defTabSz="932059">
              <a:lnSpc>
                <a:spcPct val="90000"/>
              </a:lnSpc>
              <a:spcAft>
                <a:spcPts val="612"/>
              </a:spcAft>
              <a:defRPr sz="1121" kern="0">
                <a:latin typeface="Segoe UI"/>
              </a:defRPr>
            </a:lvl1pPr>
          </a:lstStyle>
          <a:p>
            <a:pPr defTabSz="931880"/>
            <a:r>
              <a:rPr lang="en-US" dirty="0">
                <a:solidFill>
                  <a:srgbClr val="505050"/>
                </a:solidFill>
              </a:rPr>
              <a:t>Analyst</a:t>
            </a:r>
          </a:p>
        </p:txBody>
      </p:sp>
      <p:sp>
        <p:nvSpPr>
          <p:cNvPr id="853" name="TextBox 852"/>
          <p:cNvSpPr txBox="1"/>
          <p:nvPr/>
        </p:nvSpPr>
        <p:spPr>
          <a:xfrm>
            <a:off x="7448228" y="5842285"/>
            <a:ext cx="537887" cy="158325"/>
          </a:xfrm>
          <a:prstGeom prst="rect">
            <a:avLst/>
          </a:prstGeom>
        </p:spPr>
        <p:txBody>
          <a:bodyPr wrap="none" lIns="0" tIns="0" rIns="0" bIns="0" rtlCol="0">
            <a:spAutoFit/>
          </a:bodyPr>
          <a:lstStyle>
            <a:defPPr>
              <a:defRPr lang="en-US"/>
            </a:defPPr>
            <a:lvl1pPr algn="ctr" defTabSz="932059">
              <a:lnSpc>
                <a:spcPct val="90000"/>
              </a:lnSpc>
              <a:spcAft>
                <a:spcPts val="612"/>
              </a:spcAft>
              <a:defRPr sz="1121" kern="0">
                <a:latin typeface="Segoe UI"/>
              </a:defRPr>
            </a:lvl1pPr>
          </a:lstStyle>
          <a:p>
            <a:pPr defTabSz="931880"/>
            <a:r>
              <a:rPr lang="en-US" dirty="0">
                <a:solidFill>
                  <a:srgbClr val="505050"/>
                </a:solidFill>
              </a:rPr>
              <a:t>Scientist</a:t>
            </a:r>
          </a:p>
        </p:txBody>
      </p:sp>
      <p:grpSp>
        <p:nvGrpSpPr>
          <p:cNvPr id="865" name="Group 4"/>
          <p:cNvGrpSpPr>
            <a:grpSpLocks noChangeAspect="1"/>
          </p:cNvGrpSpPr>
          <p:nvPr/>
        </p:nvGrpSpPr>
        <p:grpSpPr bwMode="auto">
          <a:xfrm>
            <a:off x="4088276" y="4880186"/>
            <a:ext cx="830144" cy="839668"/>
            <a:chOff x="2889" y="3125"/>
            <a:chExt cx="523" cy="529"/>
          </a:xfrm>
        </p:grpSpPr>
        <p:sp>
          <p:nvSpPr>
            <p:cNvPr id="991" name="AutoShape 3"/>
            <p:cNvSpPr>
              <a:spLocks noChangeAspect="1" noChangeArrowheads="1" noTextEdit="1"/>
            </p:cNvSpPr>
            <p:nvPr/>
          </p:nvSpPr>
          <p:spPr bwMode="auto">
            <a:xfrm>
              <a:off x="2889" y="3125"/>
              <a:ext cx="52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2" name="Oval 5"/>
            <p:cNvSpPr>
              <a:spLocks noChangeArrowheads="1"/>
            </p:cNvSpPr>
            <p:nvPr/>
          </p:nvSpPr>
          <p:spPr bwMode="auto">
            <a:xfrm>
              <a:off x="2889" y="3126"/>
              <a:ext cx="523" cy="52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3" name="Freeform 6"/>
            <p:cNvSpPr>
              <a:spLocks/>
            </p:cNvSpPr>
            <p:nvPr/>
          </p:nvSpPr>
          <p:spPr bwMode="auto">
            <a:xfrm>
              <a:off x="3147" y="3419"/>
              <a:ext cx="146" cy="116"/>
            </a:xfrm>
            <a:custGeom>
              <a:avLst/>
              <a:gdLst>
                <a:gd name="T0" fmla="*/ 119 w 146"/>
                <a:gd name="T1" fmla="*/ 116 h 116"/>
                <a:gd name="T2" fmla="*/ 0 w 146"/>
                <a:gd name="T3" fmla="*/ 70 h 116"/>
                <a:gd name="T4" fmla="*/ 25 w 146"/>
                <a:gd name="T5" fmla="*/ 0 h 116"/>
                <a:gd name="T6" fmla="*/ 146 w 146"/>
                <a:gd name="T7" fmla="*/ 46 h 116"/>
                <a:gd name="T8" fmla="*/ 119 w 146"/>
                <a:gd name="T9" fmla="*/ 116 h 116"/>
              </a:gdLst>
              <a:ahLst/>
              <a:cxnLst>
                <a:cxn ang="0">
                  <a:pos x="T0" y="T1"/>
                </a:cxn>
                <a:cxn ang="0">
                  <a:pos x="T2" y="T3"/>
                </a:cxn>
                <a:cxn ang="0">
                  <a:pos x="T4" y="T5"/>
                </a:cxn>
                <a:cxn ang="0">
                  <a:pos x="T6" y="T7"/>
                </a:cxn>
                <a:cxn ang="0">
                  <a:pos x="T8" y="T9"/>
                </a:cxn>
              </a:cxnLst>
              <a:rect l="0" t="0" r="r" b="b"/>
              <a:pathLst>
                <a:path w="146" h="116">
                  <a:moveTo>
                    <a:pt x="119" y="116"/>
                  </a:moveTo>
                  <a:lnTo>
                    <a:pt x="0" y="70"/>
                  </a:lnTo>
                  <a:lnTo>
                    <a:pt x="25" y="0"/>
                  </a:lnTo>
                  <a:lnTo>
                    <a:pt x="146" y="46"/>
                  </a:lnTo>
                  <a:lnTo>
                    <a:pt x="119"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4" name="Freeform 7"/>
            <p:cNvSpPr>
              <a:spLocks/>
            </p:cNvSpPr>
            <p:nvPr/>
          </p:nvSpPr>
          <p:spPr bwMode="auto">
            <a:xfrm>
              <a:off x="3250" y="3469"/>
              <a:ext cx="75" cy="157"/>
            </a:xfrm>
            <a:custGeom>
              <a:avLst/>
              <a:gdLst>
                <a:gd name="T0" fmla="*/ 65 w 102"/>
                <a:gd name="T1" fmla="*/ 187 h 210"/>
                <a:gd name="T2" fmla="*/ 27 w 102"/>
                <a:gd name="T3" fmla="*/ 210 h 210"/>
                <a:gd name="T4" fmla="*/ 23 w 102"/>
                <a:gd name="T5" fmla="*/ 180 h 210"/>
                <a:gd name="T6" fmla="*/ 22 w 102"/>
                <a:gd name="T7" fmla="*/ 176 h 210"/>
                <a:gd name="T8" fmla="*/ 7 w 102"/>
                <a:gd name="T9" fmla="*/ 86 h 210"/>
                <a:gd name="T10" fmla="*/ 7 w 102"/>
                <a:gd name="T11" fmla="*/ 85 h 210"/>
                <a:gd name="T12" fmla="*/ 6 w 102"/>
                <a:gd name="T13" fmla="*/ 82 h 210"/>
                <a:gd name="T14" fmla="*/ 6 w 102"/>
                <a:gd name="T15" fmla="*/ 77 h 210"/>
                <a:gd name="T16" fmla="*/ 4 w 102"/>
                <a:gd name="T17" fmla="*/ 69 h 210"/>
                <a:gd name="T18" fmla="*/ 1 w 102"/>
                <a:gd name="T19" fmla="*/ 48 h 210"/>
                <a:gd name="T20" fmla="*/ 1 w 102"/>
                <a:gd name="T21" fmla="*/ 48 h 210"/>
                <a:gd name="T22" fmla="*/ 0 w 102"/>
                <a:gd name="T23" fmla="*/ 37 h 210"/>
                <a:gd name="T24" fmla="*/ 1 w 102"/>
                <a:gd name="T25" fmla="*/ 30 h 210"/>
                <a:gd name="T26" fmla="*/ 5 w 102"/>
                <a:gd name="T27" fmla="*/ 21 h 210"/>
                <a:gd name="T28" fmla="*/ 34 w 102"/>
                <a:gd name="T29" fmla="*/ 1 h 210"/>
                <a:gd name="T30" fmla="*/ 55 w 102"/>
                <a:gd name="T31" fmla="*/ 3 h 210"/>
                <a:gd name="T32" fmla="*/ 81 w 102"/>
                <a:gd name="T33" fmla="*/ 34 h 210"/>
                <a:gd name="T34" fmla="*/ 81 w 102"/>
                <a:gd name="T35" fmla="*/ 34 h 210"/>
                <a:gd name="T36" fmla="*/ 86 w 102"/>
                <a:gd name="T37" fmla="*/ 63 h 210"/>
                <a:gd name="T38" fmla="*/ 87 w 102"/>
                <a:gd name="T39" fmla="*/ 70 h 210"/>
                <a:gd name="T40" fmla="*/ 102 w 102"/>
                <a:gd name="T41" fmla="*/ 159 h 210"/>
                <a:gd name="T42" fmla="*/ 91 w 102"/>
                <a:gd name="T43" fmla="*/ 168 h 210"/>
                <a:gd name="T44" fmla="*/ 89 w 102"/>
                <a:gd name="T45" fmla="*/ 170 h 210"/>
                <a:gd name="T46" fmla="*/ 65 w 102"/>
                <a:gd name="T47" fmla="*/ 18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2" h="210">
                  <a:moveTo>
                    <a:pt x="65" y="187"/>
                  </a:moveTo>
                  <a:cubicBezTo>
                    <a:pt x="53" y="196"/>
                    <a:pt x="40" y="203"/>
                    <a:pt x="27" y="210"/>
                  </a:cubicBezTo>
                  <a:cubicBezTo>
                    <a:pt x="25" y="200"/>
                    <a:pt x="24" y="190"/>
                    <a:pt x="23" y="180"/>
                  </a:cubicBezTo>
                  <a:cubicBezTo>
                    <a:pt x="23" y="179"/>
                    <a:pt x="22" y="178"/>
                    <a:pt x="22" y="176"/>
                  </a:cubicBezTo>
                  <a:cubicBezTo>
                    <a:pt x="17" y="143"/>
                    <a:pt x="12" y="112"/>
                    <a:pt x="7" y="86"/>
                  </a:cubicBezTo>
                  <a:cubicBezTo>
                    <a:pt x="7" y="86"/>
                    <a:pt x="7" y="85"/>
                    <a:pt x="7" y="85"/>
                  </a:cubicBezTo>
                  <a:cubicBezTo>
                    <a:pt x="7" y="84"/>
                    <a:pt x="7" y="83"/>
                    <a:pt x="6" y="82"/>
                  </a:cubicBezTo>
                  <a:cubicBezTo>
                    <a:pt x="6" y="80"/>
                    <a:pt x="6" y="79"/>
                    <a:pt x="6" y="77"/>
                  </a:cubicBezTo>
                  <a:cubicBezTo>
                    <a:pt x="5" y="74"/>
                    <a:pt x="5" y="71"/>
                    <a:pt x="4" y="69"/>
                  </a:cubicBezTo>
                  <a:cubicBezTo>
                    <a:pt x="3" y="61"/>
                    <a:pt x="2" y="54"/>
                    <a:pt x="1" y="48"/>
                  </a:cubicBezTo>
                  <a:cubicBezTo>
                    <a:pt x="1" y="48"/>
                    <a:pt x="1" y="48"/>
                    <a:pt x="1" y="48"/>
                  </a:cubicBezTo>
                  <a:cubicBezTo>
                    <a:pt x="0" y="44"/>
                    <a:pt x="0" y="41"/>
                    <a:pt x="0" y="37"/>
                  </a:cubicBezTo>
                  <a:cubicBezTo>
                    <a:pt x="0" y="35"/>
                    <a:pt x="1" y="33"/>
                    <a:pt x="1" y="30"/>
                  </a:cubicBezTo>
                  <a:cubicBezTo>
                    <a:pt x="2" y="27"/>
                    <a:pt x="4" y="24"/>
                    <a:pt x="5" y="21"/>
                  </a:cubicBezTo>
                  <a:cubicBezTo>
                    <a:pt x="11" y="11"/>
                    <a:pt x="21" y="3"/>
                    <a:pt x="34" y="1"/>
                  </a:cubicBezTo>
                  <a:cubicBezTo>
                    <a:pt x="41" y="0"/>
                    <a:pt x="49" y="0"/>
                    <a:pt x="55" y="3"/>
                  </a:cubicBezTo>
                  <a:cubicBezTo>
                    <a:pt x="68" y="8"/>
                    <a:pt x="79" y="20"/>
                    <a:pt x="81" y="34"/>
                  </a:cubicBezTo>
                  <a:cubicBezTo>
                    <a:pt x="81" y="34"/>
                    <a:pt x="81" y="34"/>
                    <a:pt x="81" y="34"/>
                  </a:cubicBezTo>
                  <a:cubicBezTo>
                    <a:pt x="83" y="43"/>
                    <a:pt x="84" y="53"/>
                    <a:pt x="86" y="63"/>
                  </a:cubicBezTo>
                  <a:cubicBezTo>
                    <a:pt x="87" y="66"/>
                    <a:pt x="87" y="68"/>
                    <a:pt x="87" y="70"/>
                  </a:cubicBezTo>
                  <a:cubicBezTo>
                    <a:pt x="92" y="96"/>
                    <a:pt x="97" y="126"/>
                    <a:pt x="102" y="159"/>
                  </a:cubicBezTo>
                  <a:cubicBezTo>
                    <a:pt x="98" y="162"/>
                    <a:pt x="95" y="165"/>
                    <a:pt x="91" y="168"/>
                  </a:cubicBezTo>
                  <a:cubicBezTo>
                    <a:pt x="90" y="169"/>
                    <a:pt x="89" y="169"/>
                    <a:pt x="89" y="170"/>
                  </a:cubicBezTo>
                  <a:cubicBezTo>
                    <a:pt x="81" y="176"/>
                    <a:pt x="73" y="182"/>
                    <a:pt x="65" y="187"/>
                  </a:cubicBezTo>
                  <a:close/>
                </a:path>
              </a:pathLst>
            </a:custGeom>
            <a:solidFill>
              <a:srgbClr val="F9C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5" name="Freeform 8"/>
            <p:cNvSpPr>
              <a:spLocks/>
            </p:cNvSpPr>
            <p:nvPr/>
          </p:nvSpPr>
          <p:spPr bwMode="auto">
            <a:xfrm>
              <a:off x="3243" y="3494"/>
              <a:ext cx="87" cy="108"/>
            </a:xfrm>
            <a:custGeom>
              <a:avLst/>
              <a:gdLst>
                <a:gd name="T0" fmla="*/ 118 w 118"/>
                <a:gd name="T1" fmla="*/ 120 h 145"/>
                <a:gd name="T2" fmla="*/ 111 w 118"/>
                <a:gd name="T3" fmla="*/ 126 h 145"/>
                <a:gd name="T4" fmla="*/ 100 w 118"/>
                <a:gd name="T5" fmla="*/ 135 h 145"/>
                <a:gd name="T6" fmla="*/ 32 w 118"/>
                <a:gd name="T7" fmla="*/ 143 h 145"/>
                <a:gd name="T8" fmla="*/ 31 w 118"/>
                <a:gd name="T9" fmla="*/ 143 h 145"/>
                <a:gd name="T10" fmla="*/ 19 w 118"/>
                <a:gd name="T11" fmla="*/ 145 h 145"/>
                <a:gd name="T12" fmla="*/ 9 w 118"/>
                <a:gd name="T13" fmla="*/ 74 h 145"/>
                <a:gd name="T14" fmla="*/ 5 w 118"/>
                <a:gd name="T15" fmla="*/ 45 h 145"/>
                <a:gd name="T16" fmla="*/ 3 w 118"/>
                <a:gd name="T17" fmla="*/ 31 h 145"/>
                <a:gd name="T18" fmla="*/ 1 w 118"/>
                <a:gd name="T19" fmla="*/ 19 h 145"/>
                <a:gd name="T20" fmla="*/ 1 w 118"/>
                <a:gd name="T21" fmla="*/ 18 h 145"/>
                <a:gd name="T22" fmla="*/ 0 w 118"/>
                <a:gd name="T23" fmla="*/ 16 h 145"/>
                <a:gd name="T24" fmla="*/ 10 w 118"/>
                <a:gd name="T25" fmla="*/ 15 h 145"/>
                <a:gd name="T26" fmla="*/ 38 w 118"/>
                <a:gd name="T27" fmla="*/ 10 h 145"/>
                <a:gd name="T28" fmla="*/ 50 w 118"/>
                <a:gd name="T29" fmla="*/ 8 h 145"/>
                <a:gd name="T30" fmla="*/ 90 w 118"/>
                <a:gd name="T31" fmla="*/ 1 h 145"/>
                <a:gd name="T32" fmla="*/ 99 w 118"/>
                <a:gd name="T33" fmla="*/ 0 h 145"/>
                <a:gd name="T34" fmla="*/ 100 w 118"/>
                <a:gd name="T35" fmla="*/ 2 h 145"/>
                <a:gd name="T36" fmla="*/ 100 w 118"/>
                <a:gd name="T37" fmla="*/ 3 h 145"/>
                <a:gd name="T38" fmla="*/ 118 w 118"/>
                <a:gd name="T39" fmla="*/ 12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145">
                  <a:moveTo>
                    <a:pt x="118" y="120"/>
                  </a:moveTo>
                  <a:cubicBezTo>
                    <a:pt x="115" y="122"/>
                    <a:pt x="113" y="124"/>
                    <a:pt x="111" y="126"/>
                  </a:cubicBezTo>
                  <a:cubicBezTo>
                    <a:pt x="107" y="129"/>
                    <a:pt x="104" y="132"/>
                    <a:pt x="100" y="135"/>
                  </a:cubicBezTo>
                  <a:cubicBezTo>
                    <a:pt x="32" y="143"/>
                    <a:pt x="32" y="143"/>
                    <a:pt x="32" y="143"/>
                  </a:cubicBezTo>
                  <a:cubicBezTo>
                    <a:pt x="31" y="143"/>
                    <a:pt x="31" y="143"/>
                    <a:pt x="31" y="143"/>
                  </a:cubicBezTo>
                  <a:cubicBezTo>
                    <a:pt x="19" y="145"/>
                    <a:pt x="19" y="145"/>
                    <a:pt x="19" y="145"/>
                  </a:cubicBezTo>
                  <a:cubicBezTo>
                    <a:pt x="17" y="126"/>
                    <a:pt x="13" y="100"/>
                    <a:pt x="9" y="74"/>
                  </a:cubicBezTo>
                  <a:cubicBezTo>
                    <a:pt x="8" y="64"/>
                    <a:pt x="6" y="54"/>
                    <a:pt x="5" y="45"/>
                  </a:cubicBezTo>
                  <a:cubicBezTo>
                    <a:pt x="4" y="40"/>
                    <a:pt x="3" y="35"/>
                    <a:pt x="3" y="31"/>
                  </a:cubicBezTo>
                  <a:cubicBezTo>
                    <a:pt x="2" y="27"/>
                    <a:pt x="1" y="22"/>
                    <a:pt x="1" y="19"/>
                  </a:cubicBezTo>
                  <a:cubicBezTo>
                    <a:pt x="1" y="18"/>
                    <a:pt x="1" y="18"/>
                    <a:pt x="1" y="18"/>
                  </a:cubicBezTo>
                  <a:cubicBezTo>
                    <a:pt x="0" y="18"/>
                    <a:pt x="0" y="17"/>
                    <a:pt x="0" y="16"/>
                  </a:cubicBezTo>
                  <a:cubicBezTo>
                    <a:pt x="10" y="15"/>
                    <a:pt x="10" y="15"/>
                    <a:pt x="10" y="15"/>
                  </a:cubicBezTo>
                  <a:cubicBezTo>
                    <a:pt x="38" y="10"/>
                    <a:pt x="38" y="10"/>
                    <a:pt x="38" y="10"/>
                  </a:cubicBezTo>
                  <a:cubicBezTo>
                    <a:pt x="50" y="8"/>
                    <a:pt x="50" y="8"/>
                    <a:pt x="50" y="8"/>
                  </a:cubicBezTo>
                  <a:cubicBezTo>
                    <a:pt x="90" y="1"/>
                    <a:pt x="90" y="1"/>
                    <a:pt x="90" y="1"/>
                  </a:cubicBezTo>
                  <a:cubicBezTo>
                    <a:pt x="99" y="0"/>
                    <a:pt x="99" y="0"/>
                    <a:pt x="99" y="0"/>
                  </a:cubicBezTo>
                  <a:cubicBezTo>
                    <a:pt x="99" y="0"/>
                    <a:pt x="100" y="1"/>
                    <a:pt x="100" y="2"/>
                  </a:cubicBezTo>
                  <a:cubicBezTo>
                    <a:pt x="100" y="2"/>
                    <a:pt x="100" y="3"/>
                    <a:pt x="100" y="3"/>
                  </a:cubicBezTo>
                  <a:cubicBezTo>
                    <a:pt x="102" y="18"/>
                    <a:pt x="112" y="77"/>
                    <a:pt x="118" y="1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6" name="Freeform 9"/>
            <p:cNvSpPr>
              <a:spLocks/>
            </p:cNvSpPr>
            <p:nvPr/>
          </p:nvSpPr>
          <p:spPr bwMode="auto">
            <a:xfrm>
              <a:off x="3238" y="3459"/>
              <a:ext cx="83" cy="83"/>
            </a:xfrm>
            <a:custGeom>
              <a:avLst/>
              <a:gdLst>
                <a:gd name="T0" fmla="*/ 7 w 112"/>
                <a:gd name="T1" fmla="*/ 42 h 111"/>
                <a:gd name="T2" fmla="*/ 43 w 112"/>
                <a:gd name="T3" fmla="*/ 104 h 111"/>
                <a:gd name="T4" fmla="*/ 104 w 112"/>
                <a:gd name="T5" fmla="*/ 68 h 111"/>
                <a:gd name="T6" fmla="*/ 69 w 112"/>
                <a:gd name="T7" fmla="*/ 7 h 111"/>
                <a:gd name="T8" fmla="*/ 7 w 112"/>
                <a:gd name="T9" fmla="*/ 42 h 111"/>
              </a:gdLst>
              <a:ahLst/>
              <a:cxnLst>
                <a:cxn ang="0">
                  <a:pos x="T0" y="T1"/>
                </a:cxn>
                <a:cxn ang="0">
                  <a:pos x="T2" y="T3"/>
                </a:cxn>
                <a:cxn ang="0">
                  <a:pos x="T4" y="T5"/>
                </a:cxn>
                <a:cxn ang="0">
                  <a:pos x="T6" y="T7"/>
                </a:cxn>
                <a:cxn ang="0">
                  <a:pos x="T8" y="T9"/>
                </a:cxn>
              </a:cxnLst>
              <a:rect l="0" t="0" r="r" b="b"/>
              <a:pathLst>
                <a:path w="112" h="111">
                  <a:moveTo>
                    <a:pt x="7" y="42"/>
                  </a:moveTo>
                  <a:cubicBezTo>
                    <a:pt x="0" y="69"/>
                    <a:pt x="16" y="97"/>
                    <a:pt x="43" y="104"/>
                  </a:cubicBezTo>
                  <a:cubicBezTo>
                    <a:pt x="70" y="111"/>
                    <a:pt x="97" y="95"/>
                    <a:pt x="104" y="68"/>
                  </a:cubicBezTo>
                  <a:cubicBezTo>
                    <a:pt x="112" y="41"/>
                    <a:pt x="96" y="14"/>
                    <a:pt x="69" y="7"/>
                  </a:cubicBezTo>
                  <a:cubicBezTo>
                    <a:pt x="42" y="0"/>
                    <a:pt x="14" y="15"/>
                    <a:pt x="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7" name="Freeform 10"/>
            <p:cNvSpPr>
              <a:spLocks/>
            </p:cNvSpPr>
            <p:nvPr/>
          </p:nvSpPr>
          <p:spPr bwMode="auto">
            <a:xfrm>
              <a:off x="3268" y="3596"/>
              <a:ext cx="47" cy="13"/>
            </a:xfrm>
            <a:custGeom>
              <a:avLst/>
              <a:gdLst>
                <a:gd name="T0" fmla="*/ 64 w 64"/>
                <a:gd name="T1" fmla="*/ 0 h 17"/>
                <a:gd name="T2" fmla="*/ 40 w 64"/>
                <a:gd name="T3" fmla="*/ 17 h 17"/>
                <a:gd name="T4" fmla="*/ 0 w 64"/>
                <a:gd name="T5" fmla="*/ 15 h 17"/>
                <a:gd name="T6" fmla="*/ 0 w 64"/>
                <a:gd name="T7" fmla="*/ 7 h 17"/>
                <a:gd name="T8" fmla="*/ 64 w 64"/>
                <a:gd name="T9" fmla="*/ 0 h 17"/>
              </a:gdLst>
              <a:ahLst/>
              <a:cxnLst>
                <a:cxn ang="0">
                  <a:pos x="T0" y="T1"/>
                </a:cxn>
                <a:cxn ang="0">
                  <a:pos x="T2" y="T3"/>
                </a:cxn>
                <a:cxn ang="0">
                  <a:pos x="T4" y="T5"/>
                </a:cxn>
                <a:cxn ang="0">
                  <a:pos x="T6" y="T7"/>
                </a:cxn>
                <a:cxn ang="0">
                  <a:pos x="T8" y="T9"/>
                </a:cxn>
              </a:cxnLst>
              <a:rect l="0" t="0" r="r" b="b"/>
              <a:pathLst>
                <a:path w="64" h="17">
                  <a:moveTo>
                    <a:pt x="64" y="0"/>
                  </a:moveTo>
                  <a:cubicBezTo>
                    <a:pt x="56" y="6"/>
                    <a:pt x="48" y="12"/>
                    <a:pt x="40" y="17"/>
                  </a:cubicBezTo>
                  <a:cubicBezTo>
                    <a:pt x="0" y="15"/>
                    <a:pt x="0" y="15"/>
                    <a:pt x="0" y="15"/>
                  </a:cubicBezTo>
                  <a:cubicBezTo>
                    <a:pt x="0" y="7"/>
                    <a:pt x="0" y="7"/>
                    <a:pt x="0" y="7"/>
                  </a:cubicBezTo>
                  <a:lnTo>
                    <a:pt x="64" y="0"/>
                  </a:lnTo>
                  <a:close/>
                </a:path>
              </a:pathLst>
            </a:custGeom>
            <a:solidFill>
              <a:srgbClr val="DF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8" name="Freeform 11"/>
            <p:cNvSpPr>
              <a:spLocks/>
            </p:cNvSpPr>
            <p:nvPr/>
          </p:nvSpPr>
          <p:spPr bwMode="auto">
            <a:xfrm>
              <a:off x="3020" y="3478"/>
              <a:ext cx="127" cy="177"/>
            </a:xfrm>
            <a:custGeom>
              <a:avLst/>
              <a:gdLst>
                <a:gd name="T0" fmla="*/ 172 w 172"/>
                <a:gd name="T1" fmla="*/ 0 h 238"/>
                <a:gd name="T2" fmla="*/ 172 w 172"/>
                <a:gd name="T3" fmla="*/ 238 h 238"/>
                <a:gd name="T4" fmla="*/ 170 w 172"/>
                <a:gd name="T5" fmla="*/ 238 h 238"/>
                <a:gd name="T6" fmla="*/ 122 w 172"/>
                <a:gd name="T7" fmla="*/ 234 h 238"/>
                <a:gd name="T8" fmla="*/ 108 w 172"/>
                <a:gd name="T9" fmla="*/ 231 h 238"/>
                <a:gd name="T10" fmla="*/ 70 w 172"/>
                <a:gd name="T11" fmla="*/ 221 h 238"/>
                <a:gd name="T12" fmla="*/ 8 w 172"/>
                <a:gd name="T13" fmla="*/ 195 h 238"/>
                <a:gd name="T14" fmla="*/ 8 w 172"/>
                <a:gd name="T15" fmla="*/ 172 h 238"/>
                <a:gd name="T16" fmla="*/ 8 w 172"/>
                <a:gd name="T17" fmla="*/ 172 h 238"/>
                <a:gd name="T18" fmla="*/ 7 w 172"/>
                <a:gd name="T19" fmla="*/ 165 h 238"/>
                <a:gd name="T20" fmla="*/ 3 w 172"/>
                <a:gd name="T21" fmla="*/ 76 h 238"/>
                <a:gd name="T22" fmla="*/ 2 w 172"/>
                <a:gd name="T23" fmla="*/ 59 h 238"/>
                <a:gd name="T24" fmla="*/ 1 w 172"/>
                <a:gd name="T25" fmla="*/ 30 h 238"/>
                <a:gd name="T26" fmla="*/ 0 w 172"/>
                <a:gd name="T27" fmla="*/ 24 h 238"/>
                <a:gd name="T28" fmla="*/ 0 w 172"/>
                <a:gd name="T29" fmla="*/ 12 h 238"/>
                <a:gd name="T30" fmla="*/ 27 w 172"/>
                <a:gd name="T31" fmla="*/ 10 h 238"/>
                <a:gd name="T32" fmla="*/ 31 w 172"/>
                <a:gd name="T33" fmla="*/ 10 h 238"/>
                <a:gd name="T34" fmla="*/ 37 w 172"/>
                <a:gd name="T35" fmla="*/ 9 h 238"/>
                <a:gd name="T36" fmla="*/ 39 w 172"/>
                <a:gd name="T37" fmla="*/ 9 h 238"/>
                <a:gd name="T38" fmla="*/ 90 w 172"/>
                <a:gd name="T39" fmla="*/ 6 h 238"/>
                <a:gd name="T40" fmla="*/ 106 w 172"/>
                <a:gd name="T41" fmla="*/ 4 h 238"/>
                <a:gd name="T42" fmla="*/ 107 w 172"/>
                <a:gd name="T43" fmla="*/ 4 h 238"/>
                <a:gd name="T44" fmla="*/ 113 w 172"/>
                <a:gd name="T45" fmla="*/ 4 h 238"/>
                <a:gd name="T46" fmla="*/ 114 w 172"/>
                <a:gd name="T47" fmla="*/ 4 h 238"/>
                <a:gd name="T48" fmla="*/ 166 w 172"/>
                <a:gd name="T49" fmla="*/ 0 h 238"/>
                <a:gd name="T50" fmla="*/ 170 w 172"/>
                <a:gd name="T51" fmla="*/ 0 h 238"/>
                <a:gd name="T52" fmla="*/ 171 w 172"/>
                <a:gd name="T53" fmla="*/ 0 h 238"/>
                <a:gd name="T54" fmla="*/ 172 w 172"/>
                <a:gd name="T55"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238">
                  <a:moveTo>
                    <a:pt x="172" y="0"/>
                  </a:moveTo>
                  <a:cubicBezTo>
                    <a:pt x="172" y="238"/>
                    <a:pt x="172" y="238"/>
                    <a:pt x="172" y="238"/>
                  </a:cubicBezTo>
                  <a:cubicBezTo>
                    <a:pt x="171" y="238"/>
                    <a:pt x="171" y="238"/>
                    <a:pt x="170" y="238"/>
                  </a:cubicBezTo>
                  <a:cubicBezTo>
                    <a:pt x="154" y="237"/>
                    <a:pt x="138" y="236"/>
                    <a:pt x="122" y="234"/>
                  </a:cubicBezTo>
                  <a:cubicBezTo>
                    <a:pt x="117" y="233"/>
                    <a:pt x="112" y="232"/>
                    <a:pt x="108" y="231"/>
                  </a:cubicBezTo>
                  <a:cubicBezTo>
                    <a:pt x="95" y="228"/>
                    <a:pt x="82" y="225"/>
                    <a:pt x="70" y="221"/>
                  </a:cubicBezTo>
                  <a:cubicBezTo>
                    <a:pt x="48" y="214"/>
                    <a:pt x="28" y="206"/>
                    <a:pt x="8" y="195"/>
                  </a:cubicBezTo>
                  <a:cubicBezTo>
                    <a:pt x="8" y="172"/>
                    <a:pt x="8" y="172"/>
                    <a:pt x="8" y="172"/>
                  </a:cubicBezTo>
                  <a:cubicBezTo>
                    <a:pt x="8" y="172"/>
                    <a:pt x="8" y="172"/>
                    <a:pt x="8" y="172"/>
                  </a:cubicBezTo>
                  <a:cubicBezTo>
                    <a:pt x="7" y="165"/>
                    <a:pt x="7" y="165"/>
                    <a:pt x="7" y="165"/>
                  </a:cubicBezTo>
                  <a:cubicBezTo>
                    <a:pt x="3" y="76"/>
                    <a:pt x="3" y="76"/>
                    <a:pt x="3" y="76"/>
                  </a:cubicBezTo>
                  <a:cubicBezTo>
                    <a:pt x="2" y="59"/>
                    <a:pt x="2" y="59"/>
                    <a:pt x="2" y="59"/>
                  </a:cubicBezTo>
                  <a:cubicBezTo>
                    <a:pt x="1" y="30"/>
                    <a:pt x="1" y="30"/>
                    <a:pt x="1" y="30"/>
                  </a:cubicBezTo>
                  <a:cubicBezTo>
                    <a:pt x="0" y="24"/>
                    <a:pt x="0" y="24"/>
                    <a:pt x="0" y="24"/>
                  </a:cubicBezTo>
                  <a:cubicBezTo>
                    <a:pt x="0" y="12"/>
                    <a:pt x="0" y="12"/>
                    <a:pt x="0" y="12"/>
                  </a:cubicBezTo>
                  <a:cubicBezTo>
                    <a:pt x="27" y="10"/>
                    <a:pt x="27" y="10"/>
                    <a:pt x="27" y="10"/>
                  </a:cubicBezTo>
                  <a:cubicBezTo>
                    <a:pt x="31" y="10"/>
                    <a:pt x="31" y="10"/>
                    <a:pt x="31" y="10"/>
                  </a:cubicBezTo>
                  <a:cubicBezTo>
                    <a:pt x="37" y="9"/>
                    <a:pt x="37" y="9"/>
                    <a:pt x="37" y="9"/>
                  </a:cubicBezTo>
                  <a:cubicBezTo>
                    <a:pt x="39" y="9"/>
                    <a:pt x="39" y="9"/>
                    <a:pt x="39" y="9"/>
                  </a:cubicBezTo>
                  <a:cubicBezTo>
                    <a:pt x="90" y="6"/>
                    <a:pt x="90" y="6"/>
                    <a:pt x="90" y="6"/>
                  </a:cubicBezTo>
                  <a:cubicBezTo>
                    <a:pt x="106" y="4"/>
                    <a:pt x="106" y="4"/>
                    <a:pt x="106" y="4"/>
                  </a:cubicBezTo>
                  <a:cubicBezTo>
                    <a:pt x="107" y="4"/>
                    <a:pt x="107" y="4"/>
                    <a:pt x="107" y="4"/>
                  </a:cubicBezTo>
                  <a:cubicBezTo>
                    <a:pt x="113" y="4"/>
                    <a:pt x="113" y="4"/>
                    <a:pt x="113" y="4"/>
                  </a:cubicBezTo>
                  <a:cubicBezTo>
                    <a:pt x="114" y="4"/>
                    <a:pt x="114" y="4"/>
                    <a:pt x="114" y="4"/>
                  </a:cubicBezTo>
                  <a:cubicBezTo>
                    <a:pt x="166" y="0"/>
                    <a:pt x="166" y="0"/>
                    <a:pt x="166" y="0"/>
                  </a:cubicBezTo>
                  <a:cubicBezTo>
                    <a:pt x="170" y="0"/>
                    <a:pt x="170" y="0"/>
                    <a:pt x="170" y="0"/>
                  </a:cubicBezTo>
                  <a:cubicBezTo>
                    <a:pt x="171" y="0"/>
                    <a:pt x="171" y="0"/>
                    <a:pt x="171" y="0"/>
                  </a:cubicBezTo>
                  <a:lnTo>
                    <a:pt x="1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9" name="Freeform 12"/>
            <p:cNvSpPr>
              <a:spLocks/>
            </p:cNvSpPr>
            <p:nvPr/>
          </p:nvSpPr>
          <p:spPr bwMode="auto">
            <a:xfrm>
              <a:off x="2999" y="3417"/>
              <a:ext cx="147" cy="116"/>
            </a:xfrm>
            <a:custGeom>
              <a:avLst/>
              <a:gdLst>
                <a:gd name="T0" fmla="*/ 27 w 147"/>
                <a:gd name="T1" fmla="*/ 116 h 116"/>
                <a:gd name="T2" fmla="*/ 0 w 147"/>
                <a:gd name="T3" fmla="*/ 47 h 116"/>
                <a:gd name="T4" fmla="*/ 121 w 147"/>
                <a:gd name="T5" fmla="*/ 0 h 116"/>
                <a:gd name="T6" fmla="*/ 147 w 147"/>
                <a:gd name="T7" fmla="*/ 70 h 116"/>
                <a:gd name="T8" fmla="*/ 27 w 147"/>
                <a:gd name="T9" fmla="*/ 116 h 116"/>
              </a:gdLst>
              <a:ahLst/>
              <a:cxnLst>
                <a:cxn ang="0">
                  <a:pos x="T0" y="T1"/>
                </a:cxn>
                <a:cxn ang="0">
                  <a:pos x="T2" y="T3"/>
                </a:cxn>
                <a:cxn ang="0">
                  <a:pos x="T4" y="T5"/>
                </a:cxn>
                <a:cxn ang="0">
                  <a:pos x="T6" y="T7"/>
                </a:cxn>
                <a:cxn ang="0">
                  <a:pos x="T8" y="T9"/>
                </a:cxn>
              </a:cxnLst>
              <a:rect l="0" t="0" r="r" b="b"/>
              <a:pathLst>
                <a:path w="147" h="116">
                  <a:moveTo>
                    <a:pt x="27" y="116"/>
                  </a:moveTo>
                  <a:lnTo>
                    <a:pt x="0" y="47"/>
                  </a:lnTo>
                  <a:lnTo>
                    <a:pt x="121" y="0"/>
                  </a:lnTo>
                  <a:lnTo>
                    <a:pt x="147" y="70"/>
                  </a:lnTo>
                  <a:lnTo>
                    <a:pt x="27"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0" name="Freeform 13"/>
            <p:cNvSpPr>
              <a:spLocks/>
            </p:cNvSpPr>
            <p:nvPr/>
          </p:nvSpPr>
          <p:spPr bwMode="auto">
            <a:xfrm>
              <a:off x="3145" y="3478"/>
              <a:ext cx="127" cy="177"/>
            </a:xfrm>
            <a:custGeom>
              <a:avLst/>
              <a:gdLst>
                <a:gd name="T0" fmla="*/ 172 w 172"/>
                <a:gd name="T1" fmla="*/ 12 h 238"/>
                <a:gd name="T2" fmla="*/ 171 w 172"/>
                <a:gd name="T3" fmla="*/ 32 h 238"/>
                <a:gd name="T4" fmla="*/ 170 w 172"/>
                <a:gd name="T5" fmla="*/ 65 h 238"/>
                <a:gd name="T6" fmla="*/ 169 w 172"/>
                <a:gd name="T7" fmla="*/ 78 h 238"/>
                <a:gd name="T8" fmla="*/ 165 w 172"/>
                <a:gd name="T9" fmla="*/ 165 h 238"/>
                <a:gd name="T10" fmla="*/ 165 w 172"/>
                <a:gd name="T11" fmla="*/ 169 h 238"/>
                <a:gd name="T12" fmla="*/ 165 w 172"/>
                <a:gd name="T13" fmla="*/ 172 h 238"/>
                <a:gd name="T14" fmla="*/ 164 w 172"/>
                <a:gd name="T15" fmla="*/ 201 h 238"/>
                <a:gd name="T16" fmla="*/ 100 w 172"/>
                <a:gd name="T17" fmla="*/ 225 h 238"/>
                <a:gd name="T18" fmla="*/ 76 w 172"/>
                <a:gd name="T19" fmla="*/ 231 h 238"/>
                <a:gd name="T20" fmla="*/ 49 w 172"/>
                <a:gd name="T21" fmla="*/ 235 h 238"/>
                <a:gd name="T22" fmla="*/ 7 w 172"/>
                <a:gd name="T23" fmla="*/ 238 h 238"/>
                <a:gd name="T24" fmla="*/ 2 w 172"/>
                <a:gd name="T25" fmla="*/ 238 h 238"/>
                <a:gd name="T26" fmla="*/ 0 w 172"/>
                <a:gd name="T27" fmla="*/ 238 h 238"/>
                <a:gd name="T28" fmla="*/ 0 w 172"/>
                <a:gd name="T29" fmla="*/ 0 h 238"/>
                <a:gd name="T30" fmla="*/ 1 w 172"/>
                <a:gd name="T31" fmla="*/ 0 h 238"/>
                <a:gd name="T32" fmla="*/ 2 w 172"/>
                <a:gd name="T33" fmla="*/ 0 h 238"/>
                <a:gd name="T34" fmla="*/ 8 w 172"/>
                <a:gd name="T35" fmla="*/ 0 h 238"/>
                <a:gd name="T36" fmla="*/ 46 w 172"/>
                <a:gd name="T37" fmla="*/ 3 h 238"/>
                <a:gd name="T38" fmla="*/ 58 w 172"/>
                <a:gd name="T39" fmla="*/ 4 h 238"/>
                <a:gd name="T40" fmla="*/ 62 w 172"/>
                <a:gd name="T41" fmla="*/ 4 h 238"/>
                <a:gd name="T42" fmla="*/ 66 w 172"/>
                <a:gd name="T43" fmla="*/ 4 h 238"/>
                <a:gd name="T44" fmla="*/ 85 w 172"/>
                <a:gd name="T45" fmla="*/ 6 h 238"/>
                <a:gd name="T46" fmla="*/ 137 w 172"/>
                <a:gd name="T47" fmla="*/ 10 h 238"/>
                <a:gd name="T48" fmla="*/ 140 w 172"/>
                <a:gd name="T49" fmla="*/ 10 h 238"/>
                <a:gd name="T50" fmla="*/ 147 w 172"/>
                <a:gd name="T51" fmla="*/ 10 h 238"/>
                <a:gd name="T52" fmla="*/ 172 w 172"/>
                <a:gd name="T53" fmla="*/ 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38">
                  <a:moveTo>
                    <a:pt x="172" y="12"/>
                  </a:moveTo>
                  <a:cubicBezTo>
                    <a:pt x="171" y="32"/>
                    <a:pt x="171" y="32"/>
                    <a:pt x="171" y="32"/>
                  </a:cubicBezTo>
                  <a:cubicBezTo>
                    <a:pt x="170" y="65"/>
                    <a:pt x="170" y="65"/>
                    <a:pt x="170" y="65"/>
                  </a:cubicBezTo>
                  <a:cubicBezTo>
                    <a:pt x="169" y="78"/>
                    <a:pt x="169" y="78"/>
                    <a:pt x="169" y="78"/>
                  </a:cubicBezTo>
                  <a:cubicBezTo>
                    <a:pt x="165" y="165"/>
                    <a:pt x="165" y="165"/>
                    <a:pt x="165" y="165"/>
                  </a:cubicBezTo>
                  <a:cubicBezTo>
                    <a:pt x="165" y="169"/>
                    <a:pt x="165" y="169"/>
                    <a:pt x="165" y="169"/>
                  </a:cubicBezTo>
                  <a:cubicBezTo>
                    <a:pt x="165" y="172"/>
                    <a:pt x="165" y="172"/>
                    <a:pt x="165" y="172"/>
                  </a:cubicBezTo>
                  <a:cubicBezTo>
                    <a:pt x="164" y="201"/>
                    <a:pt x="164" y="201"/>
                    <a:pt x="164" y="201"/>
                  </a:cubicBezTo>
                  <a:cubicBezTo>
                    <a:pt x="144" y="211"/>
                    <a:pt x="123" y="219"/>
                    <a:pt x="100" y="225"/>
                  </a:cubicBezTo>
                  <a:cubicBezTo>
                    <a:pt x="92" y="228"/>
                    <a:pt x="84" y="230"/>
                    <a:pt x="76" y="231"/>
                  </a:cubicBezTo>
                  <a:cubicBezTo>
                    <a:pt x="67" y="233"/>
                    <a:pt x="58" y="234"/>
                    <a:pt x="49" y="235"/>
                  </a:cubicBezTo>
                  <a:cubicBezTo>
                    <a:pt x="35" y="237"/>
                    <a:pt x="21" y="238"/>
                    <a:pt x="7" y="238"/>
                  </a:cubicBezTo>
                  <a:cubicBezTo>
                    <a:pt x="6" y="238"/>
                    <a:pt x="4" y="238"/>
                    <a:pt x="2" y="238"/>
                  </a:cubicBezTo>
                  <a:cubicBezTo>
                    <a:pt x="1" y="238"/>
                    <a:pt x="1" y="238"/>
                    <a:pt x="0" y="238"/>
                  </a:cubicBezTo>
                  <a:cubicBezTo>
                    <a:pt x="0" y="0"/>
                    <a:pt x="0" y="0"/>
                    <a:pt x="0" y="0"/>
                  </a:cubicBezTo>
                  <a:cubicBezTo>
                    <a:pt x="1" y="0"/>
                    <a:pt x="1" y="0"/>
                    <a:pt x="1" y="0"/>
                  </a:cubicBezTo>
                  <a:cubicBezTo>
                    <a:pt x="2" y="0"/>
                    <a:pt x="2" y="0"/>
                    <a:pt x="2" y="0"/>
                  </a:cubicBezTo>
                  <a:cubicBezTo>
                    <a:pt x="8" y="0"/>
                    <a:pt x="8" y="0"/>
                    <a:pt x="8" y="0"/>
                  </a:cubicBezTo>
                  <a:cubicBezTo>
                    <a:pt x="46" y="3"/>
                    <a:pt x="46" y="3"/>
                    <a:pt x="46" y="3"/>
                  </a:cubicBezTo>
                  <a:cubicBezTo>
                    <a:pt x="58" y="4"/>
                    <a:pt x="58" y="4"/>
                    <a:pt x="58" y="4"/>
                  </a:cubicBezTo>
                  <a:cubicBezTo>
                    <a:pt x="62" y="4"/>
                    <a:pt x="62" y="4"/>
                    <a:pt x="62" y="4"/>
                  </a:cubicBezTo>
                  <a:cubicBezTo>
                    <a:pt x="66" y="4"/>
                    <a:pt x="66" y="4"/>
                    <a:pt x="66" y="4"/>
                  </a:cubicBezTo>
                  <a:cubicBezTo>
                    <a:pt x="85" y="6"/>
                    <a:pt x="85" y="6"/>
                    <a:pt x="85" y="6"/>
                  </a:cubicBezTo>
                  <a:cubicBezTo>
                    <a:pt x="137" y="10"/>
                    <a:pt x="137" y="10"/>
                    <a:pt x="137" y="10"/>
                  </a:cubicBezTo>
                  <a:cubicBezTo>
                    <a:pt x="140" y="10"/>
                    <a:pt x="140" y="10"/>
                    <a:pt x="140" y="10"/>
                  </a:cubicBezTo>
                  <a:cubicBezTo>
                    <a:pt x="147" y="10"/>
                    <a:pt x="147" y="10"/>
                    <a:pt x="147" y="10"/>
                  </a:cubicBezTo>
                  <a:lnTo>
                    <a:pt x="17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1" name="Freeform 14"/>
            <p:cNvSpPr>
              <a:spLocks/>
            </p:cNvSpPr>
            <p:nvPr/>
          </p:nvSpPr>
          <p:spPr bwMode="auto">
            <a:xfrm>
              <a:off x="2969" y="3467"/>
              <a:ext cx="74" cy="154"/>
            </a:xfrm>
            <a:custGeom>
              <a:avLst/>
              <a:gdLst>
                <a:gd name="T0" fmla="*/ 101 w 101"/>
                <a:gd name="T1" fmla="*/ 40 h 207"/>
                <a:gd name="T2" fmla="*/ 101 w 101"/>
                <a:gd name="T3" fmla="*/ 49 h 207"/>
                <a:gd name="T4" fmla="*/ 97 w 101"/>
                <a:gd name="T5" fmla="*/ 69 h 207"/>
                <a:gd name="T6" fmla="*/ 96 w 101"/>
                <a:gd name="T7" fmla="*/ 78 h 207"/>
                <a:gd name="T8" fmla="*/ 95 w 101"/>
                <a:gd name="T9" fmla="*/ 83 h 207"/>
                <a:gd name="T10" fmla="*/ 94 w 101"/>
                <a:gd name="T11" fmla="*/ 86 h 207"/>
                <a:gd name="T12" fmla="*/ 93 w 101"/>
                <a:gd name="T13" fmla="*/ 91 h 207"/>
                <a:gd name="T14" fmla="*/ 79 w 101"/>
                <a:gd name="T15" fmla="*/ 179 h 207"/>
                <a:gd name="T16" fmla="*/ 78 w 101"/>
                <a:gd name="T17" fmla="*/ 186 h 207"/>
                <a:gd name="T18" fmla="*/ 75 w 101"/>
                <a:gd name="T19" fmla="*/ 207 h 207"/>
                <a:gd name="T20" fmla="*/ 47 w 101"/>
                <a:gd name="T21" fmla="*/ 190 h 207"/>
                <a:gd name="T22" fmla="*/ 26 w 101"/>
                <a:gd name="T23" fmla="*/ 175 h 207"/>
                <a:gd name="T24" fmla="*/ 24 w 101"/>
                <a:gd name="T25" fmla="*/ 173 h 207"/>
                <a:gd name="T26" fmla="*/ 0 w 101"/>
                <a:gd name="T27" fmla="*/ 152 h 207"/>
                <a:gd name="T28" fmla="*/ 14 w 101"/>
                <a:gd name="T29" fmla="*/ 71 h 207"/>
                <a:gd name="T30" fmla="*/ 15 w 101"/>
                <a:gd name="T31" fmla="*/ 64 h 207"/>
                <a:gd name="T32" fmla="*/ 20 w 101"/>
                <a:gd name="T33" fmla="*/ 35 h 207"/>
                <a:gd name="T34" fmla="*/ 46 w 101"/>
                <a:gd name="T35" fmla="*/ 4 h 207"/>
                <a:gd name="T36" fmla="*/ 67 w 101"/>
                <a:gd name="T37" fmla="*/ 2 h 207"/>
                <a:gd name="T38" fmla="*/ 97 w 101"/>
                <a:gd name="T39" fmla="*/ 24 h 207"/>
                <a:gd name="T40" fmla="*/ 98 w 101"/>
                <a:gd name="T41" fmla="*/ 27 h 207"/>
                <a:gd name="T42" fmla="*/ 99 w 101"/>
                <a:gd name="T43" fmla="*/ 29 h 207"/>
                <a:gd name="T44" fmla="*/ 101 w 101"/>
                <a:gd name="T45" fmla="*/ 4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1" h="207">
                  <a:moveTo>
                    <a:pt x="101" y="40"/>
                  </a:moveTo>
                  <a:cubicBezTo>
                    <a:pt x="101" y="43"/>
                    <a:pt x="101" y="46"/>
                    <a:pt x="101" y="49"/>
                  </a:cubicBezTo>
                  <a:cubicBezTo>
                    <a:pt x="100" y="55"/>
                    <a:pt x="98" y="62"/>
                    <a:pt x="97" y="69"/>
                  </a:cubicBezTo>
                  <a:cubicBezTo>
                    <a:pt x="97" y="72"/>
                    <a:pt x="96" y="75"/>
                    <a:pt x="96" y="78"/>
                  </a:cubicBezTo>
                  <a:cubicBezTo>
                    <a:pt x="95" y="79"/>
                    <a:pt x="95" y="81"/>
                    <a:pt x="95" y="83"/>
                  </a:cubicBezTo>
                  <a:cubicBezTo>
                    <a:pt x="95" y="84"/>
                    <a:pt x="94" y="85"/>
                    <a:pt x="94" y="86"/>
                  </a:cubicBezTo>
                  <a:cubicBezTo>
                    <a:pt x="94" y="87"/>
                    <a:pt x="94" y="89"/>
                    <a:pt x="93" y="91"/>
                  </a:cubicBezTo>
                  <a:cubicBezTo>
                    <a:pt x="89" y="117"/>
                    <a:pt x="83" y="147"/>
                    <a:pt x="79" y="179"/>
                  </a:cubicBezTo>
                  <a:cubicBezTo>
                    <a:pt x="78" y="182"/>
                    <a:pt x="78" y="184"/>
                    <a:pt x="78" y="186"/>
                  </a:cubicBezTo>
                  <a:cubicBezTo>
                    <a:pt x="77" y="193"/>
                    <a:pt x="76" y="200"/>
                    <a:pt x="75" y="207"/>
                  </a:cubicBezTo>
                  <a:cubicBezTo>
                    <a:pt x="65" y="202"/>
                    <a:pt x="56" y="196"/>
                    <a:pt x="47" y="190"/>
                  </a:cubicBezTo>
                  <a:cubicBezTo>
                    <a:pt x="40" y="185"/>
                    <a:pt x="33" y="180"/>
                    <a:pt x="26" y="175"/>
                  </a:cubicBezTo>
                  <a:cubicBezTo>
                    <a:pt x="25" y="174"/>
                    <a:pt x="25" y="173"/>
                    <a:pt x="24" y="173"/>
                  </a:cubicBezTo>
                  <a:cubicBezTo>
                    <a:pt x="16" y="166"/>
                    <a:pt x="8" y="159"/>
                    <a:pt x="0" y="152"/>
                  </a:cubicBezTo>
                  <a:cubicBezTo>
                    <a:pt x="5" y="122"/>
                    <a:pt x="9" y="95"/>
                    <a:pt x="14" y="71"/>
                  </a:cubicBezTo>
                  <a:cubicBezTo>
                    <a:pt x="14" y="69"/>
                    <a:pt x="15" y="66"/>
                    <a:pt x="15" y="64"/>
                  </a:cubicBezTo>
                  <a:cubicBezTo>
                    <a:pt x="17" y="54"/>
                    <a:pt x="19" y="44"/>
                    <a:pt x="20" y="35"/>
                  </a:cubicBezTo>
                  <a:cubicBezTo>
                    <a:pt x="22" y="20"/>
                    <a:pt x="33" y="9"/>
                    <a:pt x="46" y="4"/>
                  </a:cubicBezTo>
                  <a:cubicBezTo>
                    <a:pt x="52" y="1"/>
                    <a:pt x="60" y="0"/>
                    <a:pt x="67" y="2"/>
                  </a:cubicBezTo>
                  <a:cubicBezTo>
                    <a:pt x="81" y="4"/>
                    <a:pt x="92" y="13"/>
                    <a:pt x="97" y="24"/>
                  </a:cubicBezTo>
                  <a:cubicBezTo>
                    <a:pt x="98" y="25"/>
                    <a:pt x="98" y="26"/>
                    <a:pt x="98" y="27"/>
                  </a:cubicBezTo>
                  <a:cubicBezTo>
                    <a:pt x="99" y="28"/>
                    <a:pt x="99" y="28"/>
                    <a:pt x="99" y="29"/>
                  </a:cubicBezTo>
                  <a:cubicBezTo>
                    <a:pt x="100" y="33"/>
                    <a:pt x="101" y="36"/>
                    <a:pt x="101" y="40"/>
                  </a:cubicBezTo>
                  <a:close/>
                </a:path>
              </a:pathLst>
            </a:custGeom>
            <a:solidFill>
              <a:srgbClr val="F9C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2" name="Freeform 15"/>
            <p:cNvSpPr>
              <a:spLocks/>
            </p:cNvSpPr>
            <p:nvPr/>
          </p:nvSpPr>
          <p:spPr bwMode="auto">
            <a:xfrm>
              <a:off x="2964" y="3493"/>
              <a:ext cx="85" cy="109"/>
            </a:xfrm>
            <a:custGeom>
              <a:avLst/>
              <a:gdLst>
                <a:gd name="T0" fmla="*/ 116 w 116"/>
                <a:gd name="T1" fmla="*/ 16 h 147"/>
                <a:gd name="T2" fmla="*/ 116 w 116"/>
                <a:gd name="T3" fmla="*/ 18 h 147"/>
                <a:gd name="T4" fmla="*/ 116 w 116"/>
                <a:gd name="T5" fmla="*/ 18 h 147"/>
                <a:gd name="T6" fmla="*/ 114 w 116"/>
                <a:gd name="T7" fmla="*/ 30 h 147"/>
                <a:gd name="T8" fmla="*/ 111 w 116"/>
                <a:gd name="T9" fmla="*/ 45 h 147"/>
                <a:gd name="T10" fmla="*/ 106 w 116"/>
                <a:gd name="T11" fmla="*/ 78 h 147"/>
                <a:gd name="T12" fmla="*/ 96 w 116"/>
                <a:gd name="T13" fmla="*/ 147 h 147"/>
                <a:gd name="T14" fmla="*/ 85 w 116"/>
                <a:gd name="T15" fmla="*/ 145 h 147"/>
                <a:gd name="T16" fmla="*/ 83 w 116"/>
                <a:gd name="T17" fmla="*/ 145 h 147"/>
                <a:gd name="T18" fmla="*/ 30 w 116"/>
                <a:gd name="T19" fmla="*/ 139 h 147"/>
                <a:gd name="T20" fmla="*/ 6 w 116"/>
                <a:gd name="T21" fmla="*/ 118 h 147"/>
                <a:gd name="T22" fmla="*/ 0 w 116"/>
                <a:gd name="T23" fmla="*/ 111 h 147"/>
                <a:gd name="T24" fmla="*/ 16 w 116"/>
                <a:gd name="T25" fmla="*/ 2 h 147"/>
                <a:gd name="T26" fmla="*/ 16 w 116"/>
                <a:gd name="T27" fmla="*/ 1 h 147"/>
                <a:gd name="T28" fmla="*/ 17 w 116"/>
                <a:gd name="T29" fmla="*/ 0 h 147"/>
                <a:gd name="T30" fmla="*/ 26 w 116"/>
                <a:gd name="T31" fmla="*/ 1 h 147"/>
                <a:gd name="T32" fmla="*/ 66 w 116"/>
                <a:gd name="T33" fmla="*/ 8 h 147"/>
                <a:gd name="T34" fmla="*/ 66 w 116"/>
                <a:gd name="T35" fmla="*/ 8 h 147"/>
                <a:gd name="T36" fmla="*/ 77 w 116"/>
                <a:gd name="T37" fmla="*/ 10 h 147"/>
                <a:gd name="T38" fmla="*/ 107 w 116"/>
                <a:gd name="T39" fmla="*/ 15 h 147"/>
                <a:gd name="T40" fmla="*/ 116 w 116"/>
                <a:gd name="T41" fmla="*/ 1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47">
                  <a:moveTo>
                    <a:pt x="116" y="16"/>
                  </a:moveTo>
                  <a:cubicBezTo>
                    <a:pt x="116" y="17"/>
                    <a:pt x="116" y="17"/>
                    <a:pt x="116" y="18"/>
                  </a:cubicBezTo>
                  <a:cubicBezTo>
                    <a:pt x="116" y="18"/>
                    <a:pt x="116" y="18"/>
                    <a:pt x="116" y="18"/>
                  </a:cubicBezTo>
                  <a:cubicBezTo>
                    <a:pt x="115" y="22"/>
                    <a:pt x="114" y="26"/>
                    <a:pt x="114" y="30"/>
                  </a:cubicBezTo>
                  <a:cubicBezTo>
                    <a:pt x="113" y="35"/>
                    <a:pt x="112" y="40"/>
                    <a:pt x="111" y="45"/>
                  </a:cubicBezTo>
                  <a:cubicBezTo>
                    <a:pt x="110" y="55"/>
                    <a:pt x="108" y="66"/>
                    <a:pt x="106" y="78"/>
                  </a:cubicBezTo>
                  <a:cubicBezTo>
                    <a:pt x="102" y="103"/>
                    <a:pt x="99" y="129"/>
                    <a:pt x="96" y="147"/>
                  </a:cubicBezTo>
                  <a:cubicBezTo>
                    <a:pt x="85" y="145"/>
                    <a:pt x="85" y="145"/>
                    <a:pt x="85" y="145"/>
                  </a:cubicBezTo>
                  <a:cubicBezTo>
                    <a:pt x="83" y="145"/>
                    <a:pt x="83" y="145"/>
                    <a:pt x="83" y="145"/>
                  </a:cubicBezTo>
                  <a:cubicBezTo>
                    <a:pt x="30" y="139"/>
                    <a:pt x="30" y="139"/>
                    <a:pt x="30" y="139"/>
                  </a:cubicBezTo>
                  <a:cubicBezTo>
                    <a:pt x="22" y="132"/>
                    <a:pt x="14" y="125"/>
                    <a:pt x="6" y="118"/>
                  </a:cubicBezTo>
                  <a:cubicBezTo>
                    <a:pt x="4" y="116"/>
                    <a:pt x="2" y="113"/>
                    <a:pt x="0" y="111"/>
                  </a:cubicBezTo>
                  <a:cubicBezTo>
                    <a:pt x="5" y="75"/>
                    <a:pt x="12" y="28"/>
                    <a:pt x="16" y="2"/>
                  </a:cubicBezTo>
                  <a:cubicBezTo>
                    <a:pt x="16" y="1"/>
                    <a:pt x="16" y="1"/>
                    <a:pt x="16" y="1"/>
                  </a:cubicBezTo>
                  <a:cubicBezTo>
                    <a:pt x="17" y="1"/>
                    <a:pt x="17" y="0"/>
                    <a:pt x="17" y="0"/>
                  </a:cubicBezTo>
                  <a:cubicBezTo>
                    <a:pt x="26" y="1"/>
                    <a:pt x="26" y="1"/>
                    <a:pt x="26" y="1"/>
                  </a:cubicBezTo>
                  <a:cubicBezTo>
                    <a:pt x="66" y="8"/>
                    <a:pt x="66" y="8"/>
                    <a:pt x="66" y="8"/>
                  </a:cubicBezTo>
                  <a:cubicBezTo>
                    <a:pt x="66" y="8"/>
                    <a:pt x="66" y="8"/>
                    <a:pt x="66" y="8"/>
                  </a:cubicBezTo>
                  <a:cubicBezTo>
                    <a:pt x="77" y="10"/>
                    <a:pt x="77" y="10"/>
                    <a:pt x="77" y="10"/>
                  </a:cubicBezTo>
                  <a:cubicBezTo>
                    <a:pt x="107" y="15"/>
                    <a:pt x="107" y="15"/>
                    <a:pt x="107" y="15"/>
                  </a:cubicBezTo>
                  <a:lnTo>
                    <a:pt x="116"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3" name="Freeform 16"/>
            <p:cNvSpPr>
              <a:spLocks/>
            </p:cNvSpPr>
            <p:nvPr/>
          </p:nvSpPr>
          <p:spPr bwMode="auto">
            <a:xfrm>
              <a:off x="2972" y="3457"/>
              <a:ext cx="82" cy="83"/>
            </a:xfrm>
            <a:custGeom>
              <a:avLst/>
              <a:gdLst>
                <a:gd name="T0" fmla="*/ 104 w 111"/>
                <a:gd name="T1" fmla="*/ 43 h 112"/>
                <a:gd name="T2" fmla="*/ 68 w 111"/>
                <a:gd name="T3" fmla="*/ 104 h 112"/>
                <a:gd name="T4" fmla="*/ 7 w 111"/>
                <a:gd name="T5" fmla="*/ 69 h 112"/>
                <a:gd name="T6" fmla="*/ 42 w 111"/>
                <a:gd name="T7" fmla="*/ 7 h 112"/>
                <a:gd name="T8" fmla="*/ 104 w 111"/>
                <a:gd name="T9" fmla="*/ 43 h 112"/>
              </a:gdLst>
              <a:ahLst/>
              <a:cxnLst>
                <a:cxn ang="0">
                  <a:pos x="T0" y="T1"/>
                </a:cxn>
                <a:cxn ang="0">
                  <a:pos x="T2" y="T3"/>
                </a:cxn>
                <a:cxn ang="0">
                  <a:pos x="T4" y="T5"/>
                </a:cxn>
                <a:cxn ang="0">
                  <a:pos x="T6" y="T7"/>
                </a:cxn>
                <a:cxn ang="0">
                  <a:pos x="T8" y="T9"/>
                </a:cxn>
              </a:cxnLst>
              <a:rect l="0" t="0" r="r" b="b"/>
              <a:pathLst>
                <a:path w="111" h="112">
                  <a:moveTo>
                    <a:pt x="104" y="43"/>
                  </a:moveTo>
                  <a:cubicBezTo>
                    <a:pt x="111" y="70"/>
                    <a:pt x="95" y="97"/>
                    <a:pt x="68" y="104"/>
                  </a:cubicBezTo>
                  <a:cubicBezTo>
                    <a:pt x="41" y="112"/>
                    <a:pt x="14" y="96"/>
                    <a:pt x="7" y="69"/>
                  </a:cubicBezTo>
                  <a:cubicBezTo>
                    <a:pt x="0" y="42"/>
                    <a:pt x="16" y="14"/>
                    <a:pt x="42" y="7"/>
                  </a:cubicBezTo>
                  <a:cubicBezTo>
                    <a:pt x="69" y="0"/>
                    <a:pt x="97" y="16"/>
                    <a:pt x="104"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4" name="Freeform 17"/>
            <p:cNvSpPr>
              <a:spLocks/>
            </p:cNvSpPr>
            <p:nvPr/>
          </p:nvSpPr>
          <p:spPr bwMode="auto">
            <a:xfrm>
              <a:off x="2988" y="3597"/>
              <a:ext cx="36" cy="12"/>
            </a:xfrm>
            <a:custGeom>
              <a:avLst/>
              <a:gdLst>
                <a:gd name="T0" fmla="*/ 50 w 50"/>
                <a:gd name="T1" fmla="*/ 5 h 15"/>
                <a:gd name="T2" fmla="*/ 50 w 50"/>
                <a:gd name="T3" fmla="*/ 13 h 15"/>
                <a:gd name="T4" fmla="*/ 21 w 50"/>
                <a:gd name="T5" fmla="*/ 15 h 15"/>
                <a:gd name="T6" fmla="*/ 0 w 50"/>
                <a:gd name="T7" fmla="*/ 0 h 15"/>
                <a:gd name="T8" fmla="*/ 50 w 50"/>
                <a:gd name="T9" fmla="*/ 5 h 15"/>
              </a:gdLst>
              <a:ahLst/>
              <a:cxnLst>
                <a:cxn ang="0">
                  <a:pos x="T0" y="T1"/>
                </a:cxn>
                <a:cxn ang="0">
                  <a:pos x="T2" y="T3"/>
                </a:cxn>
                <a:cxn ang="0">
                  <a:pos x="T4" y="T5"/>
                </a:cxn>
                <a:cxn ang="0">
                  <a:pos x="T6" y="T7"/>
                </a:cxn>
                <a:cxn ang="0">
                  <a:pos x="T8" y="T9"/>
                </a:cxn>
              </a:cxnLst>
              <a:rect l="0" t="0" r="r" b="b"/>
              <a:pathLst>
                <a:path w="50" h="15">
                  <a:moveTo>
                    <a:pt x="50" y="5"/>
                  </a:moveTo>
                  <a:cubicBezTo>
                    <a:pt x="50" y="13"/>
                    <a:pt x="50" y="13"/>
                    <a:pt x="50" y="13"/>
                  </a:cubicBezTo>
                  <a:cubicBezTo>
                    <a:pt x="21" y="15"/>
                    <a:pt x="21" y="15"/>
                    <a:pt x="21" y="15"/>
                  </a:cubicBezTo>
                  <a:cubicBezTo>
                    <a:pt x="14" y="10"/>
                    <a:pt x="7" y="5"/>
                    <a:pt x="0" y="0"/>
                  </a:cubicBezTo>
                  <a:lnTo>
                    <a:pt x="50" y="5"/>
                  </a:lnTo>
                  <a:close/>
                </a:path>
              </a:pathLst>
            </a:custGeom>
            <a:solidFill>
              <a:srgbClr val="DF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5" name="Freeform 18"/>
            <p:cNvSpPr>
              <a:spLocks/>
            </p:cNvSpPr>
            <p:nvPr/>
          </p:nvSpPr>
          <p:spPr bwMode="auto">
            <a:xfrm>
              <a:off x="3099" y="3430"/>
              <a:ext cx="88" cy="76"/>
            </a:xfrm>
            <a:custGeom>
              <a:avLst/>
              <a:gdLst>
                <a:gd name="T0" fmla="*/ 12 w 88"/>
                <a:gd name="T1" fmla="*/ 16 h 76"/>
                <a:gd name="T2" fmla="*/ 47 w 88"/>
                <a:gd name="T3" fmla="*/ 0 h 76"/>
                <a:gd name="T4" fmla="*/ 88 w 88"/>
                <a:gd name="T5" fmla="*/ 37 h 76"/>
                <a:gd name="T6" fmla="*/ 65 w 88"/>
                <a:gd name="T7" fmla="*/ 72 h 76"/>
                <a:gd name="T8" fmla="*/ 0 w 88"/>
                <a:gd name="T9" fmla="*/ 76 h 76"/>
                <a:gd name="T10" fmla="*/ 12 w 88"/>
                <a:gd name="T11" fmla="*/ 16 h 76"/>
              </a:gdLst>
              <a:ahLst/>
              <a:cxnLst>
                <a:cxn ang="0">
                  <a:pos x="T0" y="T1"/>
                </a:cxn>
                <a:cxn ang="0">
                  <a:pos x="T2" y="T3"/>
                </a:cxn>
                <a:cxn ang="0">
                  <a:pos x="T4" y="T5"/>
                </a:cxn>
                <a:cxn ang="0">
                  <a:pos x="T6" y="T7"/>
                </a:cxn>
                <a:cxn ang="0">
                  <a:pos x="T8" y="T9"/>
                </a:cxn>
                <a:cxn ang="0">
                  <a:pos x="T10" y="T11"/>
                </a:cxn>
              </a:cxnLst>
              <a:rect l="0" t="0" r="r" b="b"/>
              <a:pathLst>
                <a:path w="88" h="76">
                  <a:moveTo>
                    <a:pt x="12" y="16"/>
                  </a:moveTo>
                  <a:lnTo>
                    <a:pt x="47" y="0"/>
                  </a:lnTo>
                  <a:lnTo>
                    <a:pt x="88" y="37"/>
                  </a:lnTo>
                  <a:lnTo>
                    <a:pt x="65" y="72"/>
                  </a:lnTo>
                  <a:lnTo>
                    <a:pt x="0" y="76"/>
                  </a:lnTo>
                  <a:lnTo>
                    <a:pt x="12" y="16"/>
                  </a:lnTo>
                  <a:close/>
                </a:path>
              </a:pathLst>
            </a:custGeom>
            <a:solidFill>
              <a:srgbClr val="00B1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6" name="Freeform 19"/>
            <p:cNvSpPr>
              <a:spLocks/>
            </p:cNvSpPr>
            <p:nvPr/>
          </p:nvSpPr>
          <p:spPr bwMode="auto">
            <a:xfrm>
              <a:off x="3063" y="3362"/>
              <a:ext cx="167" cy="104"/>
            </a:xfrm>
            <a:custGeom>
              <a:avLst/>
              <a:gdLst>
                <a:gd name="T0" fmla="*/ 56 w 228"/>
                <a:gd name="T1" fmla="*/ 0 h 140"/>
                <a:gd name="T2" fmla="*/ 55 w 228"/>
                <a:gd name="T3" fmla="*/ 77 h 140"/>
                <a:gd name="T4" fmla="*/ 0 w 228"/>
                <a:gd name="T5" fmla="*/ 104 h 140"/>
                <a:gd name="T6" fmla="*/ 113 w 228"/>
                <a:gd name="T7" fmla="*/ 140 h 140"/>
                <a:gd name="T8" fmla="*/ 228 w 228"/>
                <a:gd name="T9" fmla="*/ 106 h 140"/>
                <a:gd name="T10" fmla="*/ 170 w 228"/>
                <a:gd name="T11" fmla="*/ 79 h 140"/>
                <a:gd name="T12" fmla="*/ 169 w 228"/>
                <a:gd name="T13" fmla="*/ 0 h 140"/>
                <a:gd name="T14" fmla="*/ 56 w 228"/>
                <a:gd name="T15" fmla="*/ 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40">
                  <a:moveTo>
                    <a:pt x="56" y="0"/>
                  </a:moveTo>
                  <a:cubicBezTo>
                    <a:pt x="55" y="77"/>
                    <a:pt x="55" y="77"/>
                    <a:pt x="55" y="77"/>
                  </a:cubicBezTo>
                  <a:cubicBezTo>
                    <a:pt x="0" y="104"/>
                    <a:pt x="0" y="104"/>
                    <a:pt x="0" y="104"/>
                  </a:cubicBezTo>
                  <a:cubicBezTo>
                    <a:pt x="0" y="104"/>
                    <a:pt x="84" y="140"/>
                    <a:pt x="113" y="140"/>
                  </a:cubicBezTo>
                  <a:cubicBezTo>
                    <a:pt x="142" y="140"/>
                    <a:pt x="228" y="106"/>
                    <a:pt x="228" y="106"/>
                  </a:cubicBezTo>
                  <a:cubicBezTo>
                    <a:pt x="170" y="79"/>
                    <a:pt x="170" y="79"/>
                    <a:pt x="170" y="79"/>
                  </a:cubicBezTo>
                  <a:cubicBezTo>
                    <a:pt x="169" y="0"/>
                    <a:pt x="169" y="0"/>
                    <a:pt x="169" y="0"/>
                  </a:cubicBezTo>
                  <a:lnTo>
                    <a:pt x="56"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7" name="Oval 20"/>
            <p:cNvSpPr>
              <a:spLocks noChangeArrowheads="1"/>
            </p:cNvSpPr>
            <p:nvPr/>
          </p:nvSpPr>
          <p:spPr bwMode="auto">
            <a:xfrm>
              <a:off x="3071" y="3234"/>
              <a:ext cx="151" cy="14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8" name="Freeform 21"/>
            <p:cNvSpPr>
              <a:spLocks/>
            </p:cNvSpPr>
            <p:nvPr/>
          </p:nvSpPr>
          <p:spPr bwMode="auto">
            <a:xfrm>
              <a:off x="3055" y="3170"/>
              <a:ext cx="178" cy="192"/>
            </a:xfrm>
            <a:custGeom>
              <a:avLst/>
              <a:gdLst>
                <a:gd name="T0" fmla="*/ 20 w 242"/>
                <a:gd name="T1" fmla="*/ 205 h 258"/>
                <a:gd name="T2" fmla="*/ 5 w 242"/>
                <a:gd name="T3" fmla="*/ 110 h 258"/>
                <a:gd name="T4" fmla="*/ 120 w 242"/>
                <a:gd name="T5" fmla="*/ 0 h 258"/>
                <a:gd name="T6" fmla="*/ 240 w 242"/>
                <a:gd name="T7" fmla="*/ 110 h 258"/>
                <a:gd name="T8" fmla="*/ 201 w 242"/>
                <a:gd name="T9" fmla="*/ 219 h 258"/>
                <a:gd name="T10" fmla="*/ 201 w 242"/>
                <a:gd name="T11" fmla="*/ 219 h 258"/>
                <a:gd name="T12" fmla="*/ 20 w 242"/>
                <a:gd name="T13" fmla="*/ 205 h 258"/>
              </a:gdLst>
              <a:ahLst/>
              <a:cxnLst>
                <a:cxn ang="0">
                  <a:pos x="T0" y="T1"/>
                </a:cxn>
                <a:cxn ang="0">
                  <a:pos x="T2" y="T3"/>
                </a:cxn>
                <a:cxn ang="0">
                  <a:pos x="T4" y="T5"/>
                </a:cxn>
                <a:cxn ang="0">
                  <a:pos x="T6" y="T7"/>
                </a:cxn>
                <a:cxn ang="0">
                  <a:pos x="T8" y="T9"/>
                </a:cxn>
                <a:cxn ang="0">
                  <a:pos x="T10" y="T11"/>
                </a:cxn>
                <a:cxn ang="0">
                  <a:pos x="T12" y="T13"/>
                </a:cxn>
              </a:cxnLst>
              <a:rect l="0" t="0" r="r" b="b"/>
              <a:pathLst>
                <a:path w="242" h="258">
                  <a:moveTo>
                    <a:pt x="20" y="205"/>
                  </a:moveTo>
                  <a:cubicBezTo>
                    <a:pt x="0" y="176"/>
                    <a:pt x="5" y="110"/>
                    <a:pt x="5" y="110"/>
                  </a:cubicBezTo>
                  <a:cubicBezTo>
                    <a:pt x="5" y="50"/>
                    <a:pt x="53" y="0"/>
                    <a:pt x="120" y="0"/>
                  </a:cubicBezTo>
                  <a:cubicBezTo>
                    <a:pt x="186" y="0"/>
                    <a:pt x="240" y="50"/>
                    <a:pt x="240" y="110"/>
                  </a:cubicBezTo>
                  <a:cubicBezTo>
                    <a:pt x="240" y="110"/>
                    <a:pt x="242" y="180"/>
                    <a:pt x="201" y="219"/>
                  </a:cubicBezTo>
                  <a:cubicBezTo>
                    <a:pt x="161" y="258"/>
                    <a:pt x="201" y="219"/>
                    <a:pt x="201" y="219"/>
                  </a:cubicBezTo>
                  <a:lnTo>
                    <a:pt x="2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09" name="Freeform 22"/>
            <p:cNvSpPr>
              <a:spLocks/>
            </p:cNvSpPr>
            <p:nvPr/>
          </p:nvSpPr>
          <p:spPr bwMode="auto">
            <a:xfrm>
              <a:off x="3055" y="3269"/>
              <a:ext cx="30" cy="70"/>
            </a:xfrm>
            <a:custGeom>
              <a:avLst/>
              <a:gdLst>
                <a:gd name="T0" fmla="*/ 28 w 40"/>
                <a:gd name="T1" fmla="*/ 9 h 93"/>
                <a:gd name="T2" fmla="*/ 14 w 40"/>
                <a:gd name="T3" fmla="*/ 1 h 93"/>
                <a:gd name="T4" fmla="*/ 5 w 40"/>
                <a:gd name="T5" fmla="*/ 26 h 93"/>
                <a:gd name="T6" fmla="*/ 7 w 40"/>
                <a:gd name="T7" fmla="*/ 37 h 93"/>
                <a:gd name="T8" fmla="*/ 11 w 40"/>
                <a:gd name="T9" fmla="*/ 49 h 93"/>
                <a:gd name="T10" fmla="*/ 15 w 40"/>
                <a:gd name="T11" fmla="*/ 60 h 93"/>
                <a:gd name="T12" fmla="*/ 18 w 40"/>
                <a:gd name="T13" fmla="*/ 68 h 93"/>
                <a:gd name="T14" fmla="*/ 21 w 40"/>
                <a:gd name="T15" fmla="*/ 82 h 93"/>
                <a:gd name="T16" fmla="*/ 29 w 40"/>
                <a:gd name="T17" fmla="*/ 93 h 93"/>
                <a:gd name="T18" fmla="*/ 39 w 40"/>
                <a:gd name="T19" fmla="*/ 93 h 93"/>
                <a:gd name="T20" fmla="*/ 40 w 40"/>
                <a:gd name="T21" fmla="*/ 15 h 93"/>
                <a:gd name="T22" fmla="*/ 28 w 40"/>
                <a:gd name="T2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93">
                  <a:moveTo>
                    <a:pt x="28" y="9"/>
                  </a:moveTo>
                  <a:cubicBezTo>
                    <a:pt x="28" y="9"/>
                    <a:pt x="25" y="0"/>
                    <a:pt x="14" y="1"/>
                  </a:cubicBezTo>
                  <a:cubicBezTo>
                    <a:pt x="14" y="1"/>
                    <a:pt x="0" y="2"/>
                    <a:pt x="5" y="26"/>
                  </a:cubicBezTo>
                  <a:cubicBezTo>
                    <a:pt x="7" y="37"/>
                    <a:pt x="7" y="37"/>
                    <a:pt x="7" y="37"/>
                  </a:cubicBezTo>
                  <a:cubicBezTo>
                    <a:pt x="11" y="49"/>
                    <a:pt x="11" y="49"/>
                    <a:pt x="11" y="49"/>
                  </a:cubicBezTo>
                  <a:cubicBezTo>
                    <a:pt x="15" y="60"/>
                    <a:pt x="15" y="60"/>
                    <a:pt x="15" y="60"/>
                  </a:cubicBezTo>
                  <a:cubicBezTo>
                    <a:pt x="18" y="68"/>
                    <a:pt x="18" y="68"/>
                    <a:pt x="18" y="68"/>
                  </a:cubicBezTo>
                  <a:cubicBezTo>
                    <a:pt x="18" y="68"/>
                    <a:pt x="22" y="77"/>
                    <a:pt x="21" y="82"/>
                  </a:cubicBezTo>
                  <a:cubicBezTo>
                    <a:pt x="21" y="82"/>
                    <a:pt x="20" y="90"/>
                    <a:pt x="29" y="93"/>
                  </a:cubicBezTo>
                  <a:cubicBezTo>
                    <a:pt x="29" y="93"/>
                    <a:pt x="37" y="93"/>
                    <a:pt x="39" y="93"/>
                  </a:cubicBezTo>
                  <a:cubicBezTo>
                    <a:pt x="39" y="93"/>
                    <a:pt x="37" y="73"/>
                    <a:pt x="40" y="15"/>
                  </a:cubicBezTo>
                  <a:lnTo>
                    <a:pt x="28" y="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0" name="Freeform 23"/>
            <p:cNvSpPr>
              <a:spLocks/>
            </p:cNvSpPr>
            <p:nvPr/>
          </p:nvSpPr>
          <p:spPr bwMode="auto">
            <a:xfrm>
              <a:off x="3206" y="3278"/>
              <a:ext cx="27" cy="63"/>
            </a:xfrm>
            <a:custGeom>
              <a:avLst/>
              <a:gdLst>
                <a:gd name="T0" fmla="*/ 11 w 36"/>
                <a:gd name="T1" fmla="*/ 8 h 85"/>
                <a:gd name="T2" fmla="*/ 24 w 36"/>
                <a:gd name="T3" fmla="*/ 1 h 85"/>
                <a:gd name="T4" fmla="*/ 32 w 36"/>
                <a:gd name="T5" fmla="*/ 24 h 85"/>
                <a:gd name="T6" fmla="*/ 29 w 36"/>
                <a:gd name="T7" fmla="*/ 34 h 85"/>
                <a:gd name="T8" fmla="*/ 26 w 36"/>
                <a:gd name="T9" fmla="*/ 44 h 85"/>
                <a:gd name="T10" fmla="*/ 22 w 36"/>
                <a:gd name="T11" fmla="*/ 55 h 85"/>
                <a:gd name="T12" fmla="*/ 19 w 36"/>
                <a:gd name="T13" fmla="*/ 62 h 85"/>
                <a:gd name="T14" fmla="*/ 17 w 36"/>
                <a:gd name="T15" fmla="*/ 74 h 85"/>
                <a:gd name="T16" fmla="*/ 9 w 36"/>
                <a:gd name="T17" fmla="*/ 85 h 85"/>
                <a:gd name="T18" fmla="*/ 1 w 36"/>
                <a:gd name="T19" fmla="*/ 84 h 85"/>
                <a:gd name="T20" fmla="*/ 0 w 36"/>
                <a:gd name="T21" fmla="*/ 14 h 85"/>
                <a:gd name="T22" fmla="*/ 11 w 36"/>
                <a:gd name="T23" fmla="*/ 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85">
                  <a:moveTo>
                    <a:pt x="11" y="8"/>
                  </a:moveTo>
                  <a:cubicBezTo>
                    <a:pt x="11" y="8"/>
                    <a:pt x="13" y="0"/>
                    <a:pt x="24" y="1"/>
                  </a:cubicBezTo>
                  <a:cubicBezTo>
                    <a:pt x="24" y="1"/>
                    <a:pt x="36" y="2"/>
                    <a:pt x="32" y="24"/>
                  </a:cubicBezTo>
                  <a:cubicBezTo>
                    <a:pt x="29" y="34"/>
                    <a:pt x="29" y="34"/>
                    <a:pt x="29" y="34"/>
                  </a:cubicBezTo>
                  <a:cubicBezTo>
                    <a:pt x="26" y="44"/>
                    <a:pt x="26" y="44"/>
                    <a:pt x="26" y="44"/>
                  </a:cubicBezTo>
                  <a:cubicBezTo>
                    <a:pt x="22" y="55"/>
                    <a:pt x="22" y="55"/>
                    <a:pt x="22" y="55"/>
                  </a:cubicBezTo>
                  <a:cubicBezTo>
                    <a:pt x="19" y="62"/>
                    <a:pt x="19" y="62"/>
                    <a:pt x="19" y="62"/>
                  </a:cubicBezTo>
                  <a:cubicBezTo>
                    <a:pt x="19" y="62"/>
                    <a:pt x="16" y="70"/>
                    <a:pt x="17" y="74"/>
                  </a:cubicBezTo>
                  <a:cubicBezTo>
                    <a:pt x="17" y="74"/>
                    <a:pt x="18" y="82"/>
                    <a:pt x="9" y="85"/>
                  </a:cubicBezTo>
                  <a:cubicBezTo>
                    <a:pt x="9" y="85"/>
                    <a:pt x="3" y="84"/>
                    <a:pt x="1" y="84"/>
                  </a:cubicBezTo>
                  <a:cubicBezTo>
                    <a:pt x="1" y="84"/>
                    <a:pt x="2" y="66"/>
                    <a:pt x="0" y="14"/>
                  </a:cubicBezTo>
                  <a:lnTo>
                    <a:pt x="11" y="8"/>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1" name="Freeform 24"/>
            <p:cNvSpPr>
              <a:spLocks/>
            </p:cNvSpPr>
            <p:nvPr/>
          </p:nvSpPr>
          <p:spPr bwMode="auto">
            <a:xfrm>
              <a:off x="3181" y="3215"/>
              <a:ext cx="34" cy="93"/>
            </a:xfrm>
            <a:custGeom>
              <a:avLst/>
              <a:gdLst>
                <a:gd name="T0" fmla="*/ 28 w 46"/>
                <a:gd name="T1" fmla="*/ 125 h 125"/>
                <a:gd name="T2" fmla="*/ 18 w 46"/>
                <a:gd name="T3" fmla="*/ 50 h 125"/>
                <a:gd name="T4" fmla="*/ 11 w 46"/>
                <a:gd name="T5" fmla="*/ 0 h 125"/>
                <a:gd name="T6" fmla="*/ 46 w 46"/>
                <a:gd name="T7" fmla="*/ 44 h 125"/>
                <a:gd name="T8" fmla="*/ 46 w 46"/>
                <a:gd name="T9" fmla="*/ 109 h 125"/>
                <a:gd name="T10" fmla="*/ 28 w 46"/>
                <a:gd name="T11" fmla="*/ 125 h 125"/>
              </a:gdLst>
              <a:ahLst/>
              <a:cxnLst>
                <a:cxn ang="0">
                  <a:pos x="T0" y="T1"/>
                </a:cxn>
                <a:cxn ang="0">
                  <a:pos x="T2" y="T3"/>
                </a:cxn>
                <a:cxn ang="0">
                  <a:pos x="T4" y="T5"/>
                </a:cxn>
                <a:cxn ang="0">
                  <a:pos x="T6" y="T7"/>
                </a:cxn>
                <a:cxn ang="0">
                  <a:pos x="T8" y="T9"/>
                </a:cxn>
                <a:cxn ang="0">
                  <a:pos x="T10" y="T11"/>
                </a:cxn>
              </a:cxnLst>
              <a:rect l="0" t="0" r="r" b="b"/>
              <a:pathLst>
                <a:path w="46" h="125">
                  <a:moveTo>
                    <a:pt x="28" y="125"/>
                  </a:moveTo>
                  <a:cubicBezTo>
                    <a:pt x="31" y="104"/>
                    <a:pt x="37" y="50"/>
                    <a:pt x="18" y="50"/>
                  </a:cubicBezTo>
                  <a:cubicBezTo>
                    <a:pt x="0" y="50"/>
                    <a:pt x="11" y="0"/>
                    <a:pt x="11" y="0"/>
                  </a:cubicBezTo>
                  <a:cubicBezTo>
                    <a:pt x="46" y="44"/>
                    <a:pt x="46" y="44"/>
                    <a:pt x="46" y="44"/>
                  </a:cubicBezTo>
                  <a:cubicBezTo>
                    <a:pt x="46" y="99"/>
                    <a:pt x="46" y="99"/>
                    <a:pt x="46" y="109"/>
                  </a:cubicBezTo>
                  <a:cubicBezTo>
                    <a:pt x="46" y="121"/>
                    <a:pt x="28" y="125"/>
                    <a:pt x="28" y="1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2" name="Freeform 25"/>
            <p:cNvSpPr>
              <a:spLocks/>
            </p:cNvSpPr>
            <p:nvPr/>
          </p:nvSpPr>
          <p:spPr bwMode="auto">
            <a:xfrm>
              <a:off x="3069" y="3216"/>
              <a:ext cx="14" cy="103"/>
            </a:xfrm>
            <a:custGeom>
              <a:avLst/>
              <a:gdLst>
                <a:gd name="T0" fmla="*/ 17 w 19"/>
                <a:gd name="T1" fmla="*/ 138 h 138"/>
                <a:gd name="T2" fmla="*/ 19 w 19"/>
                <a:gd name="T3" fmla="*/ 1 h 138"/>
                <a:gd name="T4" fmla="*/ 0 w 19"/>
                <a:gd name="T5" fmla="*/ 0 h 138"/>
                <a:gd name="T6" fmla="*/ 0 w 19"/>
                <a:gd name="T7" fmla="*/ 43 h 138"/>
                <a:gd name="T8" fmla="*/ 0 w 19"/>
                <a:gd name="T9" fmla="*/ 122 h 138"/>
                <a:gd name="T10" fmla="*/ 17 w 19"/>
                <a:gd name="T11" fmla="*/ 138 h 138"/>
              </a:gdLst>
              <a:ahLst/>
              <a:cxnLst>
                <a:cxn ang="0">
                  <a:pos x="T0" y="T1"/>
                </a:cxn>
                <a:cxn ang="0">
                  <a:pos x="T2" y="T3"/>
                </a:cxn>
                <a:cxn ang="0">
                  <a:pos x="T4" y="T5"/>
                </a:cxn>
                <a:cxn ang="0">
                  <a:pos x="T6" y="T7"/>
                </a:cxn>
                <a:cxn ang="0">
                  <a:pos x="T8" y="T9"/>
                </a:cxn>
                <a:cxn ang="0">
                  <a:pos x="T10" y="T11"/>
                </a:cxn>
              </a:cxnLst>
              <a:rect l="0" t="0" r="r" b="b"/>
              <a:pathLst>
                <a:path w="19" h="138">
                  <a:moveTo>
                    <a:pt x="17" y="138"/>
                  </a:moveTo>
                  <a:cubicBezTo>
                    <a:pt x="14" y="117"/>
                    <a:pt x="19" y="1"/>
                    <a:pt x="19" y="1"/>
                  </a:cubicBezTo>
                  <a:cubicBezTo>
                    <a:pt x="0" y="0"/>
                    <a:pt x="0" y="0"/>
                    <a:pt x="0" y="0"/>
                  </a:cubicBezTo>
                  <a:cubicBezTo>
                    <a:pt x="0" y="43"/>
                    <a:pt x="0" y="43"/>
                    <a:pt x="0" y="43"/>
                  </a:cubicBezTo>
                  <a:cubicBezTo>
                    <a:pt x="0" y="43"/>
                    <a:pt x="0" y="110"/>
                    <a:pt x="0" y="122"/>
                  </a:cubicBezTo>
                  <a:cubicBezTo>
                    <a:pt x="0" y="134"/>
                    <a:pt x="17" y="138"/>
                    <a:pt x="17" y="1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3" name="Freeform 26"/>
            <p:cNvSpPr>
              <a:spLocks/>
            </p:cNvSpPr>
            <p:nvPr/>
          </p:nvSpPr>
          <p:spPr bwMode="auto">
            <a:xfrm>
              <a:off x="3074" y="3254"/>
              <a:ext cx="135" cy="146"/>
            </a:xfrm>
            <a:custGeom>
              <a:avLst/>
              <a:gdLst>
                <a:gd name="T0" fmla="*/ 184 w 184"/>
                <a:gd name="T1" fmla="*/ 121 h 197"/>
                <a:gd name="T2" fmla="*/ 96 w 184"/>
                <a:gd name="T3" fmla="*/ 197 h 197"/>
                <a:gd name="T4" fmla="*/ 9 w 184"/>
                <a:gd name="T5" fmla="*/ 121 h 197"/>
                <a:gd name="T6" fmla="*/ 9 w 184"/>
                <a:gd name="T7" fmla="*/ 0 h 197"/>
                <a:gd name="T8" fmla="*/ 184 w 184"/>
                <a:gd name="T9" fmla="*/ 121 h 197"/>
              </a:gdLst>
              <a:ahLst/>
              <a:cxnLst>
                <a:cxn ang="0">
                  <a:pos x="T0" y="T1"/>
                </a:cxn>
                <a:cxn ang="0">
                  <a:pos x="T2" y="T3"/>
                </a:cxn>
                <a:cxn ang="0">
                  <a:pos x="T4" y="T5"/>
                </a:cxn>
                <a:cxn ang="0">
                  <a:pos x="T6" y="T7"/>
                </a:cxn>
                <a:cxn ang="0">
                  <a:pos x="T8" y="T9"/>
                </a:cxn>
              </a:cxnLst>
              <a:rect l="0" t="0" r="r" b="b"/>
              <a:pathLst>
                <a:path w="184" h="197">
                  <a:moveTo>
                    <a:pt x="184" y="121"/>
                  </a:moveTo>
                  <a:cubicBezTo>
                    <a:pt x="184" y="159"/>
                    <a:pt x="123" y="197"/>
                    <a:pt x="96" y="197"/>
                  </a:cubicBezTo>
                  <a:cubicBezTo>
                    <a:pt x="70" y="197"/>
                    <a:pt x="9" y="159"/>
                    <a:pt x="9" y="121"/>
                  </a:cubicBezTo>
                  <a:cubicBezTo>
                    <a:pt x="9" y="121"/>
                    <a:pt x="0" y="44"/>
                    <a:pt x="9" y="0"/>
                  </a:cubicBezTo>
                  <a:lnTo>
                    <a:pt x="184" y="121"/>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4" name="Freeform 27"/>
            <p:cNvSpPr>
              <a:spLocks/>
            </p:cNvSpPr>
            <p:nvPr/>
          </p:nvSpPr>
          <p:spPr bwMode="auto">
            <a:xfrm>
              <a:off x="3080" y="3254"/>
              <a:ext cx="136" cy="140"/>
            </a:xfrm>
            <a:custGeom>
              <a:avLst/>
              <a:gdLst>
                <a:gd name="T0" fmla="*/ 175 w 184"/>
                <a:gd name="T1" fmla="*/ 0 h 188"/>
                <a:gd name="T2" fmla="*/ 175 w 184"/>
                <a:gd name="T3" fmla="*/ 125 h 188"/>
                <a:gd name="T4" fmla="*/ 87 w 184"/>
                <a:gd name="T5" fmla="*/ 188 h 188"/>
                <a:gd name="T6" fmla="*/ 0 w 184"/>
                <a:gd name="T7" fmla="*/ 125 h 188"/>
                <a:gd name="T8" fmla="*/ 175 w 184"/>
                <a:gd name="T9" fmla="*/ 0 h 188"/>
              </a:gdLst>
              <a:ahLst/>
              <a:cxnLst>
                <a:cxn ang="0">
                  <a:pos x="T0" y="T1"/>
                </a:cxn>
                <a:cxn ang="0">
                  <a:pos x="T2" y="T3"/>
                </a:cxn>
                <a:cxn ang="0">
                  <a:pos x="T4" y="T5"/>
                </a:cxn>
                <a:cxn ang="0">
                  <a:pos x="T6" y="T7"/>
                </a:cxn>
                <a:cxn ang="0">
                  <a:pos x="T8" y="T9"/>
                </a:cxn>
              </a:cxnLst>
              <a:rect l="0" t="0" r="r" b="b"/>
              <a:pathLst>
                <a:path w="184" h="188">
                  <a:moveTo>
                    <a:pt x="175" y="0"/>
                  </a:moveTo>
                  <a:cubicBezTo>
                    <a:pt x="184" y="44"/>
                    <a:pt x="175" y="125"/>
                    <a:pt x="175" y="125"/>
                  </a:cubicBezTo>
                  <a:cubicBezTo>
                    <a:pt x="175" y="163"/>
                    <a:pt x="114" y="188"/>
                    <a:pt x="87" y="188"/>
                  </a:cubicBezTo>
                  <a:cubicBezTo>
                    <a:pt x="60" y="188"/>
                    <a:pt x="0" y="163"/>
                    <a:pt x="0" y="125"/>
                  </a:cubicBezTo>
                  <a:lnTo>
                    <a:pt x="175"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5" name="Oval 28"/>
            <p:cNvSpPr>
              <a:spLocks noChangeArrowheads="1"/>
            </p:cNvSpPr>
            <p:nvPr/>
          </p:nvSpPr>
          <p:spPr bwMode="auto">
            <a:xfrm>
              <a:off x="3079" y="3200"/>
              <a:ext cx="132" cy="129"/>
            </a:xfrm>
            <a:prstGeom prst="ellipse">
              <a:avLst/>
            </a:pr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6" name="Freeform 29"/>
            <p:cNvSpPr>
              <a:spLocks/>
            </p:cNvSpPr>
            <p:nvPr/>
          </p:nvSpPr>
          <p:spPr bwMode="auto">
            <a:xfrm>
              <a:off x="3104" y="3379"/>
              <a:ext cx="84" cy="34"/>
            </a:xfrm>
            <a:custGeom>
              <a:avLst/>
              <a:gdLst>
                <a:gd name="T0" fmla="*/ 0 w 114"/>
                <a:gd name="T1" fmla="*/ 18 h 45"/>
                <a:gd name="T2" fmla="*/ 53 w 114"/>
                <a:gd name="T3" fmla="*/ 45 h 45"/>
                <a:gd name="T4" fmla="*/ 54 w 114"/>
                <a:gd name="T5" fmla="*/ 45 h 45"/>
                <a:gd name="T6" fmla="*/ 54 w 114"/>
                <a:gd name="T7" fmla="*/ 45 h 45"/>
                <a:gd name="T8" fmla="*/ 54 w 114"/>
                <a:gd name="T9" fmla="*/ 45 h 45"/>
                <a:gd name="T10" fmla="*/ 56 w 114"/>
                <a:gd name="T11" fmla="*/ 45 h 45"/>
                <a:gd name="T12" fmla="*/ 114 w 114"/>
                <a:gd name="T13" fmla="*/ 13 h 45"/>
                <a:gd name="T14" fmla="*/ 114 w 114"/>
                <a:gd name="T15" fmla="*/ 0 h 45"/>
                <a:gd name="T16" fmla="*/ 56 w 114"/>
                <a:gd name="T17" fmla="*/ 32 h 45"/>
                <a:gd name="T18" fmla="*/ 54 w 114"/>
                <a:gd name="T19" fmla="*/ 32 h 45"/>
                <a:gd name="T20" fmla="*/ 54 w 114"/>
                <a:gd name="T21" fmla="*/ 32 h 45"/>
                <a:gd name="T22" fmla="*/ 54 w 114"/>
                <a:gd name="T23" fmla="*/ 32 h 45"/>
                <a:gd name="T24" fmla="*/ 53 w 114"/>
                <a:gd name="T25" fmla="*/ 32 h 45"/>
                <a:gd name="T26" fmla="*/ 0 w 114"/>
                <a:gd name="T27" fmla="*/ 5 h 45"/>
                <a:gd name="T28" fmla="*/ 0 w 114"/>
                <a:gd name="T29"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45">
                  <a:moveTo>
                    <a:pt x="0" y="18"/>
                  </a:moveTo>
                  <a:cubicBezTo>
                    <a:pt x="18" y="33"/>
                    <a:pt x="39" y="44"/>
                    <a:pt x="53" y="45"/>
                  </a:cubicBezTo>
                  <a:cubicBezTo>
                    <a:pt x="53" y="45"/>
                    <a:pt x="54" y="45"/>
                    <a:pt x="54" y="45"/>
                  </a:cubicBezTo>
                  <a:cubicBezTo>
                    <a:pt x="54" y="45"/>
                    <a:pt x="54" y="45"/>
                    <a:pt x="54" y="45"/>
                  </a:cubicBezTo>
                  <a:cubicBezTo>
                    <a:pt x="54" y="45"/>
                    <a:pt x="54" y="45"/>
                    <a:pt x="54" y="45"/>
                  </a:cubicBezTo>
                  <a:cubicBezTo>
                    <a:pt x="55" y="45"/>
                    <a:pt x="55" y="45"/>
                    <a:pt x="56" y="45"/>
                  </a:cubicBezTo>
                  <a:cubicBezTo>
                    <a:pt x="71" y="44"/>
                    <a:pt x="95" y="31"/>
                    <a:pt x="114" y="13"/>
                  </a:cubicBezTo>
                  <a:cubicBezTo>
                    <a:pt x="114" y="0"/>
                    <a:pt x="114" y="0"/>
                    <a:pt x="114" y="0"/>
                  </a:cubicBezTo>
                  <a:cubicBezTo>
                    <a:pt x="95" y="18"/>
                    <a:pt x="71" y="31"/>
                    <a:pt x="56" y="32"/>
                  </a:cubicBezTo>
                  <a:cubicBezTo>
                    <a:pt x="55" y="32"/>
                    <a:pt x="55" y="32"/>
                    <a:pt x="54" y="32"/>
                  </a:cubicBezTo>
                  <a:cubicBezTo>
                    <a:pt x="54" y="32"/>
                    <a:pt x="54" y="32"/>
                    <a:pt x="54" y="32"/>
                  </a:cubicBezTo>
                  <a:cubicBezTo>
                    <a:pt x="54" y="32"/>
                    <a:pt x="54" y="32"/>
                    <a:pt x="54" y="32"/>
                  </a:cubicBezTo>
                  <a:cubicBezTo>
                    <a:pt x="54" y="32"/>
                    <a:pt x="53" y="32"/>
                    <a:pt x="53" y="32"/>
                  </a:cubicBezTo>
                  <a:cubicBezTo>
                    <a:pt x="39" y="31"/>
                    <a:pt x="18" y="20"/>
                    <a:pt x="0" y="5"/>
                  </a:cubicBezTo>
                  <a:lnTo>
                    <a:pt x="0" y="18"/>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7" name="Freeform 30"/>
            <p:cNvSpPr>
              <a:spLocks/>
            </p:cNvSpPr>
            <p:nvPr/>
          </p:nvSpPr>
          <p:spPr bwMode="auto">
            <a:xfrm>
              <a:off x="3063" y="3183"/>
              <a:ext cx="79" cy="96"/>
            </a:xfrm>
            <a:custGeom>
              <a:avLst/>
              <a:gdLst>
                <a:gd name="T0" fmla="*/ 14 w 108"/>
                <a:gd name="T1" fmla="*/ 129 h 129"/>
                <a:gd name="T2" fmla="*/ 72 w 108"/>
                <a:gd name="T3" fmla="*/ 33 h 129"/>
                <a:gd name="T4" fmla="*/ 108 w 108"/>
                <a:gd name="T5" fmla="*/ 0 h 129"/>
                <a:gd name="T6" fmla="*/ 9 w 108"/>
                <a:gd name="T7" fmla="*/ 47 h 129"/>
                <a:gd name="T8" fmla="*/ 0 w 108"/>
                <a:gd name="T9" fmla="*/ 96 h 129"/>
                <a:gd name="T10" fmla="*/ 14 w 108"/>
                <a:gd name="T11" fmla="*/ 129 h 129"/>
              </a:gdLst>
              <a:ahLst/>
              <a:cxnLst>
                <a:cxn ang="0">
                  <a:pos x="T0" y="T1"/>
                </a:cxn>
                <a:cxn ang="0">
                  <a:pos x="T2" y="T3"/>
                </a:cxn>
                <a:cxn ang="0">
                  <a:pos x="T4" y="T5"/>
                </a:cxn>
                <a:cxn ang="0">
                  <a:pos x="T6" y="T7"/>
                </a:cxn>
                <a:cxn ang="0">
                  <a:pos x="T8" y="T9"/>
                </a:cxn>
                <a:cxn ang="0">
                  <a:pos x="T10" y="T11"/>
                </a:cxn>
              </a:cxnLst>
              <a:rect l="0" t="0" r="r" b="b"/>
              <a:pathLst>
                <a:path w="108" h="129">
                  <a:moveTo>
                    <a:pt x="14" y="129"/>
                  </a:moveTo>
                  <a:cubicBezTo>
                    <a:pt x="14" y="129"/>
                    <a:pt x="39" y="41"/>
                    <a:pt x="72" y="33"/>
                  </a:cubicBezTo>
                  <a:cubicBezTo>
                    <a:pt x="108" y="0"/>
                    <a:pt x="108" y="0"/>
                    <a:pt x="108" y="0"/>
                  </a:cubicBezTo>
                  <a:cubicBezTo>
                    <a:pt x="9" y="47"/>
                    <a:pt x="9" y="47"/>
                    <a:pt x="9" y="47"/>
                  </a:cubicBezTo>
                  <a:cubicBezTo>
                    <a:pt x="0" y="96"/>
                    <a:pt x="0" y="96"/>
                    <a:pt x="0" y="96"/>
                  </a:cubicBezTo>
                  <a:lnTo>
                    <a:pt x="14"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8" name="Oval 31"/>
            <p:cNvSpPr>
              <a:spLocks noChangeArrowheads="1"/>
            </p:cNvSpPr>
            <p:nvPr/>
          </p:nvSpPr>
          <p:spPr bwMode="auto">
            <a:xfrm>
              <a:off x="3107" y="3286"/>
              <a:ext cx="10" cy="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19" name="Oval 32"/>
            <p:cNvSpPr>
              <a:spLocks noChangeArrowheads="1"/>
            </p:cNvSpPr>
            <p:nvPr/>
          </p:nvSpPr>
          <p:spPr bwMode="auto">
            <a:xfrm>
              <a:off x="3171" y="3286"/>
              <a:ext cx="9" cy="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0" name="Freeform 33"/>
            <p:cNvSpPr>
              <a:spLocks/>
            </p:cNvSpPr>
            <p:nvPr/>
          </p:nvSpPr>
          <p:spPr bwMode="auto">
            <a:xfrm>
              <a:off x="3093" y="3188"/>
              <a:ext cx="120" cy="114"/>
            </a:xfrm>
            <a:custGeom>
              <a:avLst/>
              <a:gdLst>
                <a:gd name="T0" fmla="*/ 0 w 163"/>
                <a:gd name="T1" fmla="*/ 30 h 153"/>
                <a:gd name="T2" fmla="*/ 75 w 163"/>
                <a:gd name="T3" fmla="*/ 78 h 153"/>
                <a:gd name="T4" fmla="*/ 135 w 163"/>
                <a:gd name="T5" fmla="*/ 119 h 153"/>
                <a:gd name="T6" fmla="*/ 163 w 163"/>
                <a:gd name="T7" fmla="*/ 153 h 153"/>
                <a:gd name="T8" fmla="*/ 163 w 163"/>
                <a:gd name="T9" fmla="*/ 54 h 153"/>
                <a:gd name="T10" fmla="*/ 75 w 163"/>
                <a:gd name="T11" fmla="*/ 0 h 153"/>
                <a:gd name="T12" fmla="*/ 0 w 163"/>
                <a:gd name="T13" fmla="*/ 30 h 153"/>
              </a:gdLst>
              <a:ahLst/>
              <a:cxnLst>
                <a:cxn ang="0">
                  <a:pos x="T0" y="T1"/>
                </a:cxn>
                <a:cxn ang="0">
                  <a:pos x="T2" y="T3"/>
                </a:cxn>
                <a:cxn ang="0">
                  <a:pos x="T4" y="T5"/>
                </a:cxn>
                <a:cxn ang="0">
                  <a:pos x="T6" y="T7"/>
                </a:cxn>
                <a:cxn ang="0">
                  <a:pos x="T8" y="T9"/>
                </a:cxn>
                <a:cxn ang="0">
                  <a:pos x="T10" y="T11"/>
                </a:cxn>
                <a:cxn ang="0">
                  <a:pos x="T12" y="T13"/>
                </a:cxn>
              </a:cxnLst>
              <a:rect l="0" t="0" r="r" b="b"/>
              <a:pathLst>
                <a:path w="163" h="153">
                  <a:moveTo>
                    <a:pt x="0" y="30"/>
                  </a:moveTo>
                  <a:cubicBezTo>
                    <a:pt x="0" y="30"/>
                    <a:pt x="29" y="71"/>
                    <a:pt x="75" y="78"/>
                  </a:cubicBezTo>
                  <a:cubicBezTo>
                    <a:pt x="75" y="78"/>
                    <a:pt x="121" y="87"/>
                    <a:pt x="135" y="119"/>
                  </a:cubicBezTo>
                  <a:cubicBezTo>
                    <a:pt x="135" y="119"/>
                    <a:pt x="146" y="146"/>
                    <a:pt x="163" y="153"/>
                  </a:cubicBezTo>
                  <a:cubicBezTo>
                    <a:pt x="163" y="54"/>
                    <a:pt x="163" y="54"/>
                    <a:pt x="163" y="54"/>
                  </a:cubicBezTo>
                  <a:cubicBezTo>
                    <a:pt x="75" y="0"/>
                    <a:pt x="75" y="0"/>
                    <a:pt x="75" y="0"/>
                  </a:cubicBez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1" name="Freeform 34"/>
            <p:cNvSpPr>
              <a:spLocks/>
            </p:cNvSpPr>
            <p:nvPr/>
          </p:nvSpPr>
          <p:spPr bwMode="auto">
            <a:xfrm>
              <a:off x="3070" y="3202"/>
              <a:ext cx="48" cy="93"/>
            </a:xfrm>
            <a:custGeom>
              <a:avLst/>
              <a:gdLst>
                <a:gd name="T0" fmla="*/ 58 w 65"/>
                <a:gd name="T1" fmla="*/ 23 h 125"/>
                <a:gd name="T2" fmla="*/ 9 w 65"/>
                <a:gd name="T3" fmla="*/ 125 h 125"/>
                <a:gd name="T4" fmla="*/ 0 w 65"/>
                <a:gd name="T5" fmla="*/ 54 h 125"/>
                <a:gd name="T6" fmla="*/ 29 w 65"/>
                <a:gd name="T7" fmla="*/ 2 h 125"/>
                <a:gd name="T8" fmla="*/ 65 w 65"/>
                <a:gd name="T9" fmla="*/ 0 h 125"/>
                <a:gd name="T10" fmla="*/ 58 w 65"/>
                <a:gd name="T11" fmla="*/ 23 h 125"/>
              </a:gdLst>
              <a:ahLst/>
              <a:cxnLst>
                <a:cxn ang="0">
                  <a:pos x="T0" y="T1"/>
                </a:cxn>
                <a:cxn ang="0">
                  <a:pos x="T2" y="T3"/>
                </a:cxn>
                <a:cxn ang="0">
                  <a:pos x="T4" y="T5"/>
                </a:cxn>
                <a:cxn ang="0">
                  <a:pos x="T6" y="T7"/>
                </a:cxn>
                <a:cxn ang="0">
                  <a:pos x="T8" y="T9"/>
                </a:cxn>
                <a:cxn ang="0">
                  <a:pos x="T10" y="T11"/>
                </a:cxn>
              </a:cxnLst>
              <a:rect l="0" t="0" r="r" b="b"/>
              <a:pathLst>
                <a:path w="65" h="125">
                  <a:moveTo>
                    <a:pt x="58" y="23"/>
                  </a:moveTo>
                  <a:cubicBezTo>
                    <a:pt x="58" y="23"/>
                    <a:pt x="8" y="67"/>
                    <a:pt x="9" y="125"/>
                  </a:cubicBezTo>
                  <a:cubicBezTo>
                    <a:pt x="0" y="54"/>
                    <a:pt x="0" y="54"/>
                    <a:pt x="0" y="54"/>
                  </a:cubicBezTo>
                  <a:cubicBezTo>
                    <a:pt x="29" y="2"/>
                    <a:pt x="29" y="2"/>
                    <a:pt x="29" y="2"/>
                  </a:cubicBezTo>
                  <a:cubicBezTo>
                    <a:pt x="65" y="0"/>
                    <a:pt x="65" y="0"/>
                    <a:pt x="65" y="0"/>
                  </a:cubicBezTo>
                  <a:lnTo>
                    <a:pt x="58"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2" name="Oval 35"/>
            <p:cNvSpPr>
              <a:spLocks noChangeArrowheads="1"/>
            </p:cNvSpPr>
            <p:nvPr/>
          </p:nvSpPr>
          <p:spPr bwMode="auto">
            <a:xfrm>
              <a:off x="3074" y="3329"/>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3" name="Oval 36"/>
            <p:cNvSpPr>
              <a:spLocks noChangeArrowheads="1"/>
            </p:cNvSpPr>
            <p:nvPr/>
          </p:nvSpPr>
          <p:spPr bwMode="auto">
            <a:xfrm>
              <a:off x="3212" y="3331"/>
              <a:ext cx="4" cy="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4" name="Freeform 37"/>
            <p:cNvSpPr>
              <a:spLocks/>
            </p:cNvSpPr>
            <p:nvPr/>
          </p:nvSpPr>
          <p:spPr bwMode="auto">
            <a:xfrm>
              <a:off x="3122" y="3358"/>
              <a:ext cx="47" cy="9"/>
            </a:xfrm>
            <a:custGeom>
              <a:avLst/>
              <a:gdLst>
                <a:gd name="T0" fmla="*/ 31 w 63"/>
                <a:gd name="T1" fmla="*/ 12 h 12"/>
                <a:gd name="T2" fmla="*/ 4 w 63"/>
                <a:gd name="T3" fmla="*/ 8 h 12"/>
                <a:gd name="T4" fmla="*/ 1 w 63"/>
                <a:gd name="T5" fmla="*/ 4 h 12"/>
                <a:gd name="T6" fmla="*/ 5 w 63"/>
                <a:gd name="T7" fmla="*/ 1 h 12"/>
                <a:gd name="T8" fmla="*/ 58 w 63"/>
                <a:gd name="T9" fmla="*/ 1 h 12"/>
                <a:gd name="T10" fmla="*/ 62 w 63"/>
                <a:gd name="T11" fmla="*/ 4 h 12"/>
                <a:gd name="T12" fmla="*/ 59 w 63"/>
                <a:gd name="T13" fmla="*/ 8 h 12"/>
                <a:gd name="T14" fmla="*/ 31 w 63"/>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2">
                  <a:moveTo>
                    <a:pt x="31" y="12"/>
                  </a:moveTo>
                  <a:cubicBezTo>
                    <a:pt x="23" y="12"/>
                    <a:pt x="14" y="11"/>
                    <a:pt x="4" y="8"/>
                  </a:cubicBezTo>
                  <a:cubicBezTo>
                    <a:pt x="1" y="8"/>
                    <a:pt x="0" y="6"/>
                    <a:pt x="1" y="4"/>
                  </a:cubicBezTo>
                  <a:cubicBezTo>
                    <a:pt x="1" y="1"/>
                    <a:pt x="3" y="0"/>
                    <a:pt x="5" y="1"/>
                  </a:cubicBezTo>
                  <a:cubicBezTo>
                    <a:pt x="25" y="5"/>
                    <a:pt x="38" y="5"/>
                    <a:pt x="58" y="1"/>
                  </a:cubicBezTo>
                  <a:cubicBezTo>
                    <a:pt x="60" y="0"/>
                    <a:pt x="62" y="1"/>
                    <a:pt x="62" y="4"/>
                  </a:cubicBezTo>
                  <a:cubicBezTo>
                    <a:pt x="63" y="6"/>
                    <a:pt x="61" y="8"/>
                    <a:pt x="59" y="8"/>
                  </a:cubicBezTo>
                  <a:cubicBezTo>
                    <a:pt x="49" y="11"/>
                    <a:pt x="40" y="12"/>
                    <a:pt x="31" y="12"/>
                  </a:cubicBezTo>
                  <a:close/>
                </a:path>
              </a:pathLst>
            </a:custGeom>
            <a:solidFill>
              <a:srgbClr val="CD00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5" name="Freeform 38"/>
            <p:cNvSpPr>
              <a:spLocks/>
            </p:cNvSpPr>
            <p:nvPr/>
          </p:nvSpPr>
          <p:spPr bwMode="auto">
            <a:xfrm>
              <a:off x="3160" y="3270"/>
              <a:ext cx="32" cy="11"/>
            </a:xfrm>
            <a:custGeom>
              <a:avLst/>
              <a:gdLst>
                <a:gd name="T0" fmla="*/ 1 w 44"/>
                <a:gd name="T1" fmla="*/ 15 h 15"/>
                <a:gd name="T2" fmla="*/ 0 w 44"/>
                <a:gd name="T3" fmla="*/ 15 h 15"/>
                <a:gd name="T4" fmla="*/ 0 w 44"/>
                <a:gd name="T5" fmla="*/ 13 h 15"/>
                <a:gd name="T6" fmla="*/ 43 w 44"/>
                <a:gd name="T7" fmla="*/ 7 h 15"/>
                <a:gd name="T8" fmla="*/ 44 w 44"/>
                <a:gd name="T9" fmla="*/ 8 h 15"/>
                <a:gd name="T10" fmla="*/ 42 w 44"/>
                <a:gd name="T11" fmla="*/ 9 h 15"/>
                <a:gd name="T12" fmla="*/ 2 w 44"/>
                <a:gd name="T13" fmla="*/ 15 h 15"/>
                <a:gd name="T14" fmla="*/ 1 w 4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5">
                  <a:moveTo>
                    <a:pt x="1" y="15"/>
                  </a:moveTo>
                  <a:cubicBezTo>
                    <a:pt x="1" y="15"/>
                    <a:pt x="0" y="15"/>
                    <a:pt x="0" y="15"/>
                  </a:cubicBezTo>
                  <a:cubicBezTo>
                    <a:pt x="0" y="14"/>
                    <a:pt x="0" y="14"/>
                    <a:pt x="0" y="13"/>
                  </a:cubicBezTo>
                  <a:cubicBezTo>
                    <a:pt x="17" y="0"/>
                    <a:pt x="42" y="6"/>
                    <a:pt x="43" y="7"/>
                  </a:cubicBezTo>
                  <a:cubicBezTo>
                    <a:pt x="43" y="7"/>
                    <a:pt x="44" y="7"/>
                    <a:pt x="44" y="8"/>
                  </a:cubicBezTo>
                  <a:cubicBezTo>
                    <a:pt x="43" y="8"/>
                    <a:pt x="43" y="9"/>
                    <a:pt x="42" y="9"/>
                  </a:cubicBezTo>
                  <a:cubicBezTo>
                    <a:pt x="42" y="9"/>
                    <a:pt x="18" y="3"/>
                    <a:pt x="2" y="15"/>
                  </a:cubicBezTo>
                  <a:cubicBezTo>
                    <a:pt x="2" y="15"/>
                    <a:pt x="1" y="15"/>
                    <a:pt x="1"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6" name="Freeform 39"/>
            <p:cNvSpPr>
              <a:spLocks noEditPoints="1"/>
            </p:cNvSpPr>
            <p:nvPr/>
          </p:nvSpPr>
          <p:spPr bwMode="auto">
            <a:xfrm>
              <a:off x="3159" y="3273"/>
              <a:ext cx="33" cy="9"/>
            </a:xfrm>
            <a:custGeom>
              <a:avLst/>
              <a:gdLst>
                <a:gd name="T0" fmla="*/ 45 w 45"/>
                <a:gd name="T1" fmla="*/ 3 h 12"/>
                <a:gd name="T2" fmla="*/ 44 w 45"/>
                <a:gd name="T3" fmla="*/ 2 h 12"/>
                <a:gd name="T4" fmla="*/ 43 w 45"/>
                <a:gd name="T5" fmla="*/ 2 h 12"/>
                <a:gd name="T6" fmla="*/ 31 w 45"/>
                <a:gd name="T7" fmla="*/ 0 h 12"/>
                <a:gd name="T8" fmla="*/ 1 w 45"/>
                <a:gd name="T9" fmla="*/ 9 h 12"/>
                <a:gd name="T10" fmla="*/ 0 w 45"/>
                <a:gd name="T11" fmla="*/ 10 h 12"/>
                <a:gd name="T12" fmla="*/ 1 w 45"/>
                <a:gd name="T13" fmla="*/ 11 h 12"/>
                <a:gd name="T14" fmla="*/ 2 w 45"/>
                <a:gd name="T15" fmla="*/ 12 h 12"/>
                <a:gd name="T16" fmla="*/ 3 w 45"/>
                <a:gd name="T17" fmla="*/ 11 h 12"/>
                <a:gd name="T18" fmla="*/ 27 w 45"/>
                <a:gd name="T19" fmla="*/ 4 h 12"/>
                <a:gd name="T20" fmla="*/ 43 w 45"/>
                <a:gd name="T21" fmla="*/ 5 h 12"/>
                <a:gd name="T22" fmla="*/ 44 w 45"/>
                <a:gd name="T23" fmla="*/ 5 h 12"/>
                <a:gd name="T24" fmla="*/ 45 w 45"/>
                <a:gd name="T25" fmla="*/ 5 h 12"/>
                <a:gd name="T26" fmla="*/ 45 w 45"/>
                <a:gd name="T27" fmla="*/ 4 h 12"/>
                <a:gd name="T28" fmla="*/ 45 w 45"/>
                <a:gd name="T29" fmla="*/ 3 h 12"/>
                <a:gd name="T30" fmla="*/ 44 w 45"/>
                <a:gd name="T31" fmla="*/ 3 h 12"/>
                <a:gd name="T32" fmla="*/ 44 w 45"/>
                <a:gd name="T33" fmla="*/ 4 h 12"/>
                <a:gd name="T34" fmla="*/ 44 w 45"/>
                <a:gd name="T35" fmla="*/ 4 h 12"/>
                <a:gd name="T36" fmla="*/ 43 w 45"/>
                <a:gd name="T37" fmla="*/ 4 h 12"/>
                <a:gd name="T38" fmla="*/ 28 w 45"/>
                <a:gd name="T39" fmla="*/ 3 h 12"/>
                <a:gd name="T40" fmla="*/ 2 w 45"/>
                <a:gd name="T41" fmla="*/ 11 h 12"/>
                <a:gd name="T42" fmla="*/ 2 w 45"/>
                <a:gd name="T43" fmla="*/ 11 h 12"/>
                <a:gd name="T44" fmla="*/ 2 w 45"/>
                <a:gd name="T45" fmla="*/ 10 h 12"/>
                <a:gd name="T46" fmla="*/ 2 w 45"/>
                <a:gd name="T47" fmla="*/ 10 h 12"/>
                <a:gd name="T48" fmla="*/ 29 w 45"/>
                <a:gd name="T49" fmla="*/ 1 h 12"/>
                <a:gd name="T50" fmla="*/ 30 w 45"/>
                <a:gd name="T51" fmla="*/ 1 h 12"/>
                <a:gd name="T52" fmla="*/ 44 w 45"/>
                <a:gd name="T53" fmla="*/ 3 h 12"/>
                <a:gd name="T54" fmla="*/ 44 w 45"/>
                <a:gd name="T55" fmla="*/ 3 h 12"/>
                <a:gd name="T56" fmla="*/ 44 w 45"/>
                <a:gd name="T57" fmla="*/ 3 h 12"/>
                <a:gd name="T58" fmla="*/ 44 w 45"/>
                <a:gd name="T5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12">
                  <a:moveTo>
                    <a:pt x="45" y="3"/>
                  </a:moveTo>
                  <a:cubicBezTo>
                    <a:pt x="45" y="2"/>
                    <a:pt x="44" y="2"/>
                    <a:pt x="44" y="2"/>
                  </a:cubicBezTo>
                  <a:cubicBezTo>
                    <a:pt x="44" y="2"/>
                    <a:pt x="44" y="2"/>
                    <a:pt x="43" y="2"/>
                  </a:cubicBezTo>
                  <a:cubicBezTo>
                    <a:pt x="42" y="1"/>
                    <a:pt x="37" y="1"/>
                    <a:pt x="31" y="0"/>
                  </a:cubicBezTo>
                  <a:cubicBezTo>
                    <a:pt x="23" y="0"/>
                    <a:pt x="11" y="2"/>
                    <a:pt x="1" y="9"/>
                  </a:cubicBezTo>
                  <a:cubicBezTo>
                    <a:pt x="1" y="9"/>
                    <a:pt x="1" y="10"/>
                    <a:pt x="0" y="10"/>
                  </a:cubicBezTo>
                  <a:cubicBezTo>
                    <a:pt x="0" y="10"/>
                    <a:pt x="1" y="11"/>
                    <a:pt x="1" y="11"/>
                  </a:cubicBezTo>
                  <a:cubicBezTo>
                    <a:pt x="1" y="12"/>
                    <a:pt x="2" y="12"/>
                    <a:pt x="2" y="12"/>
                  </a:cubicBezTo>
                  <a:cubicBezTo>
                    <a:pt x="2" y="12"/>
                    <a:pt x="3" y="12"/>
                    <a:pt x="3" y="11"/>
                  </a:cubicBezTo>
                  <a:cubicBezTo>
                    <a:pt x="10" y="6"/>
                    <a:pt x="19" y="4"/>
                    <a:pt x="27" y="4"/>
                  </a:cubicBezTo>
                  <a:cubicBezTo>
                    <a:pt x="36" y="3"/>
                    <a:pt x="43" y="5"/>
                    <a:pt x="43" y="5"/>
                  </a:cubicBezTo>
                  <a:cubicBezTo>
                    <a:pt x="43" y="5"/>
                    <a:pt x="44" y="5"/>
                    <a:pt x="44" y="5"/>
                  </a:cubicBezTo>
                  <a:cubicBezTo>
                    <a:pt x="44" y="5"/>
                    <a:pt x="45" y="5"/>
                    <a:pt x="45" y="5"/>
                  </a:cubicBezTo>
                  <a:cubicBezTo>
                    <a:pt x="45" y="5"/>
                    <a:pt x="45" y="4"/>
                    <a:pt x="45" y="4"/>
                  </a:cubicBezTo>
                  <a:cubicBezTo>
                    <a:pt x="45" y="4"/>
                    <a:pt x="45" y="3"/>
                    <a:pt x="45" y="3"/>
                  </a:cubicBezTo>
                  <a:close/>
                  <a:moveTo>
                    <a:pt x="44" y="3"/>
                  </a:moveTo>
                  <a:cubicBezTo>
                    <a:pt x="44" y="3"/>
                    <a:pt x="44" y="4"/>
                    <a:pt x="44" y="4"/>
                  </a:cubicBezTo>
                  <a:cubicBezTo>
                    <a:pt x="44" y="4"/>
                    <a:pt x="44" y="4"/>
                    <a:pt x="44" y="4"/>
                  </a:cubicBezTo>
                  <a:cubicBezTo>
                    <a:pt x="44" y="4"/>
                    <a:pt x="44" y="4"/>
                    <a:pt x="43" y="4"/>
                  </a:cubicBezTo>
                  <a:cubicBezTo>
                    <a:pt x="43" y="4"/>
                    <a:pt x="37" y="2"/>
                    <a:pt x="28" y="3"/>
                  </a:cubicBezTo>
                  <a:cubicBezTo>
                    <a:pt x="20" y="3"/>
                    <a:pt x="10" y="4"/>
                    <a:pt x="2" y="11"/>
                  </a:cubicBezTo>
                  <a:cubicBezTo>
                    <a:pt x="2" y="11"/>
                    <a:pt x="2" y="11"/>
                    <a:pt x="2" y="11"/>
                  </a:cubicBezTo>
                  <a:cubicBezTo>
                    <a:pt x="2" y="10"/>
                    <a:pt x="2" y="10"/>
                    <a:pt x="2" y="10"/>
                  </a:cubicBezTo>
                  <a:cubicBezTo>
                    <a:pt x="2" y="10"/>
                    <a:pt x="2" y="10"/>
                    <a:pt x="2" y="10"/>
                  </a:cubicBezTo>
                  <a:cubicBezTo>
                    <a:pt x="10" y="3"/>
                    <a:pt x="21" y="1"/>
                    <a:pt x="29" y="1"/>
                  </a:cubicBezTo>
                  <a:cubicBezTo>
                    <a:pt x="30" y="1"/>
                    <a:pt x="30" y="1"/>
                    <a:pt x="30" y="1"/>
                  </a:cubicBezTo>
                  <a:cubicBezTo>
                    <a:pt x="38" y="2"/>
                    <a:pt x="43" y="3"/>
                    <a:pt x="44" y="3"/>
                  </a:cubicBezTo>
                  <a:cubicBezTo>
                    <a:pt x="44" y="3"/>
                    <a:pt x="44" y="3"/>
                    <a:pt x="44" y="3"/>
                  </a:cubicBezTo>
                  <a:cubicBezTo>
                    <a:pt x="44" y="3"/>
                    <a:pt x="44" y="3"/>
                    <a:pt x="44" y="3"/>
                  </a:cubicBezTo>
                  <a:cubicBezTo>
                    <a:pt x="44" y="3"/>
                    <a:pt x="44" y="3"/>
                    <a:pt x="4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7" name="Freeform 40"/>
            <p:cNvSpPr>
              <a:spLocks/>
            </p:cNvSpPr>
            <p:nvPr/>
          </p:nvSpPr>
          <p:spPr bwMode="auto">
            <a:xfrm>
              <a:off x="3094" y="3270"/>
              <a:ext cx="32" cy="11"/>
            </a:xfrm>
            <a:custGeom>
              <a:avLst/>
              <a:gdLst>
                <a:gd name="T0" fmla="*/ 42 w 43"/>
                <a:gd name="T1" fmla="*/ 15 h 15"/>
                <a:gd name="T2" fmla="*/ 42 w 43"/>
                <a:gd name="T3" fmla="*/ 15 h 15"/>
                <a:gd name="T4" fmla="*/ 1 w 43"/>
                <a:gd name="T5" fmla="*/ 9 h 15"/>
                <a:gd name="T6" fmla="*/ 0 w 43"/>
                <a:gd name="T7" fmla="*/ 8 h 15"/>
                <a:gd name="T8" fmla="*/ 1 w 43"/>
                <a:gd name="T9" fmla="*/ 7 h 15"/>
                <a:gd name="T10" fmla="*/ 43 w 43"/>
                <a:gd name="T11" fmla="*/ 13 h 15"/>
                <a:gd name="T12" fmla="*/ 43 w 43"/>
                <a:gd name="T13" fmla="*/ 15 h 15"/>
                <a:gd name="T14" fmla="*/ 42 w 43"/>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5">
                  <a:moveTo>
                    <a:pt x="42" y="15"/>
                  </a:moveTo>
                  <a:cubicBezTo>
                    <a:pt x="42" y="15"/>
                    <a:pt x="42" y="15"/>
                    <a:pt x="42" y="15"/>
                  </a:cubicBezTo>
                  <a:cubicBezTo>
                    <a:pt x="25" y="3"/>
                    <a:pt x="1" y="9"/>
                    <a:pt x="1" y="9"/>
                  </a:cubicBezTo>
                  <a:cubicBezTo>
                    <a:pt x="0" y="9"/>
                    <a:pt x="0" y="8"/>
                    <a:pt x="0" y="8"/>
                  </a:cubicBezTo>
                  <a:cubicBezTo>
                    <a:pt x="0" y="7"/>
                    <a:pt x="0" y="7"/>
                    <a:pt x="1" y="7"/>
                  </a:cubicBezTo>
                  <a:cubicBezTo>
                    <a:pt x="2" y="6"/>
                    <a:pt x="26" y="0"/>
                    <a:pt x="43" y="13"/>
                  </a:cubicBezTo>
                  <a:cubicBezTo>
                    <a:pt x="43" y="14"/>
                    <a:pt x="43" y="14"/>
                    <a:pt x="43" y="15"/>
                  </a:cubicBezTo>
                  <a:cubicBezTo>
                    <a:pt x="43" y="15"/>
                    <a:pt x="43" y="15"/>
                    <a:pt x="42"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8" name="Freeform 41"/>
            <p:cNvSpPr>
              <a:spLocks noEditPoints="1"/>
            </p:cNvSpPr>
            <p:nvPr/>
          </p:nvSpPr>
          <p:spPr bwMode="auto">
            <a:xfrm>
              <a:off x="3094" y="3273"/>
              <a:ext cx="33" cy="9"/>
            </a:xfrm>
            <a:custGeom>
              <a:avLst/>
              <a:gdLst>
                <a:gd name="T0" fmla="*/ 44 w 45"/>
                <a:gd name="T1" fmla="*/ 9 h 12"/>
                <a:gd name="T2" fmla="*/ 20 w 45"/>
                <a:gd name="T3" fmla="*/ 0 h 12"/>
                <a:gd name="T4" fmla="*/ 1 w 45"/>
                <a:gd name="T5" fmla="*/ 2 h 12"/>
                <a:gd name="T6" fmla="*/ 0 w 45"/>
                <a:gd name="T7" fmla="*/ 3 h 12"/>
                <a:gd name="T8" fmla="*/ 0 w 45"/>
                <a:gd name="T9" fmla="*/ 4 h 12"/>
                <a:gd name="T10" fmla="*/ 1 w 45"/>
                <a:gd name="T11" fmla="*/ 5 h 12"/>
                <a:gd name="T12" fmla="*/ 2 w 45"/>
                <a:gd name="T13" fmla="*/ 5 h 12"/>
                <a:gd name="T14" fmla="*/ 26 w 45"/>
                <a:gd name="T15" fmla="*/ 5 h 12"/>
                <a:gd name="T16" fmla="*/ 42 w 45"/>
                <a:gd name="T17" fmla="*/ 11 h 12"/>
                <a:gd name="T18" fmla="*/ 43 w 45"/>
                <a:gd name="T19" fmla="*/ 12 h 12"/>
                <a:gd name="T20" fmla="*/ 45 w 45"/>
                <a:gd name="T21" fmla="*/ 11 h 12"/>
                <a:gd name="T22" fmla="*/ 44 w 45"/>
                <a:gd name="T23" fmla="*/ 9 h 12"/>
                <a:gd name="T24" fmla="*/ 2 w 45"/>
                <a:gd name="T25" fmla="*/ 4 h 12"/>
                <a:gd name="T26" fmla="*/ 1 w 45"/>
                <a:gd name="T27" fmla="*/ 4 h 12"/>
                <a:gd name="T28" fmla="*/ 1 w 45"/>
                <a:gd name="T29" fmla="*/ 3 h 12"/>
                <a:gd name="T30" fmla="*/ 2 w 45"/>
                <a:gd name="T31" fmla="*/ 3 h 12"/>
                <a:gd name="T32" fmla="*/ 22 w 45"/>
                <a:gd name="T33" fmla="*/ 2 h 12"/>
                <a:gd name="T34" fmla="*/ 44 w 45"/>
                <a:gd name="T35" fmla="*/ 10 h 12"/>
                <a:gd name="T36" fmla="*/ 44 w 45"/>
                <a:gd name="T37" fmla="*/ 10 h 12"/>
                <a:gd name="T38" fmla="*/ 44 w 45"/>
                <a:gd name="T39" fmla="*/ 11 h 12"/>
                <a:gd name="T40" fmla="*/ 43 w 45"/>
                <a:gd name="T41" fmla="*/ 11 h 12"/>
                <a:gd name="T42" fmla="*/ 24 w 45"/>
                <a:gd name="T43" fmla="*/ 3 h 12"/>
                <a:gd name="T44" fmla="*/ 16 w 45"/>
                <a:gd name="T45" fmla="*/ 3 h 12"/>
                <a:gd name="T46" fmla="*/ 2 w 45"/>
                <a:gd name="T47" fmla="*/ 4 h 12"/>
                <a:gd name="T48" fmla="*/ 2 w 45"/>
                <a:gd name="T4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12">
                  <a:moveTo>
                    <a:pt x="44" y="9"/>
                  </a:moveTo>
                  <a:cubicBezTo>
                    <a:pt x="37" y="3"/>
                    <a:pt x="28" y="1"/>
                    <a:pt x="20" y="0"/>
                  </a:cubicBezTo>
                  <a:cubicBezTo>
                    <a:pt x="10" y="0"/>
                    <a:pt x="2" y="2"/>
                    <a:pt x="1" y="2"/>
                  </a:cubicBezTo>
                  <a:cubicBezTo>
                    <a:pt x="1" y="2"/>
                    <a:pt x="1" y="2"/>
                    <a:pt x="0" y="3"/>
                  </a:cubicBezTo>
                  <a:cubicBezTo>
                    <a:pt x="0" y="3"/>
                    <a:pt x="0" y="4"/>
                    <a:pt x="0" y="4"/>
                  </a:cubicBezTo>
                  <a:cubicBezTo>
                    <a:pt x="0" y="4"/>
                    <a:pt x="1" y="5"/>
                    <a:pt x="1" y="5"/>
                  </a:cubicBezTo>
                  <a:cubicBezTo>
                    <a:pt x="1" y="5"/>
                    <a:pt x="2" y="5"/>
                    <a:pt x="2" y="5"/>
                  </a:cubicBezTo>
                  <a:cubicBezTo>
                    <a:pt x="3" y="5"/>
                    <a:pt x="14" y="2"/>
                    <a:pt x="26" y="5"/>
                  </a:cubicBezTo>
                  <a:cubicBezTo>
                    <a:pt x="31" y="6"/>
                    <a:pt x="37" y="8"/>
                    <a:pt x="42" y="11"/>
                  </a:cubicBezTo>
                  <a:cubicBezTo>
                    <a:pt x="43" y="12"/>
                    <a:pt x="43" y="12"/>
                    <a:pt x="43" y="12"/>
                  </a:cubicBezTo>
                  <a:cubicBezTo>
                    <a:pt x="44" y="12"/>
                    <a:pt x="44" y="12"/>
                    <a:pt x="45" y="11"/>
                  </a:cubicBezTo>
                  <a:cubicBezTo>
                    <a:pt x="45" y="10"/>
                    <a:pt x="45" y="9"/>
                    <a:pt x="44" y="9"/>
                  </a:cubicBezTo>
                  <a:close/>
                  <a:moveTo>
                    <a:pt x="2" y="4"/>
                  </a:moveTo>
                  <a:cubicBezTo>
                    <a:pt x="1" y="4"/>
                    <a:pt x="1" y="4"/>
                    <a:pt x="1" y="4"/>
                  </a:cubicBezTo>
                  <a:cubicBezTo>
                    <a:pt x="1" y="4"/>
                    <a:pt x="1" y="3"/>
                    <a:pt x="1" y="3"/>
                  </a:cubicBezTo>
                  <a:cubicBezTo>
                    <a:pt x="1" y="3"/>
                    <a:pt x="2" y="3"/>
                    <a:pt x="2" y="3"/>
                  </a:cubicBezTo>
                  <a:cubicBezTo>
                    <a:pt x="2" y="3"/>
                    <a:pt x="11" y="1"/>
                    <a:pt x="22" y="2"/>
                  </a:cubicBezTo>
                  <a:cubicBezTo>
                    <a:pt x="29" y="2"/>
                    <a:pt x="37" y="5"/>
                    <a:pt x="44" y="10"/>
                  </a:cubicBezTo>
                  <a:cubicBezTo>
                    <a:pt x="44" y="10"/>
                    <a:pt x="44" y="10"/>
                    <a:pt x="44" y="10"/>
                  </a:cubicBezTo>
                  <a:cubicBezTo>
                    <a:pt x="44" y="10"/>
                    <a:pt x="44" y="10"/>
                    <a:pt x="44" y="11"/>
                  </a:cubicBezTo>
                  <a:cubicBezTo>
                    <a:pt x="43" y="11"/>
                    <a:pt x="43" y="11"/>
                    <a:pt x="43" y="11"/>
                  </a:cubicBezTo>
                  <a:cubicBezTo>
                    <a:pt x="37" y="6"/>
                    <a:pt x="30" y="4"/>
                    <a:pt x="24" y="3"/>
                  </a:cubicBezTo>
                  <a:cubicBezTo>
                    <a:pt x="21" y="3"/>
                    <a:pt x="18" y="3"/>
                    <a:pt x="16" y="3"/>
                  </a:cubicBezTo>
                  <a:cubicBezTo>
                    <a:pt x="8" y="3"/>
                    <a:pt x="2" y="4"/>
                    <a:pt x="2" y="4"/>
                  </a:cubicBezTo>
                  <a:cubicBezTo>
                    <a:pt x="2" y="4"/>
                    <a:pt x="2" y="4"/>
                    <a:pt x="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29" name="Freeform 42"/>
            <p:cNvSpPr>
              <a:spLocks/>
            </p:cNvSpPr>
            <p:nvPr/>
          </p:nvSpPr>
          <p:spPr bwMode="auto">
            <a:xfrm>
              <a:off x="3080" y="3447"/>
              <a:ext cx="129" cy="208"/>
            </a:xfrm>
            <a:custGeom>
              <a:avLst/>
              <a:gdLst>
                <a:gd name="T0" fmla="*/ 175 w 175"/>
                <a:gd name="T1" fmla="*/ 0 h 279"/>
                <a:gd name="T2" fmla="*/ 175 w 175"/>
                <a:gd name="T3" fmla="*/ 3 h 279"/>
                <a:gd name="T4" fmla="*/ 173 w 175"/>
                <a:gd name="T5" fmla="*/ 47 h 279"/>
                <a:gd name="T6" fmla="*/ 171 w 175"/>
                <a:gd name="T7" fmla="*/ 87 h 279"/>
                <a:gd name="T8" fmla="*/ 164 w 175"/>
                <a:gd name="T9" fmla="*/ 272 h 279"/>
                <a:gd name="T10" fmla="*/ 137 w 175"/>
                <a:gd name="T11" fmla="*/ 276 h 279"/>
                <a:gd name="T12" fmla="*/ 95 w 175"/>
                <a:gd name="T13" fmla="*/ 279 h 279"/>
                <a:gd name="T14" fmla="*/ 90 w 175"/>
                <a:gd name="T15" fmla="*/ 279 h 279"/>
                <a:gd name="T16" fmla="*/ 88 w 175"/>
                <a:gd name="T17" fmla="*/ 279 h 279"/>
                <a:gd name="T18" fmla="*/ 40 w 175"/>
                <a:gd name="T19" fmla="*/ 275 h 279"/>
                <a:gd name="T20" fmla="*/ 26 w 175"/>
                <a:gd name="T21" fmla="*/ 272 h 279"/>
                <a:gd name="T22" fmla="*/ 0 w 175"/>
                <a:gd name="T23" fmla="*/ 103 h 279"/>
                <a:gd name="T24" fmla="*/ 2 w 175"/>
                <a:gd name="T25" fmla="*/ 87 h 279"/>
                <a:gd name="T26" fmla="*/ 8 w 175"/>
                <a:gd name="T27" fmla="*/ 47 h 279"/>
                <a:gd name="T28" fmla="*/ 10 w 175"/>
                <a:gd name="T29" fmla="*/ 30 h 279"/>
                <a:gd name="T30" fmla="*/ 14 w 175"/>
                <a:gd name="T31" fmla="*/ 5 h 279"/>
                <a:gd name="T32" fmla="*/ 14 w 175"/>
                <a:gd name="T33" fmla="*/ 1 h 279"/>
                <a:gd name="T34" fmla="*/ 22 w 175"/>
                <a:gd name="T35" fmla="*/ 4 h 279"/>
                <a:gd name="T36" fmla="*/ 24 w 175"/>
                <a:gd name="T37" fmla="*/ 4 h 279"/>
                <a:gd name="T38" fmla="*/ 28 w 175"/>
                <a:gd name="T39" fmla="*/ 5 h 279"/>
                <a:gd name="T40" fmla="*/ 33 w 175"/>
                <a:gd name="T41" fmla="*/ 6 h 279"/>
                <a:gd name="T42" fmla="*/ 40 w 175"/>
                <a:gd name="T43" fmla="*/ 8 h 279"/>
                <a:gd name="T44" fmla="*/ 61 w 175"/>
                <a:gd name="T45" fmla="*/ 11 h 279"/>
                <a:gd name="T46" fmla="*/ 73 w 175"/>
                <a:gd name="T47" fmla="*/ 12 h 279"/>
                <a:gd name="T48" fmla="*/ 106 w 175"/>
                <a:gd name="T49" fmla="*/ 13 h 279"/>
                <a:gd name="T50" fmla="*/ 126 w 175"/>
                <a:gd name="T51" fmla="*/ 11 h 279"/>
                <a:gd name="T52" fmla="*/ 148 w 175"/>
                <a:gd name="T53" fmla="*/ 7 h 279"/>
                <a:gd name="T54" fmla="*/ 152 w 175"/>
                <a:gd name="T55" fmla="*/ 6 h 279"/>
                <a:gd name="T56" fmla="*/ 155 w 175"/>
                <a:gd name="T57" fmla="*/ 5 h 279"/>
                <a:gd name="T58" fmla="*/ 175 w 175"/>
                <a:gd name="T5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5" h="279">
                  <a:moveTo>
                    <a:pt x="175" y="0"/>
                  </a:moveTo>
                  <a:cubicBezTo>
                    <a:pt x="175" y="3"/>
                    <a:pt x="175" y="3"/>
                    <a:pt x="175" y="3"/>
                  </a:cubicBezTo>
                  <a:cubicBezTo>
                    <a:pt x="173" y="47"/>
                    <a:pt x="173" y="47"/>
                    <a:pt x="173" y="47"/>
                  </a:cubicBezTo>
                  <a:cubicBezTo>
                    <a:pt x="171" y="87"/>
                    <a:pt x="171" y="87"/>
                    <a:pt x="171" y="87"/>
                  </a:cubicBezTo>
                  <a:cubicBezTo>
                    <a:pt x="164" y="272"/>
                    <a:pt x="164" y="272"/>
                    <a:pt x="164" y="272"/>
                  </a:cubicBezTo>
                  <a:cubicBezTo>
                    <a:pt x="155" y="274"/>
                    <a:pt x="146" y="275"/>
                    <a:pt x="137" y="276"/>
                  </a:cubicBezTo>
                  <a:cubicBezTo>
                    <a:pt x="123" y="278"/>
                    <a:pt x="109" y="279"/>
                    <a:pt x="95" y="279"/>
                  </a:cubicBezTo>
                  <a:cubicBezTo>
                    <a:pt x="94" y="279"/>
                    <a:pt x="92" y="279"/>
                    <a:pt x="90" y="279"/>
                  </a:cubicBezTo>
                  <a:cubicBezTo>
                    <a:pt x="89" y="279"/>
                    <a:pt x="89" y="279"/>
                    <a:pt x="88" y="279"/>
                  </a:cubicBezTo>
                  <a:cubicBezTo>
                    <a:pt x="72" y="278"/>
                    <a:pt x="56" y="277"/>
                    <a:pt x="40" y="275"/>
                  </a:cubicBezTo>
                  <a:cubicBezTo>
                    <a:pt x="35" y="274"/>
                    <a:pt x="30" y="273"/>
                    <a:pt x="26" y="272"/>
                  </a:cubicBezTo>
                  <a:cubicBezTo>
                    <a:pt x="0" y="103"/>
                    <a:pt x="0" y="103"/>
                    <a:pt x="0" y="103"/>
                  </a:cubicBezTo>
                  <a:cubicBezTo>
                    <a:pt x="2" y="87"/>
                    <a:pt x="2" y="87"/>
                    <a:pt x="2" y="87"/>
                  </a:cubicBezTo>
                  <a:cubicBezTo>
                    <a:pt x="8" y="47"/>
                    <a:pt x="8" y="47"/>
                    <a:pt x="8" y="47"/>
                  </a:cubicBezTo>
                  <a:cubicBezTo>
                    <a:pt x="10" y="30"/>
                    <a:pt x="10" y="30"/>
                    <a:pt x="10" y="30"/>
                  </a:cubicBezTo>
                  <a:cubicBezTo>
                    <a:pt x="14" y="5"/>
                    <a:pt x="14" y="5"/>
                    <a:pt x="14" y="5"/>
                  </a:cubicBezTo>
                  <a:cubicBezTo>
                    <a:pt x="14" y="1"/>
                    <a:pt x="14" y="1"/>
                    <a:pt x="14" y="1"/>
                  </a:cubicBezTo>
                  <a:cubicBezTo>
                    <a:pt x="14" y="1"/>
                    <a:pt x="17" y="2"/>
                    <a:pt x="22" y="4"/>
                  </a:cubicBezTo>
                  <a:cubicBezTo>
                    <a:pt x="23" y="4"/>
                    <a:pt x="23" y="4"/>
                    <a:pt x="24" y="4"/>
                  </a:cubicBezTo>
                  <a:cubicBezTo>
                    <a:pt x="25" y="5"/>
                    <a:pt x="27" y="5"/>
                    <a:pt x="28" y="5"/>
                  </a:cubicBezTo>
                  <a:cubicBezTo>
                    <a:pt x="30" y="6"/>
                    <a:pt x="31" y="6"/>
                    <a:pt x="33" y="6"/>
                  </a:cubicBezTo>
                  <a:cubicBezTo>
                    <a:pt x="35" y="7"/>
                    <a:pt x="37" y="7"/>
                    <a:pt x="40" y="8"/>
                  </a:cubicBezTo>
                  <a:cubicBezTo>
                    <a:pt x="46" y="9"/>
                    <a:pt x="53" y="10"/>
                    <a:pt x="61" y="11"/>
                  </a:cubicBezTo>
                  <a:cubicBezTo>
                    <a:pt x="65" y="11"/>
                    <a:pt x="69" y="12"/>
                    <a:pt x="73" y="12"/>
                  </a:cubicBezTo>
                  <a:cubicBezTo>
                    <a:pt x="84" y="13"/>
                    <a:pt x="95" y="13"/>
                    <a:pt x="106" y="13"/>
                  </a:cubicBezTo>
                  <a:cubicBezTo>
                    <a:pt x="113" y="12"/>
                    <a:pt x="120" y="12"/>
                    <a:pt x="126" y="11"/>
                  </a:cubicBezTo>
                  <a:cubicBezTo>
                    <a:pt x="133" y="10"/>
                    <a:pt x="141" y="9"/>
                    <a:pt x="148" y="7"/>
                  </a:cubicBezTo>
                  <a:cubicBezTo>
                    <a:pt x="149" y="7"/>
                    <a:pt x="151" y="7"/>
                    <a:pt x="152" y="6"/>
                  </a:cubicBezTo>
                  <a:cubicBezTo>
                    <a:pt x="153" y="6"/>
                    <a:pt x="154" y="6"/>
                    <a:pt x="155" y="5"/>
                  </a:cubicBezTo>
                  <a:cubicBezTo>
                    <a:pt x="162" y="4"/>
                    <a:pt x="168" y="2"/>
                    <a:pt x="175"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0" name="Freeform 43"/>
            <p:cNvSpPr>
              <a:spLocks/>
            </p:cNvSpPr>
            <p:nvPr/>
          </p:nvSpPr>
          <p:spPr bwMode="auto">
            <a:xfrm>
              <a:off x="3188" y="3421"/>
              <a:ext cx="0"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1" name="Freeform 44"/>
            <p:cNvSpPr>
              <a:spLocks/>
            </p:cNvSpPr>
            <p:nvPr/>
          </p:nvSpPr>
          <p:spPr bwMode="auto">
            <a:xfrm>
              <a:off x="3181" y="3422"/>
              <a:ext cx="76" cy="231"/>
            </a:xfrm>
            <a:custGeom>
              <a:avLst/>
              <a:gdLst>
                <a:gd name="T0" fmla="*/ 102 w 103"/>
                <a:gd name="T1" fmla="*/ 144 h 310"/>
                <a:gd name="T2" fmla="*/ 102 w 103"/>
                <a:gd name="T3" fmla="*/ 144 h 310"/>
                <a:gd name="T4" fmla="*/ 101 w 103"/>
                <a:gd name="T5" fmla="*/ 146 h 310"/>
                <a:gd name="T6" fmla="*/ 101 w 103"/>
                <a:gd name="T7" fmla="*/ 147 h 310"/>
                <a:gd name="T8" fmla="*/ 100 w 103"/>
                <a:gd name="T9" fmla="*/ 150 h 310"/>
                <a:gd name="T10" fmla="*/ 93 w 103"/>
                <a:gd name="T11" fmla="*/ 171 h 310"/>
                <a:gd name="T12" fmla="*/ 51 w 103"/>
                <a:gd name="T13" fmla="*/ 300 h 310"/>
                <a:gd name="T14" fmla="*/ 27 w 103"/>
                <a:gd name="T15" fmla="*/ 306 h 310"/>
                <a:gd name="T16" fmla="*/ 0 w 103"/>
                <a:gd name="T17" fmla="*/ 310 h 310"/>
                <a:gd name="T18" fmla="*/ 12 w 103"/>
                <a:gd name="T19" fmla="*/ 158 h 310"/>
                <a:gd name="T20" fmla="*/ 11 w 103"/>
                <a:gd name="T21" fmla="*/ 165 h 310"/>
                <a:gd name="T22" fmla="*/ 15 w 103"/>
                <a:gd name="T23" fmla="*/ 114 h 310"/>
                <a:gd name="T24" fmla="*/ 15 w 103"/>
                <a:gd name="T25" fmla="*/ 105 h 310"/>
                <a:gd name="T26" fmla="*/ 17 w 103"/>
                <a:gd name="T27" fmla="*/ 79 h 310"/>
                <a:gd name="T28" fmla="*/ 19 w 103"/>
                <a:gd name="T29" fmla="*/ 43 h 310"/>
                <a:gd name="T30" fmla="*/ 18 w 103"/>
                <a:gd name="T31" fmla="*/ 39 h 310"/>
                <a:gd name="T32" fmla="*/ 15 w 103"/>
                <a:gd name="T33" fmla="*/ 14 h 310"/>
                <a:gd name="T34" fmla="*/ 14 w 103"/>
                <a:gd name="T35" fmla="*/ 12 h 310"/>
                <a:gd name="T36" fmla="*/ 13 w 103"/>
                <a:gd name="T37" fmla="*/ 6 h 310"/>
                <a:gd name="T38" fmla="*/ 13 w 103"/>
                <a:gd name="T39" fmla="*/ 4 h 310"/>
                <a:gd name="T40" fmla="*/ 12 w 103"/>
                <a:gd name="T41" fmla="*/ 2 h 310"/>
                <a:gd name="T42" fmla="*/ 12 w 103"/>
                <a:gd name="T43" fmla="*/ 2 h 310"/>
                <a:gd name="T44" fmla="*/ 10 w 103"/>
                <a:gd name="T45" fmla="*/ 0 h 310"/>
                <a:gd name="T46" fmla="*/ 67 w 103"/>
                <a:gd name="T47" fmla="*/ 26 h 310"/>
                <a:gd name="T48" fmla="*/ 67 w 103"/>
                <a:gd name="T49" fmla="*/ 26 h 310"/>
                <a:gd name="T50" fmla="*/ 89 w 103"/>
                <a:gd name="T51" fmla="*/ 82 h 310"/>
                <a:gd name="T52" fmla="*/ 91 w 103"/>
                <a:gd name="T53" fmla="*/ 85 h 310"/>
                <a:gd name="T54" fmla="*/ 94 w 103"/>
                <a:gd name="T55" fmla="*/ 94 h 310"/>
                <a:gd name="T56" fmla="*/ 96 w 103"/>
                <a:gd name="T57" fmla="*/ 99 h 310"/>
                <a:gd name="T58" fmla="*/ 93 w 103"/>
                <a:gd name="T59" fmla="*/ 101 h 310"/>
                <a:gd name="T60" fmla="*/ 84 w 103"/>
                <a:gd name="T61" fmla="*/ 108 h 310"/>
                <a:gd name="T62" fmla="*/ 68 w 103"/>
                <a:gd name="T63" fmla="*/ 120 h 310"/>
                <a:gd name="T64" fmla="*/ 87 w 103"/>
                <a:gd name="T65" fmla="*/ 128 h 310"/>
                <a:gd name="T66" fmla="*/ 90 w 103"/>
                <a:gd name="T67" fmla="*/ 129 h 310"/>
                <a:gd name="T68" fmla="*/ 96 w 103"/>
                <a:gd name="T69" fmla="*/ 132 h 310"/>
                <a:gd name="T70" fmla="*/ 97 w 103"/>
                <a:gd name="T71" fmla="*/ 133 h 310"/>
                <a:gd name="T72" fmla="*/ 102 w 103"/>
                <a:gd name="T73" fmla="*/ 14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3" h="310">
                  <a:moveTo>
                    <a:pt x="102" y="144"/>
                  </a:moveTo>
                  <a:cubicBezTo>
                    <a:pt x="102" y="144"/>
                    <a:pt x="102" y="144"/>
                    <a:pt x="102" y="144"/>
                  </a:cubicBezTo>
                  <a:cubicBezTo>
                    <a:pt x="102" y="145"/>
                    <a:pt x="102" y="145"/>
                    <a:pt x="101" y="146"/>
                  </a:cubicBezTo>
                  <a:cubicBezTo>
                    <a:pt x="101" y="147"/>
                    <a:pt x="101" y="147"/>
                    <a:pt x="101" y="147"/>
                  </a:cubicBezTo>
                  <a:cubicBezTo>
                    <a:pt x="100" y="150"/>
                    <a:pt x="100" y="150"/>
                    <a:pt x="100" y="150"/>
                  </a:cubicBezTo>
                  <a:cubicBezTo>
                    <a:pt x="93" y="171"/>
                    <a:pt x="93" y="171"/>
                    <a:pt x="93" y="171"/>
                  </a:cubicBezTo>
                  <a:cubicBezTo>
                    <a:pt x="51" y="300"/>
                    <a:pt x="51" y="300"/>
                    <a:pt x="51" y="300"/>
                  </a:cubicBezTo>
                  <a:cubicBezTo>
                    <a:pt x="43" y="303"/>
                    <a:pt x="35" y="305"/>
                    <a:pt x="27" y="306"/>
                  </a:cubicBezTo>
                  <a:cubicBezTo>
                    <a:pt x="18" y="308"/>
                    <a:pt x="9" y="309"/>
                    <a:pt x="0" y="310"/>
                  </a:cubicBezTo>
                  <a:cubicBezTo>
                    <a:pt x="4" y="257"/>
                    <a:pt x="9" y="190"/>
                    <a:pt x="12" y="158"/>
                  </a:cubicBezTo>
                  <a:cubicBezTo>
                    <a:pt x="11" y="165"/>
                    <a:pt x="11" y="165"/>
                    <a:pt x="11" y="165"/>
                  </a:cubicBezTo>
                  <a:cubicBezTo>
                    <a:pt x="15" y="114"/>
                    <a:pt x="15" y="114"/>
                    <a:pt x="15" y="114"/>
                  </a:cubicBezTo>
                  <a:cubicBezTo>
                    <a:pt x="15" y="105"/>
                    <a:pt x="15" y="105"/>
                    <a:pt x="15" y="105"/>
                  </a:cubicBezTo>
                  <a:cubicBezTo>
                    <a:pt x="15" y="105"/>
                    <a:pt x="16" y="94"/>
                    <a:pt x="17" y="79"/>
                  </a:cubicBezTo>
                  <a:cubicBezTo>
                    <a:pt x="18" y="68"/>
                    <a:pt x="19" y="55"/>
                    <a:pt x="19" y="43"/>
                  </a:cubicBezTo>
                  <a:cubicBezTo>
                    <a:pt x="19" y="42"/>
                    <a:pt x="18" y="41"/>
                    <a:pt x="18" y="39"/>
                  </a:cubicBezTo>
                  <a:cubicBezTo>
                    <a:pt x="18" y="29"/>
                    <a:pt x="17" y="20"/>
                    <a:pt x="15" y="14"/>
                  </a:cubicBezTo>
                  <a:cubicBezTo>
                    <a:pt x="15" y="14"/>
                    <a:pt x="15" y="13"/>
                    <a:pt x="14" y="12"/>
                  </a:cubicBezTo>
                  <a:cubicBezTo>
                    <a:pt x="13" y="10"/>
                    <a:pt x="13" y="8"/>
                    <a:pt x="13" y="6"/>
                  </a:cubicBezTo>
                  <a:cubicBezTo>
                    <a:pt x="13" y="5"/>
                    <a:pt x="13" y="5"/>
                    <a:pt x="13" y="4"/>
                  </a:cubicBezTo>
                  <a:cubicBezTo>
                    <a:pt x="12" y="3"/>
                    <a:pt x="12" y="3"/>
                    <a:pt x="12" y="2"/>
                  </a:cubicBezTo>
                  <a:cubicBezTo>
                    <a:pt x="12" y="2"/>
                    <a:pt x="12" y="2"/>
                    <a:pt x="12" y="2"/>
                  </a:cubicBezTo>
                  <a:cubicBezTo>
                    <a:pt x="11" y="1"/>
                    <a:pt x="11" y="0"/>
                    <a:pt x="10" y="0"/>
                  </a:cubicBezTo>
                  <a:cubicBezTo>
                    <a:pt x="67" y="26"/>
                    <a:pt x="67" y="26"/>
                    <a:pt x="67" y="26"/>
                  </a:cubicBezTo>
                  <a:cubicBezTo>
                    <a:pt x="67" y="26"/>
                    <a:pt x="67" y="26"/>
                    <a:pt x="67" y="26"/>
                  </a:cubicBezTo>
                  <a:cubicBezTo>
                    <a:pt x="89" y="82"/>
                    <a:pt x="89" y="82"/>
                    <a:pt x="89" y="82"/>
                  </a:cubicBezTo>
                  <a:cubicBezTo>
                    <a:pt x="91" y="85"/>
                    <a:pt x="91" y="85"/>
                    <a:pt x="91" y="85"/>
                  </a:cubicBezTo>
                  <a:cubicBezTo>
                    <a:pt x="94" y="94"/>
                    <a:pt x="94" y="94"/>
                    <a:pt x="94" y="94"/>
                  </a:cubicBezTo>
                  <a:cubicBezTo>
                    <a:pt x="96" y="99"/>
                    <a:pt x="96" y="99"/>
                    <a:pt x="96" y="99"/>
                  </a:cubicBezTo>
                  <a:cubicBezTo>
                    <a:pt x="93" y="101"/>
                    <a:pt x="93" y="101"/>
                    <a:pt x="93" y="101"/>
                  </a:cubicBezTo>
                  <a:cubicBezTo>
                    <a:pt x="84" y="108"/>
                    <a:pt x="84" y="108"/>
                    <a:pt x="84" y="108"/>
                  </a:cubicBezTo>
                  <a:cubicBezTo>
                    <a:pt x="68" y="120"/>
                    <a:pt x="68" y="120"/>
                    <a:pt x="68" y="120"/>
                  </a:cubicBezTo>
                  <a:cubicBezTo>
                    <a:pt x="87" y="128"/>
                    <a:pt x="87" y="128"/>
                    <a:pt x="87" y="128"/>
                  </a:cubicBezTo>
                  <a:cubicBezTo>
                    <a:pt x="90" y="129"/>
                    <a:pt x="90" y="129"/>
                    <a:pt x="90" y="129"/>
                  </a:cubicBezTo>
                  <a:cubicBezTo>
                    <a:pt x="96" y="132"/>
                    <a:pt x="96" y="132"/>
                    <a:pt x="96" y="132"/>
                  </a:cubicBezTo>
                  <a:cubicBezTo>
                    <a:pt x="96" y="132"/>
                    <a:pt x="97" y="132"/>
                    <a:pt x="97" y="133"/>
                  </a:cubicBezTo>
                  <a:cubicBezTo>
                    <a:pt x="99" y="134"/>
                    <a:pt x="103" y="137"/>
                    <a:pt x="102" y="1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2" name="Freeform 45"/>
            <p:cNvSpPr>
              <a:spLocks/>
            </p:cNvSpPr>
            <p:nvPr/>
          </p:nvSpPr>
          <p:spPr bwMode="auto">
            <a:xfrm>
              <a:off x="3034" y="3423"/>
              <a:ext cx="76" cy="229"/>
            </a:xfrm>
            <a:custGeom>
              <a:avLst/>
              <a:gdLst>
                <a:gd name="T0" fmla="*/ 103 w 103"/>
                <a:gd name="T1" fmla="*/ 308 h 308"/>
                <a:gd name="T2" fmla="*/ 89 w 103"/>
                <a:gd name="T3" fmla="*/ 305 h 308"/>
                <a:gd name="T4" fmla="*/ 51 w 103"/>
                <a:gd name="T5" fmla="*/ 295 h 308"/>
                <a:gd name="T6" fmla="*/ 11 w 103"/>
                <a:gd name="T7" fmla="*/ 172 h 308"/>
                <a:gd name="T8" fmla="*/ 4 w 103"/>
                <a:gd name="T9" fmla="*/ 151 h 308"/>
                <a:gd name="T10" fmla="*/ 2 w 103"/>
                <a:gd name="T11" fmla="*/ 144 h 308"/>
                <a:gd name="T12" fmla="*/ 2 w 103"/>
                <a:gd name="T13" fmla="*/ 144 h 308"/>
                <a:gd name="T14" fmla="*/ 1 w 103"/>
                <a:gd name="T15" fmla="*/ 142 h 308"/>
                <a:gd name="T16" fmla="*/ 7 w 103"/>
                <a:gd name="T17" fmla="*/ 130 h 308"/>
                <a:gd name="T18" fmla="*/ 8 w 103"/>
                <a:gd name="T19" fmla="*/ 129 h 308"/>
                <a:gd name="T20" fmla="*/ 16 w 103"/>
                <a:gd name="T21" fmla="*/ 126 h 308"/>
                <a:gd name="T22" fmla="*/ 19 w 103"/>
                <a:gd name="T23" fmla="*/ 124 h 308"/>
                <a:gd name="T24" fmla="*/ 35 w 103"/>
                <a:gd name="T25" fmla="*/ 117 h 308"/>
                <a:gd name="T26" fmla="*/ 21 w 103"/>
                <a:gd name="T27" fmla="*/ 107 h 308"/>
                <a:gd name="T28" fmla="*/ 12 w 103"/>
                <a:gd name="T29" fmla="*/ 100 h 308"/>
                <a:gd name="T30" fmla="*/ 7 w 103"/>
                <a:gd name="T31" fmla="*/ 96 h 308"/>
                <a:gd name="T32" fmla="*/ 10 w 103"/>
                <a:gd name="T33" fmla="*/ 89 h 308"/>
                <a:gd name="T34" fmla="*/ 11 w 103"/>
                <a:gd name="T35" fmla="*/ 87 h 308"/>
                <a:gd name="T36" fmla="*/ 12 w 103"/>
                <a:gd name="T37" fmla="*/ 84 h 308"/>
                <a:gd name="T38" fmla="*/ 15 w 103"/>
                <a:gd name="T39" fmla="*/ 77 h 308"/>
                <a:gd name="T40" fmla="*/ 39 w 103"/>
                <a:gd name="T41" fmla="*/ 23 h 308"/>
                <a:gd name="T42" fmla="*/ 46 w 103"/>
                <a:gd name="T43" fmla="*/ 20 h 308"/>
                <a:gd name="T44" fmla="*/ 46 w 103"/>
                <a:gd name="T45" fmla="*/ 20 h 308"/>
                <a:gd name="T46" fmla="*/ 84 w 103"/>
                <a:gd name="T47" fmla="*/ 1 h 308"/>
                <a:gd name="T48" fmla="*/ 87 w 103"/>
                <a:gd name="T49" fmla="*/ 0 h 308"/>
                <a:gd name="T50" fmla="*/ 87 w 103"/>
                <a:gd name="T51" fmla="*/ 83 h 308"/>
                <a:gd name="T52" fmla="*/ 88 w 103"/>
                <a:gd name="T53" fmla="*/ 103 h 308"/>
                <a:gd name="T54" fmla="*/ 88 w 103"/>
                <a:gd name="T55" fmla="*/ 108 h 308"/>
                <a:gd name="T56" fmla="*/ 89 w 103"/>
                <a:gd name="T57" fmla="*/ 111 h 308"/>
                <a:gd name="T58" fmla="*/ 89 w 103"/>
                <a:gd name="T59" fmla="*/ 112 h 308"/>
                <a:gd name="T60" fmla="*/ 92 w 103"/>
                <a:gd name="T61" fmla="*/ 162 h 308"/>
                <a:gd name="T62" fmla="*/ 91 w 103"/>
                <a:gd name="T63" fmla="*/ 155 h 308"/>
                <a:gd name="T64" fmla="*/ 103 w 103"/>
                <a:gd name="T6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308">
                  <a:moveTo>
                    <a:pt x="103" y="308"/>
                  </a:moveTo>
                  <a:cubicBezTo>
                    <a:pt x="98" y="307"/>
                    <a:pt x="93" y="306"/>
                    <a:pt x="89" y="305"/>
                  </a:cubicBezTo>
                  <a:cubicBezTo>
                    <a:pt x="76" y="302"/>
                    <a:pt x="63" y="299"/>
                    <a:pt x="51" y="295"/>
                  </a:cubicBezTo>
                  <a:cubicBezTo>
                    <a:pt x="11" y="172"/>
                    <a:pt x="11" y="172"/>
                    <a:pt x="11" y="172"/>
                  </a:cubicBezTo>
                  <a:cubicBezTo>
                    <a:pt x="4" y="151"/>
                    <a:pt x="4" y="151"/>
                    <a:pt x="4" y="151"/>
                  </a:cubicBezTo>
                  <a:cubicBezTo>
                    <a:pt x="2" y="144"/>
                    <a:pt x="2" y="144"/>
                    <a:pt x="2" y="144"/>
                  </a:cubicBezTo>
                  <a:cubicBezTo>
                    <a:pt x="2" y="144"/>
                    <a:pt x="2" y="144"/>
                    <a:pt x="2" y="144"/>
                  </a:cubicBezTo>
                  <a:cubicBezTo>
                    <a:pt x="2" y="143"/>
                    <a:pt x="2" y="143"/>
                    <a:pt x="1" y="142"/>
                  </a:cubicBezTo>
                  <a:cubicBezTo>
                    <a:pt x="0" y="133"/>
                    <a:pt x="7" y="130"/>
                    <a:pt x="7" y="130"/>
                  </a:cubicBezTo>
                  <a:cubicBezTo>
                    <a:pt x="8" y="129"/>
                    <a:pt x="8" y="129"/>
                    <a:pt x="8" y="129"/>
                  </a:cubicBezTo>
                  <a:cubicBezTo>
                    <a:pt x="16" y="126"/>
                    <a:pt x="16" y="126"/>
                    <a:pt x="16" y="126"/>
                  </a:cubicBezTo>
                  <a:cubicBezTo>
                    <a:pt x="19" y="124"/>
                    <a:pt x="19" y="124"/>
                    <a:pt x="19" y="124"/>
                  </a:cubicBezTo>
                  <a:cubicBezTo>
                    <a:pt x="35" y="117"/>
                    <a:pt x="35" y="117"/>
                    <a:pt x="35" y="117"/>
                  </a:cubicBezTo>
                  <a:cubicBezTo>
                    <a:pt x="21" y="107"/>
                    <a:pt x="21" y="107"/>
                    <a:pt x="21" y="107"/>
                  </a:cubicBezTo>
                  <a:cubicBezTo>
                    <a:pt x="12" y="100"/>
                    <a:pt x="12" y="100"/>
                    <a:pt x="12" y="100"/>
                  </a:cubicBezTo>
                  <a:cubicBezTo>
                    <a:pt x="7" y="96"/>
                    <a:pt x="7" y="96"/>
                    <a:pt x="7" y="96"/>
                  </a:cubicBezTo>
                  <a:cubicBezTo>
                    <a:pt x="10" y="89"/>
                    <a:pt x="10" y="89"/>
                    <a:pt x="10" y="89"/>
                  </a:cubicBezTo>
                  <a:cubicBezTo>
                    <a:pt x="11" y="87"/>
                    <a:pt x="11" y="87"/>
                    <a:pt x="11" y="87"/>
                  </a:cubicBezTo>
                  <a:cubicBezTo>
                    <a:pt x="12" y="84"/>
                    <a:pt x="12" y="84"/>
                    <a:pt x="12" y="84"/>
                  </a:cubicBezTo>
                  <a:cubicBezTo>
                    <a:pt x="15" y="77"/>
                    <a:pt x="15" y="77"/>
                    <a:pt x="15" y="77"/>
                  </a:cubicBezTo>
                  <a:cubicBezTo>
                    <a:pt x="39" y="23"/>
                    <a:pt x="39" y="23"/>
                    <a:pt x="39" y="23"/>
                  </a:cubicBezTo>
                  <a:cubicBezTo>
                    <a:pt x="46" y="20"/>
                    <a:pt x="46" y="20"/>
                    <a:pt x="46" y="20"/>
                  </a:cubicBezTo>
                  <a:cubicBezTo>
                    <a:pt x="46" y="20"/>
                    <a:pt x="46" y="20"/>
                    <a:pt x="46" y="20"/>
                  </a:cubicBezTo>
                  <a:cubicBezTo>
                    <a:pt x="84" y="1"/>
                    <a:pt x="84" y="1"/>
                    <a:pt x="84" y="1"/>
                  </a:cubicBezTo>
                  <a:cubicBezTo>
                    <a:pt x="87" y="0"/>
                    <a:pt x="87" y="0"/>
                    <a:pt x="87" y="0"/>
                  </a:cubicBezTo>
                  <a:cubicBezTo>
                    <a:pt x="87" y="83"/>
                    <a:pt x="87" y="83"/>
                    <a:pt x="87" y="83"/>
                  </a:cubicBezTo>
                  <a:cubicBezTo>
                    <a:pt x="88" y="103"/>
                    <a:pt x="88" y="103"/>
                    <a:pt x="88" y="103"/>
                  </a:cubicBezTo>
                  <a:cubicBezTo>
                    <a:pt x="88" y="108"/>
                    <a:pt x="88" y="108"/>
                    <a:pt x="88" y="108"/>
                  </a:cubicBezTo>
                  <a:cubicBezTo>
                    <a:pt x="89" y="111"/>
                    <a:pt x="89" y="111"/>
                    <a:pt x="89" y="111"/>
                  </a:cubicBezTo>
                  <a:cubicBezTo>
                    <a:pt x="89" y="112"/>
                    <a:pt x="89" y="112"/>
                    <a:pt x="89" y="112"/>
                  </a:cubicBezTo>
                  <a:cubicBezTo>
                    <a:pt x="92" y="162"/>
                    <a:pt x="92" y="162"/>
                    <a:pt x="92" y="162"/>
                  </a:cubicBezTo>
                  <a:cubicBezTo>
                    <a:pt x="91" y="155"/>
                    <a:pt x="91" y="155"/>
                    <a:pt x="91" y="155"/>
                  </a:cubicBezTo>
                  <a:cubicBezTo>
                    <a:pt x="94" y="188"/>
                    <a:pt x="99" y="254"/>
                    <a:pt x="103" y="30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3" name="Freeform 46"/>
            <p:cNvSpPr>
              <a:spLocks/>
            </p:cNvSpPr>
            <p:nvPr/>
          </p:nvSpPr>
          <p:spPr bwMode="auto">
            <a:xfrm>
              <a:off x="3096" y="3421"/>
              <a:ext cx="96" cy="173"/>
            </a:xfrm>
            <a:custGeom>
              <a:avLst/>
              <a:gdLst>
                <a:gd name="T0" fmla="*/ 67 w 131"/>
                <a:gd name="T1" fmla="*/ 233 h 233"/>
                <a:gd name="T2" fmla="*/ 0 w 131"/>
                <a:gd name="T3" fmla="*/ 3 h 233"/>
                <a:gd name="T4" fmla="*/ 7 w 131"/>
                <a:gd name="T5" fmla="*/ 0 h 233"/>
                <a:gd name="T6" fmla="*/ 67 w 131"/>
                <a:gd name="T7" fmla="*/ 228 h 233"/>
                <a:gd name="T8" fmla="*/ 128 w 131"/>
                <a:gd name="T9" fmla="*/ 3 h 233"/>
                <a:gd name="T10" fmla="*/ 131 w 131"/>
                <a:gd name="T11" fmla="*/ 15 h 233"/>
                <a:gd name="T12" fmla="*/ 67 w 131"/>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31" h="233">
                  <a:moveTo>
                    <a:pt x="67" y="233"/>
                  </a:moveTo>
                  <a:cubicBezTo>
                    <a:pt x="21" y="233"/>
                    <a:pt x="0" y="114"/>
                    <a:pt x="0" y="3"/>
                  </a:cubicBezTo>
                  <a:cubicBezTo>
                    <a:pt x="7" y="0"/>
                    <a:pt x="7" y="0"/>
                    <a:pt x="7" y="0"/>
                  </a:cubicBezTo>
                  <a:cubicBezTo>
                    <a:pt x="7" y="148"/>
                    <a:pt x="36" y="228"/>
                    <a:pt x="67" y="228"/>
                  </a:cubicBezTo>
                  <a:cubicBezTo>
                    <a:pt x="97" y="228"/>
                    <a:pt x="128" y="151"/>
                    <a:pt x="128" y="3"/>
                  </a:cubicBezTo>
                  <a:cubicBezTo>
                    <a:pt x="131" y="15"/>
                    <a:pt x="131" y="15"/>
                    <a:pt x="131" y="15"/>
                  </a:cubicBezTo>
                  <a:cubicBezTo>
                    <a:pt x="131" y="126"/>
                    <a:pt x="112" y="233"/>
                    <a:pt x="67" y="233"/>
                  </a:cubicBezTo>
                  <a:close/>
                </a:path>
              </a:pathLst>
            </a:custGeom>
            <a:solidFill>
              <a:srgbClr val="AB2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4" name="Freeform 47"/>
            <p:cNvSpPr>
              <a:spLocks/>
            </p:cNvSpPr>
            <p:nvPr/>
          </p:nvSpPr>
          <p:spPr bwMode="auto">
            <a:xfrm>
              <a:off x="3145" y="3327"/>
              <a:ext cx="18" cy="13"/>
            </a:xfrm>
            <a:custGeom>
              <a:avLst/>
              <a:gdLst>
                <a:gd name="T0" fmla="*/ 8 w 24"/>
                <a:gd name="T1" fmla="*/ 14 h 18"/>
                <a:gd name="T2" fmla="*/ 0 w 24"/>
                <a:gd name="T3" fmla="*/ 18 h 18"/>
                <a:gd name="T4" fmla="*/ 0 w 24"/>
                <a:gd name="T5" fmla="*/ 0 h 18"/>
                <a:gd name="T6" fmla="*/ 17 w 24"/>
                <a:gd name="T7" fmla="*/ 0 h 18"/>
                <a:gd name="T8" fmla="*/ 24 w 24"/>
                <a:gd name="T9" fmla="*/ 6 h 18"/>
                <a:gd name="T10" fmla="*/ 23 w 24"/>
                <a:gd name="T11" fmla="*/ 10 h 18"/>
                <a:gd name="T12" fmla="*/ 17 w 24"/>
                <a:gd name="T13" fmla="*/ 8 h 18"/>
                <a:gd name="T14" fmla="*/ 8 w 24"/>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8" y="14"/>
                  </a:moveTo>
                  <a:cubicBezTo>
                    <a:pt x="5" y="18"/>
                    <a:pt x="2" y="18"/>
                    <a:pt x="0" y="18"/>
                  </a:cubicBezTo>
                  <a:cubicBezTo>
                    <a:pt x="0" y="0"/>
                    <a:pt x="0" y="0"/>
                    <a:pt x="0" y="0"/>
                  </a:cubicBezTo>
                  <a:cubicBezTo>
                    <a:pt x="17" y="0"/>
                    <a:pt x="17" y="0"/>
                    <a:pt x="17" y="0"/>
                  </a:cubicBezTo>
                  <a:cubicBezTo>
                    <a:pt x="21" y="0"/>
                    <a:pt x="24" y="3"/>
                    <a:pt x="24" y="6"/>
                  </a:cubicBezTo>
                  <a:cubicBezTo>
                    <a:pt x="24" y="8"/>
                    <a:pt x="24" y="9"/>
                    <a:pt x="23" y="10"/>
                  </a:cubicBezTo>
                  <a:cubicBezTo>
                    <a:pt x="23" y="10"/>
                    <a:pt x="20" y="8"/>
                    <a:pt x="17" y="8"/>
                  </a:cubicBezTo>
                  <a:cubicBezTo>
                    <a:pt x="13" y="8"/>
                    <a:pt x="9" y="11"/>
                    <a:pt x="8" y="14"/>
                  </a:cubicBez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5" name="Freeform 48"/>
            <p:cNvSpPr>
              <a:spLocks/>
            </p:cNvSpPr>
            <p:nvPr/>
          </p:nvSpPr>
          <p:spPr bwMode="auto">
            <a:xfrm>
              <a:off x="3131" y="3304"/>
              <a:ext cx="14" cy="23"/>
            </a:xfrm>
            <a:custGeom>
              <a:avLst/>
              <a:gdLst>
                <a:gd name="T0" fmla="*/ 19 w 19"/>
                <a:gd name="T1" fmla="*/ 0 h 31"/>
                <a:gd name="T2" fmla="*/ 19 w 19"/>
                <a:gd name="T3" fmla="*/ 30 h 31"/>
                <a:gd name="T4" fmla="*/ 0 w 19"/>
                <a:gd name="T5" fmla="*/ 31 h 31"/>
                <a:gd name="T6" fmla="*/ 10 w 19"/>
                <a:gd name="T7" fmla="*/ 11 h 31"/>
                <a:gd name="T8" fmla="*/ 19 w 19"/>
                <a:gd name="T9" fmla="*/ 0 h 31"/>
              </a:gdLst>
              <a:ahLst/>
              <a:cxnLst>
                <a:cxn ang="0">
                  <a:pos x="T0" y="T1"/>
                </a:cxn>
                <a:cxn ang="0">
                  <a:pos x="T2" y="T3"/>
                </a:cxn>
                <a:cxn ang="0">
                  <a:pos x="T4" y="T5"/>
                </a:cxn>
                <a:cxn ang="0">
                  <a:pos x="T6" y="T7"/>
                </a:cxn>
                <a:cxn ang="0">
                  <a:pos x="T8" y="T9"/>
                </a:cxn>
              </a:cxnLst>
              <a:rect l="0" t="0" r="r" b="b"/>
              <a:pathLst>
                <a:path w="19" h="31">
                  <a:moveTo>
                    <a:pt x="19" y="0"/>
                  </a:moveTo>
                  <a:cubicBezTo>
                    <a:pt x="19" y="30"/>
                    <a:pt x="19" y="30"/>
                    <a:pt x="19" y="30"/>
                  </a:cubicBezTo>
                  <a:cubicBezTo>
                    <a:pt x="0" y="31"/>
                    <a:pt x="0" y="31"/>
                    <a:pt x="0" y="31"/>
                  </a:cubicBezTo>
                  <a:cubicBezTo>
                    <a:pt x="4" y="23"/>
                    <a:pt x="10" y="20"/>
                    <a:pt x="10" y="11"/>
                  </a:cubicBezTo>
                  <a:cubicBezTo>
                    <a:pt x="10" y="6"/>
                    <a:pt x="13" y="0"/>
                    <a:pt x="19" y="0"/>
                  </a:cubicBez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36" name="Freeform 49"/>
            <p:cNvSpPr>
              <a:spLocks/>
            </p:cNvSpPr>
            <p:nvPr/>
          </p:nvSpPr>
          <p:spPr bwMode="auto">
            <a:xfrm>
              <a:off x="3127" y="3327"/>
              <a:ext cx="18" cy="13"/>
            </a:xfrm>
            <a:custGeom>
              <a:avLst/>
              <a:gdLst>
                <a:gd name="T0" fmla="*/ 17 w 24"/>
                <a:gd name="T1" fmla="*/ 14 h 18"/>
                <a:gd name="T2" fmla="*/ 24 w 24"/>
                <a:gd name="T3" fmla="*/ 18 h 18"/>
                <a:gd name="T4" fmla="*/ 24 w 24"/>
                <a:gd name="T5" fmla="*/ 0 h 18"/>
                <a:gd name="T6" fmla="*/ 7 w 24"/>
                <a:gd name="T7" fmla="*/ 0 h 18"/>
                <a:gd name="T8" fmla="*/ 0 w 24"/>
                <a:gd name="T9" fmla="*/ 6 h 18"/>
                <a:gd name="T10" fmla="*/ 1 w 24"/>
                <a:gd name="T11" fmla="*/ 10 h 18"/>
                <a:gd name="T12" fmla="*/ 7 w 24"/>
                <a:gd name="T13" fmla="*/ 8 h 18"/>
                <a:gd name="T14" fmla="*/ 17 w 24"/>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17" y="14"/>
                  </a:moveTo>
                  <a:cubicBezTo>
                    <a:pt x="19" y="18"/>
                    <a:pt x="22" y="18"/>
                    <a:pt x="24" y="18"/>
                  </a:cubicBezTo>
                  <a:cubicBezTo>
                    <a:pt x="24" y="0"/>
                    <a:pt x="24" y="0"/>
                    <a:pt x="24" y="0"/>
                  </a:cubicBezTo>
                  <a:cubicBezTo>
                    <a:pt x="7" y="0"/>
                    <a:pt x="7" y="0"/>
                    <a:pt x="7" y="0"/>
                  </a:cubicBezTo>
                  <a:cubicBezTo>
                    <a:pt x="3" y="0"/>
                    <a:pt x="0" y="3"/>
                    <a:pt x="0" y="6"/>
                  </a:cubicBezTo>
                  <a:cubicBezTo>
                    <a:pt x="0" y="8"/>
                    <a:pt x="0" y="9"/>
                    <a:pt x="1" y="10"/>
                  </a:cubicBezTo>
                  <a:cubicBezTo>
                    <a:pt x="1" y="10"/>
                    <a:pt x="4" y="8"/>
                    <a:pt x="7" y="8"/>
                  </a:cubicBezTo>
                  <a:cubicBezTo>
                    <a:pt x="11" y="8"/>
                    <a:pt x="15" y="11"/>
                    <a:pt x="17" y="14"/>
                  </a:cubicBez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nvGrpSpPr>
          <p:cNvPr id="866" name="Group 52"/>
          <p:cNvGrpSpPr>
            <a:grpSpLocks noChangeAspect="1"/>
          </p:cNvGrpSpPr>
          <p:nvPr/>
        </p:nvGrpSpPr>
        <p:grpSpPr bwMode="auto">
          <a:xfrm>
            <a:off x="7304096" y="4884947"/>
            <a:ext cx="826969" cy="834906"/>
            <a:chOff x="4915" y="3128"/>
            <a:chExt cx="521" cy="526"/>
          </a:xfrm>
        </p:grpSpPr>
        <p:sp>
          <p:nvSpPr>
            <p:cNvPr id="953" name="AutoShape 51"/>
            <p:cNvSpPr>
              <a:spLocks noChangeAspect="1" noChangeArrowheads="1" noTextEdit="1"/>
            </p:cNvSpPr>
            <p:nvPr/>
          </p:nvSpPr>
          <p:spPr bwMode="auto">
            <a:xfrm>
              <a:off x="4915" y="3128"/>
              <a:ext cx="521"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4" name="Oval 53"/>
            <p:cNvSpPr>
              <a:spLocks noChangeArrowheads="1"/>
            </p:cNvSpPr>
            <p:nvPr/>
          </p:nvSpPr>
          <p:spPr bwMode="auto">
            <a:xfrm>
              <a:off x="4914" y="3127"/>
              <a:ext cx="521" cy="5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5" name="Freeform 54"/>
            <p:cNvSpPr>
              <a:spLocks/>
            </p:cNvSpPr>
            <p:nvPr/>
          </p:nvSpPr>
          <p:spPr bwMode="auto">
            <a:xfrm>
              <a:off x="5181" y="3471"/>
              <a:ext cx="169" cy="135"/>
            </a:xfrm>
            <a:custGeom>
              <a:avLst/>
              <a:gdLst>
                <a:gd name="T0" fmla="*/ 139 w 169"/>
                <a:gd name="T1" fmla="*/ 135 h 135"/>
                <a:gd name="T2" fmla="*/ 0 w 169"/>
                <a:gd name="T3" fmla="*/ 82 h 135"/>
                <a:gd name="T4" fmla="*/ 31 w 169"/>
                <a:gd name="T5" fmla="*/ 0 h 135"/>
                <a:gd name="T6" fmla="*/ 169 w 169"/>
                <a:gd name="T7" fmla="*/ 54 h 135"/>
                <a:gd name="T8" fmla="*/ 139 w 169"/>
                <a:gd name="T9" fmla="*/ 135 h 135"/>
              </a:gdLst>
              <a:ahLst/>
              <a:cxnLst>
                <a:cxn ang="0">
                  <a:pos x="T0" y="T1"/>
                </a:cxn>
                <a:cxn ang="0">
                  <a:pos x="T2" y="T3"/>
                </a:cxn>
                <a:cxn ang="0">
                  <a:pos x="T4" y="T5"/>
                </a:cxn>
                <a:cxn ang="0">
                  <a:pos x="T6" y="T7"/>
                </a:cxn>
                <a:cxn ang="0">
                  <a:pos x="T8" y="T9"/>
                </a:cxn>
              </a:cxnLst>
              <a:rect l="0" t="0" r="r" b="b"/>
              <a:pathLst>
                <a:path w="169" h="135">
                  <a:moveTo>
                    <a:pt x="139" y="135"/>
                  </a:moveTo>
                  <a:lnTo>
                    <a:pt x="0" y="82"/>
                  </a:lnTo>
                  <a:lnTo>
                    <a:pt x="31" y="0"/>
                  </a:lnTo>
                  <a:lnTo>
                    <a:pt x="169" y="54"/>
                  </a:lnTo>
                  <a:lnTo>
                    <a:pt x="139"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6" name="Freeform 55"/>
            <p:cNvSpPr>
              <a:spLocks/>
            </p:cNvSpPr>
            <p:nvPr/>
          </p:nvSpPr>
          <p:spPr bwMode="auto">
            <a:xfrm>
              <a:off x="5300" y="3530"/>
              <a:ext cx="71" cy="86"/>
            </a:xfrm>
            <a:custGeom>
              <a:avLst/>
              <a:gdLst>
                <a:gd name="T0" fmla="*/ 33 w 97"/>
                <a:gd name="T1" fmla="*/ 104 h 117"/>
                <a:gd name="T2" fmla="*/ 33 w 97"/>
                <a:gd name="T3" fmla="*/ 104 h 117"/>
                <a:gd name="T4" fmla="*/ 32 w 97"/>
                <a:gd name="T5" fmla="*/ 104 h 117"/>
                <a:gd name="T6" fmla="*/ 12 w 97"/>
                <a:gd name="T7" fmla="*/ 117 h 117"/>
                <a:gd name="T8" fmla="*/ 9 w 97"/>
                <a:gd name="T9" fmla="*/ 99 h 117"/>
                <a:gd name="T10" fmla="*/ 8 w 97"/>
                <a:gd name="T11" fmla="*/ 95 h 117"/>
                <a:gd name="T12" fmla="*/ 7 w 97"/>
                <a:gd name="T13" fmla="*/ 90 h 117"/>
                <a:gd name="T14" fmla="*/ 2 w 97"/>
                <a:gd name="T15" fmla="*/ 56 h 117"/>
                <a:gd name="T16" fmla="*/ 7 w 97"/>
                <a:gd name="T17" fmla="*/ 25 h 117"/>
                <a:gd name="T18" fmla="*/ 41 w 97"/>
                <a:gd name="T19" fmla="*/ 1 h 117"/>
                <a:gd name="T20" fmla="*/ 65 w 97"/>
                <a:gd name="T21" fmla="*/ 4 h 117"/>
                <a:gd name="T22" fmla="*/ 95 w 97"/>
                <a:gd name="T23" fmla="*/ 40 h 117"/>
                <a:gd name="T24" fmla="*/ 97 w 97"/>
                <a:gd name="T25" fmla="*/ 47 h 117"/>
                <a:gd name="T26" fmla="*/ 33 w 97"/>
                <a:gd name="T27" fmla="*/ 10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17">
                  <a:moveTo>
                    <a:pt x="33" y="104"/>
                  </a:moveTo>
                  <a:cubicBezTo>
                    <a:pt x="33" y="104"/>
                    <a:pt x="33" y="104"/>
                    <a:pt x="33" y="104"/>
                  </a:cubicBezTo>
                  <a:cubicBezTo>
                    <a:pt x="32" y="104"/>
                    <a:pt x="32" y="104"/>
                    <a:pt x="32" y="104"/>
                  </a:cubicBezTo>
                  <a:cubicBezTo>
                    <a:pt x="26" y="109"/>
                    <a:pt x="19" y="113"/>
                    <a:pt x="12" y="117"/>
                  </a:cubicBezTo>
                  <a:cubicBezTo>
                    <a:pt x="11" y="111"/>
                    <a:pt x="10" y="105"/>
                    <a:pt x="9" y="99"/>
                  </a:cubicBezTo>
                  <a:cubicBezTo>
                    <a:pt x="9" y="98"/>
                    <a:pt x="9" y="97"/>
                    <a:pt x="8" y="95"/>
                  </a:cubicBezTo>
                  <a:cubicBezTo>
                    <a:pt x="8" y="94"/>
                    <a:pt x="8" y="92"/>
                    <a:pt x="7" y="90"/>
                  </a:cubicBezTo>
                  <a:cubicBezTo>
                    <a:pt x="5" y="78"/>
                    <a:pt x="3" y="66"/>
                    <a:pt x="2" y="56"/>
                  </a:cubicBezTo>
                  <a:cubicBezTo>
                    <a:pt x="0" y="45"/>
                    <a:pt x="2" y="34"/>
                    <a:pt x="7" y="25"/>
                  </a:cubicBezTo>
                  <a:cubicBezTo>
                    <a:pt x="14" y="13"/>
                    <a:pt x="26" y="4"/>
                    <a:pt x="41" y="1"/>
                  </a:cubicBezTo>
                  <a:cubicBezTo>
                    <a:pt x="49" y="0"/>
                    <a:pt x="58" y="1"/>
                    <a:pt x="65" y="4"/>
                  </a:cubicBezTo>
                  <a:cubicBezTo>
                    <a:pt x="81" y="9"/>
                    <a:pt x="93" y="23"/>
                    <a:pt x="95" y="40"/>
                  </a:cubicBezTo>
                  <a:cubicBezTo>
                    <a:pt x="96" y="42"/>
                    <a:pt x="96" y="45"/>
                    <a:pt x="97" y="47"/>
                  </a:cubicBezTo>
                  <a:cubicBezTo>
                    <a:pt x="78" y="68"/>
                    <a:pt x="56" y="87"/>
                    <a:pt x="33" y="104"/>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7" name="Freeform 56"/>
            <p:cNvSpPr>
              <a:spLocks/>
            </p:cNvSpPr>
            <p:nvPr/>
          </p:nvSpPr>
          <p:spPr bwMode="auto">
            <a:xfrm>
              <a:off x="5293" y="3559"/>
              <a:ext cx="82" cy="63"/>
            </a:xfrm>
            <a:custGeom>
              <a:avLst/>
              <a:gdLst>
                <a:gd name="T0" fmla="*/ 112 w 112"/>
                <a:gd name="T1" fmla="*/ 0 h 86"/>
                <a:gd name="T2" fmla="*/ 106 w 112"/>
                <a:gd name="T3" fmla="*/ 8 h 86"/>
                <a:gd name="T4" fmla="*/ 42 w 112"/>
                <a:gd name="T5" fmla="*/ 65 h 86"/>
                <a:gd name="T6" fmla="*/ 42 w 112"/>
                <a:gd name="T7" fmla="*/ 65 h 86"/>
                <a:gd name="T8" fmla="*/ 41 w 112"/>
                <a:gd name="T9" fmla="*/ 65 h 86"/>
                <a:gd name="T10" fmla="*/ 21 w 112"/>
                <a:gd name="T11" fmla="*/ 78 h 86"/>
                <a:gd name="T12" fmla="*/ 8 w 112"/>
                <a:gd name="T13" fmla="*/ 86 h 86"/>
                <a:gd name="T14" fmla="*/ 4 w 112"/>
                <a:gd name="T15" fmla="*/ 51 h 86"/>
                <a:gd name="T16" fmla="*/ 0 w 112"/>
                <a:gd name="T17" fmla="*/ 20 h 86"/>
                <a:gd name="T18" fmla="*/ 0 w 112"/>
                <a:gd name="T19" fmla="*/ 19 h 86"/>
                <a:gd name="T20" fmla="*/ 11 w 112"/>
                <a:gd name="T21" fmla="*/ 17 h 86"/>
                <a:gd name="T22" fmla="*/ 44 w 112"/>
                <a:gd name="T23" fmla="*/ 11 h 86"/>
                <a:gd name="T24" fmla="*/ 58 w 112"/>
                <a:gd name="T25" fmla="*/ 9 h 86"/>
                <a:gd name="T26" fmla="*/ 104 w 112"/>
                <a:gd name="T27" fmla="*/ 1 h 86"/>
                <a:gd name="T28" fmla="*/ 112 w 112"/>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86">
                  <a:moveTo>
                    <a:pt x="112" y="0"/>
                  </a:moveTo>
                  <a:cubicBezTo>
                    <a:pt x="110" y="3"/>
                    <a:pt x="108" y="5"/>
                    <a:pt x="106" y="8"/>
                  </a:cubicBezTo>
                  <a:cubicBezTo>
                    <a:pt x="87" y="29"/>
                    <a:pt x="65" y="48"/>
                    <a:pt x="42" y="65"/>
                  </a:cubicBezTo>
                  <a:cubicBezTo>
                    <a:pt x="42" y="65"/>
                    <a:pt x="42" y="65"/>
                    <a:pt x="42" y="65"/>
                  </a:cubicBezTo>
                  <a:cubicBezTo>
                    <a:pt x="41" y="65"/>
                    <a:pt x="41" y="65"/>
                    <a:pt x="41" y="65"/>
                  </a:cubicBezTo>
                  <a:cubicBezTo>
                    <a:pt x="35" y="70"/>
                    <a:pt x="28" y="74"/>
                    <a:pt x="21" y="78"/>
                  </a:cubicBezTo>
                  <a:cubicBezTo>
                    <a:pt x="17" y="81"/>
                    <a:pt x="13" y="83"/>
                    <a:pt x="8" y="86"/>
                  </a:cubicBezTo>
                  <a:cubicBezTo>
                    <a:pt x="7" y="73"/>
                    <a:pt x="5" y="61"/>
                    <a:pt x="4" y="51"/>
                  </a:cubicBezTo>
                  <a:cubicBezTo>
                    <a:pt x="2" y="37"/>
                    <a:pt x="1" y="26"/>
                    <a:pt x="0" y="20"/>
                  </a:cubicBezTo>
                  <a:cubicBezTo>
                    <a:pt x="0" y="19"/>
                    <a:pt x="0" y="19"/>
                    <a:pt x="0" y="19"/>
                  </a:cubicBezTo>
                  <a:cubicBezTo>
                    <a:pt x="11" y="17"/>
                    <a:pt x="11" y="17"/>
                    <a:pt x="11" y="17"/>
                  </a:cubicBezTo>
                  <a:cubicBezTo>
                    <a:pt x="44" y="11"/>
                    <a:pt x="44" y="11"/>
                    <a:pt x="44" y="11"/>
                  </a:cubicBezTo>
                  <a:cubicBezTo>
                    <a:pt x="58" y="9"/>
                    <a:pt x="58" y="9"/>
                    <a:pt x="58" y="9"/>
                  </a:cubicBezTo>
                  <a:cubicBezTo>
                    <a:pt x="104" y="1"/>
                    <a:pt x="104" y="1"/>
                    <a:pt x="104" y="1"/>
                  </a:cubicBez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8" name="Freeform 57"/>
            <p:cNvSpPr>
              <a:spLocks/>
            </p:cNvSpPr>
            <p:nvPr/>
          </p:nvSpPr>
          <p:spPr bwMode="auto">
            <a:xfrm>
              <a:off x="5292" y="3518"/>
              <a:ext cx="85" cy="89"/>
            </a:xfrm>
            <a:custGeom>
              <a:avLst/>
              <a:gdLst>
                <a:gd name="T0" fmla="*/ 117 w 117"/>
                <a:gd name="T1" fmla="*/ 52 h 120"/>
                <a:gd name="T2" fmla="*/ 114 w 117"/>
                <a:gd name="T3" fmla="*/ 55 h 120"/>
                <a:gd name="T4" fmla="*/ 108 w 117"/>
                <a:gd name="T5" fmla="*/ 63 h 120"/>
                <a:gd name="T6" fmla="*/ 44 w 117"/>
                <a:gd name="T7" fmla="*/ 120 h 120"/>
                <a:gd name="T8" fmla="*/ 44 w 117"/>
                <a:gd name="T9" fmla="*/ 120 h 120"/>
                <a:gd name="T10" fmla="*/ 43 w 117"/>
                <a:gd name="T11" fmla="*/ 120 h 120"/>
                <a:gd name="T12" fmla="*/ 39 w 117"/>
                <a:gd name="T13" fmla="*/ 119 h 120"/>
                <a:gd name="T14" fmla="*/ 18 w 117"/>
                <a:gd name="T15" fmla="*/ 106 h 120"/>
                <a:gd name="T16" fmla="*/ 2 w 117"/>
                <a:gd name="T17" fmla="*/ 75 h 120"/>
                <a:gd name="T18" fmla="*/ 2 w 117"/>
                <a:gd name="T19" fmla="*/ 74 h 120"/>
                <a:gd name="T20" fmla="*/ 3 w 117"/>
                <a:gd name="T21" fmla="*/ 49 h 120"/>
                <a:gd name="T22" fmla="*/ 6 w 117"/>
                <a:gd name="T23" fmla="*/ 40 h 120"/>
                <a:gd name="T24" fmla="*/ 75 w 117"/>
                <a:gd name="T25" fmla="*/ 7 h 120"/>
                <a:gd name="T26" fmla="*/ 79 w 117"/>
                <a:gd name="T27" fmla="*/ 9 h 120"/>
                <a:gd name="T28" fmla="*/ 80 w 117"/>
                <a:gd name="T29" fmla="*/ 9 h 120"/>
                <a:gd name="T30" fmla="*/ 117 w 117"/>
                <a:gd name="T31"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0">
                  <a:moveTo>
                    <a:pt x="117" y="52"/>
                  </a:moveTo>
                  <a:cubicBezTo>
                    <a:pt x="116" y="53"/>
                    <a:pt x="115" y="54"/>
                    <a:pt x="114" y="55"/>
                  </a:cubicBezTo>
                  <a:cubicBezTo>
                    <a:pt x="112" y="58"/>
                    <a:pt x="110" y="60"/>
                    <a:pt x="108" y="63"/>
                  </a:cubicBezTo>
                  <a:cubicBezTo>
                    <a:pt x="89" y="84"/>
                    <a:pt x="67" y="103"/>
                    <a:pt x="44" y="120"/>
                  </a:cubicBezTo>
                  <a:cubicBezTo>
                    <a:pt x="44" y="120"/>
                    <a:pt x="44" y="120"/>
                    <a:pt x="44" y="120"/>
                  </a:cubicBezTo>
                  <a:cubicBezTo>
                    <a:pt x="43" y="120"/>
                    <a:pt x="43" y="120"/>
                    <a:pt x="43" y="120"/>
                  </a:cubicBezTo>
                  <a:cubicBezTo>
                    <a:pt x="42" y="120"/>
                    <a:pt x="40" y="119"/>
                    <a:pt x="39" y="119"/>
                  </a:cubicBezTo>
                  <a:cubicBezTo>
                    <a:pt x="31" y="116"/>
                    <a:pt x="24" y="111"/>
                    <a:pt x="18" y="106"/>
                  </a:cubicBezTo>
                  <a:cubicBezTo>
                    <a:pt x="10" y="97"/>
                    <a:pt x="4" y="87"/>
                    <a:pt x="2" y="75"/>
                  </a:cubicBezTo>
                  <a:cubicBezTo>
                    <a:pt x="2" y="74"/>
                    <a:pt x="2" y="74"/>
                    <a:pt x="2" y="74"/>
                  </a:cubicBezTo>
                  <a:cubicBezTo>
                    <a:pt x="0" y="66"/>
                    <a:pt x="1" y="57"/>
                    <a:pt x="3" y="49"/>
                  </a:cubicBezTo>
                  <a:cubicBezTo>
                    <a:pt x="4" y="46"/>
                    <a:pt x="5" y="43"/>
                    <a:pt x="6" y="40"/>
                  </a:cubicBezTo>
                  <a:cubicBezTo>
                    <a:pt x="18" y="14"/>
                    <a:pt x="46" y="0"/>
                    <a:pt x="75" y="7"/>
                  </a:cubicBezTo>
                  <a:cubicBezTo>
                    <a:pt x="76" y="8"/>
                    <a:pt x="78" y="8"/>
                    <a:pt x="79" y="9"/>
                  </a:cubicBezTo>
                  <a:cubicBezTo>
                    <a:pt x="80" y="9"/>
                    <a:pt x="80" y="9"/>
                    <a:pt x="80" y="9"/>
                  </a:cubicBezTo>
                  <a:cubicBezTo>
                    <a:pt x="99" y="16"/>
                    <a:pt x="113" y="33"/>
                    <a:pt x="117"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9" name="Freeform 58"/>
            <p:cNvSpPr>
              <a:spLocks/>
            </p:cNvSpPr>
            <p:nvPr/>
          </p:nvSpPr>
          <p:spPr bwMode="auto">
            <a:xfrm>
              <a:off x="5034" y="3539"/>
              <a:ext cx="147" cy="115"/>
            </a:xfrm>
            <a:custGeom>
              <a:avLst/>
              <a:gdLst>
                <a:gd name="T0" fmla="*/ 198 w 200"/>
                <a:gd name="T1" fmla="*/ 156 h 156"/>
                <a:gd name="T2" fmla="*/ 191 w 200"/>
                <a:gd name="T3" fmla="*/ 156 h 156"/>
                <a:gd name="T4" fmla="*/ 160 w 200"/>
                <a:gd name="T5" fmla="*/ 154 h 156"/>
                <a:gd name="T6" fmla="*/ 136 w 200"/>
                <a:gd name="T7" fmla="*/ 151 h 156"/>
                <a:gd name="T8" fmla="*/ 36 w 200"/>
                <a:gd name="T9" fmla="*/ 120 h 156"/>
                <a:gd name="T10" fmla="*/ 33 w 200"/>
                <a:gd name="T11" fmla="*/ 119 h 156"/>
                <a:gd name="T12" fmla="*/ 4 w 200"/>
                <a:gd name="T13" fmla="*/ 102 h 156"/>
                <a:gd name="T14" fmla="*/ 4 w 200"/>
                <a:gd name="T15" fmla="*/ 90 h 156"/>
                <a:gd name="T16" fmla="*/ 3 w 200"/>
                <a:gd name="T17" fmla="*/ 70 h 156"/>
                <a:gd name="T18" fmla="*/ 1 w 200"/>
                <a:gd name="T19" fmla="*/ 35 h 156"/>
                <a:gd name="T20" fmla="*/ 0 w 200"/>
                <a:gd name="T21" fmla="*/ 15 h 156"/>
                <a:gd name="T22" fmla="*/ 43 w 200"/>
                <a:gd name="T23" fmla="*/ 12 h 156"/>
                <a:gd name="T24" fmla="*/ 114 w 200"/>
                <a:gd name="T25" fmla="*/ 7 h 156"/>
                <a:gd name="T26" fmla="*/ 115 w 200"/>
                <a:gd name="T27" fmla="*/ 7 h 156"/>
                <a:gd name="T28" fmla="*/ 135 w 200"/>
                <a:gd name="T29" fmla="*/ 5 h 156"/>
                <a:gd name="T30" fmla="*/ 146 w 200"/>
                <a:gd name="T31" fmla="*/ 4 h 156"/>
                <a:gd name="T32" fmla="*/ 167 w 200"/>
                <a:gd name="T33" fmla="*/ 3 h 156"/>
                <a:gd name="T34" fmla="*/ 172 w 200"/>
                <a:gd name="T35" fmla="*/ 2 h 156"/>
                <a:gd name="T36" fmla="*/ 181 w 200"/>
                <a:gd name="T37" fmla="*/ 2 h 156"/>
                <a:gd name="T38" fmla="*/ 194 w 200"/>
                <a:gd name="T39" fmla="*/ 1 h 156"/>
                <a:gd name="T40" fmla="*/ 198 w 200"/>
                <a:gd name="T41" fmla="*/ 1 h 156"/>
                <a:gd name="T42" fmla="*/ 199 w 200"/>
                <a:gd name="T43" fmla="*/ 0 h 156"/>
                <a:gd name="T44" fmla="*/ 200 w 200"/>
                <a:gd name="T45" fmla="*/ 0 h 156"/>
                <a:gd name="T46" fmla="*/ 200 w 200"/>
                <a:gd name="T47" fmla="*/ 156 h 156"/>
                <a:gd name="T48" fmla="*/ 198 w 200"/>
                <a:gd name="T49"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56">
                  <a:moveTo>
                    <a:pt x="198" y="156"/>
                  </a:moveTo>
                  <a:cubicBezTo>
                    <a:pt x="196" y="156"/>
                    <a:pt x="194" y="156"/>
                    <a:pt x="191" y="156"/>
                  </a:cubicBezTo>
                  <a:cubicBezTo>
                    <a:pt x="181" y="156"/>
                    <a:pt x="170" y="155"/>
                    <a:pt x="160" y="154"/>
                  </a:cubicBezTo>
                  <a:cubicBezTo>
                    <a:pt x="152" y="154"/>
                    <a:pt x="144" y="153"/>
                    <a:pt x="136" y="151"/>
                  </a:cubicBezTo>
                  <a:cubicBezTo>
                    <a:pt x="101" y="146"/>
                    <a:pt x="67" y="135"/>
                    <a:pt x="36" y="120"/>
                  </a:cubicBezTo>
                  <a:cubicBezTo>
                    <a:pt x="35" y="120"/>
                    <a:pt x="34" y="119"/>
                    <a:pt x="33" y="119"/>
                  </a:cubicBezTo>
                  <a:cubicBezTo>
                    <a:pt x="23" y="114"/>
                    <a:pt x="14" y="108"/>
                    <a:pt x="4" y="102"/>
                  </a:cubicBezTo>
                  <a:cubicBezTo>
                    <a:pt x="4" y="90"/>
                    <a:pt x="4" y="90"/>
                    <a:pt x="4" y="90"/>
                  </a:cubicBezTo>
                  <a:cubicBezTo>
                    <a:pt x="3" y="70"/>
                    <a:pt x="3" y="70"/>
                    <a:pt x="3" y="70"/>
                  </a:cubicBezTo>
                  <a:cubicBezTo>
                    <a:pt x="1" y="35"/>
                    <a:pt x="1" y="35"/>
                    <a:pt x="1" y="35"/>
                  </a:cubicBezTo>
                  <a:cubicBezTo>
                    <a:pt x="0" y="15"/>
                    <a:pt x="0" y="15"/>
                    <a:pt x="0" y="15"/>
                  </a:cubicBezTo>
                  <a:cubicBezTo>
                    <a:pt x="43" y="12"/>
                    <a:pt x="43" y="12"/>
                    <a:pt x="43" y="12"/>
                  </a:cubicBezTo>
                  <a:cubicBezTo>
                    <a:pt x="114" y="7"/>
                    <a:pt x="114" y="7"/>
                    <a:pt x="114" y="7"/>
                  </a:cubicBezTo>
                  <a:cubicBezTo>
                    <a:pt x="115" y="7"/>
                    <a:pt x="115" y="7"/>
                    <a:pt x="115" y="7"/>
                  </a:cubicBezTo>
                  <a:cubicBezTo>
                    <a:pt x="135" y="5"/>
                    <a:pt x="135" y="5"/>
                    <a:pt x="135" y="5"/>
                  </a:cubicBezTo>
                  <a:cubicBezTo>
                    <a:pt x="146" y="4"/>
                    <a:pt x="146" y="4"/>
                    <a:pt x="146" y="4"/>
                  </a:cubicBezTo>
                  <a:cubicBezTo>
                    <a:pt x="167" y="3"/>
                    <a:pt x="167" y="3"/>
                    <a:pt x="167" y="3"/>
                  </a:cubicBezTo>
                  <a:cubicBezTo>
                    <a:pt x="172" y="2"/>
                    <a:pt x="172" y="2"/>
                    <a:pt x="172" y="2"/>
                  </a:cubicBezTo>
                  <a:cubicBezTo>
                    <a:pt x="181" y="2"/>
                    <a:pt x="181" y="2"/>
                    <a:pt x="181" y="2"/>
                  </a:cubicBezTo>
                  <a:cubicBezTo>
                    <a:pt x="194" y="1"/>
                    <a:pt x="194" y="1"/>
                    <a:pt x="194" y="1"/>
                  </a:cubicBezTo>
                  <a:cubicBezTo>
                    <a:pt x="198" y="1"/>
                    <a:pt x="198" y="1"/>
                    <a:pt x="198" y="1"/>
                  </a:cubicBezTo>
                  <a:cubicBezTo>
                    <a:pt x="199" y="0"/>
                    <a:pt x="199" y="0"/>
                    <a:pt x="199" y="0"/>
                  </a:cubicBezTo>
                  <a:cubicBezTo>
                    <a:pt x="200" y="0"/>
                    <a:pt x="200" y="0"/>
                    <a:pt x="200" y="0"/>
                  </a:cubicBezTo>
                  <a:cubicBezTo>
                    <a:pt x="200" y="156"/>
                    <a:pt x="200" y="156"/>
                    <a:pt x="200" y="156"/>
                  </a:cubicBezTo>
                  <a:cubicBezTo>
                    <a:pt x="200" y="156"/>
                    <a:pt x="199" y="156"/>
                    <a:pt x="198" y="1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0" name="Freeform 59"/>
            <p:cNvSpPr>
              <a:spLocks/>
            </p:cNvSpPr>
            <p:nvPr/>
          </p:nvSpPr>
          <p:spPr bwMode="auto">
            <a:xfrm>
              <a:off x="5011" y="3470"/>
              <a:ext cx="169" cy="134"/>
            </a:xfrm>
            <a:custGeom>
              <a:avLst/>
              <a:gdLst>
                <a:gd name="T0" fmla="*/ 31 w 169"/>
                <a:gd name="T1" fmla="*/ 134 h 134"/>
                <a:gd name="T2" fmla="*/ 0 w 169"/>
                <a:gd name="T3" fmla="*/ 53 h 134"/>
                <a:gd name="T4" fmla="*/ 139 w 169"/>
                <a:gd name="T5" fmla="*/ 0 h 134"/>
                <a:gd name="T6" fmla="*/ 169 w 169"/>
                <a:gd name="T7" fmla="*/ 80 h 134"/>
                <a:gd name="T8" fmla="*/ 31 w 169"/>
                <a:gd name="T9" fmla="*/ 134 h 134"/>
              </a:gdLst>
              <a:ahLst/>
              <a:cxnLst>
                <a:cxn ang="0">
                  <a:pos x="T0" y="T1"/>
                </a:cxn>
                <a:cxn ang="0">
                  <a:pos x="T2" y="T3"/>
                </a:cxn>
                <a:cxn ang="0">
                  <a:pos x="T4" y="T5"/>
                </a:cxn>
                <a:cxn ang="0">
                  <a:pos x="T6" y="T7"/>
                </a:cxn>
                <a:cxn ang="0">
                  <a:pos x="T8" y="T9"/>
                </a:cxn>
              </a:cxnLst>
              <a:rect l="0" t="0" r="r" b="b"/>
              <a:pathLst>
                <a:path w="169" h="134">
                  <a:moveTo>
                    <a:pt x="31" y="134"/>
                  </a:moveTo>
                  <a:lnTo>
                    <a:pt x="0" y="53"/>
                  </a:lnTo>
                  <a:lnTo>
                    <a:pt x="139" y="0"/>
                  </a:lnTo>
                  <a:lnTo>
                    <a:pt x="169" y="80"/>
                  </a:lnTo>
                  <a:lnTo>
                    <a:pt x="31"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1" name="Freeform 60"/>
            <p:cNvSpPr>
              <a:spLocks/>
            </p:cNvSpPr>
            <p:nvPr/>
          </p:nvSpPr>
          <p:spPr bwMode="auto">
            <a:xfrm>
              <a:off x="5180" y="3539"/>
              <a:ext cx="146" cy="115"/>
            </a:xfrm>
            <a:custGeom>
              <a:avLst/>
              <a:gdLst>
                <a:gd name="T0" fmla="*/ 200 w 200"/>
                <a:gd name="T1" fmla="*/ 15 h 156"/>
                <a:gd name="T2" fmla="*/ 199 w 200"/>
                <a:gd name="T3" fmla="*/ 38 h 156"/>
                <a:gd name="T4" fmla="*/ 197 w 200"/>
                <a:gd name="T5" fmla="*/ 76 h 156"/>
                <a:gd name="T6" fmla="*/ 197 w 200"/>
                <a:gd name="T7" fmla="*/ 92 h 156"/>
                <a:gd name="T8" fmla="*/ 197 w 200"/>
                <a:gd name="T9" fmla="*/ 92 h 156"/>
                <a:gd name="T10" fmla="*/ 196 w 200"/>
                <a:gd name="T11" fmla="*/ 92 h 156"/>
                <a:gd name="T12" fmla="*/ 176 w 200"/>
                <a:gd name="T13" fmla="*/ 105 h 156"/>
                <a:gd name="T14" fmla="*/ 163 w 200"/>
                <a:gd name="T15" fmla="*/ 113 h 156"/>
                <a:gd name="T16" fmla="*/ 58 w 200"/>
                <a:gd name="T17" fmla="*/ 150 h 156"/>
                <a:gd name="T18" fmla="*/ 34 w 200"/>
                <a:gd name="T19" fmla="*/ 153 h 156"/>
                <a:gd name="T20" fmla="*/ 2 w 200"/>
                <a:gd name="T21" fmla="*/ 156 h 156"/>
                <a:gd name="T22" fmla="*/ 0 w 200"/>
                <a:gd name="T23" fmla="*/ 156 h 156"/>
                <a:gd name="T24" fmla="*/ 0 w 200"/>
                <a:gd name="T25" fmla="*/ 0 h 156"/>
                <a:gd name="T26" fmla="*/ 1 w 200"/>
                <a:gd name="T27" fmla="*/ 0 h 156"/>
                <a:gd name="T28" fmla="*/ 2 w 200"/>
                <a:gd name="T29" fmla="*/ 1 h 156"/>
                <a:gd name="T30" fmla="*/ 9 w 200"/>
                <a:gd name="T31" fmla="*/ 1 h 156"/>
                <a:gd name="T32" fmla="*/ 12 w 200"/>
                <a:gd name="T33" fmla="*/ 1 h 156"/>
                <a:gd name="T34" fmla="*/ 21 w 200"/>
                <a:gd name="T35" fmla="*/ 2 h 156"/>
                <a:gd name="T36" fmla="*/ 28 w 200"/>
                <a:gd name="T37" fmla="*/ 2 h 156"/>
                <a:gd name="T38" fmla="*/ 37 w 200"/>
                <a:gd name="T39" fmla="*/ 3 h 156"/>
                <a:gd name="T40" fmla="*/ 59 w 200"/>
                <a:gd name="T41" fmla="*/ 5 h 156"/>
                <a:gd name="T42" fmla="*/ 80 w 200"/>
                <a:gd name="T43" fmla="*/ 6 h 156"/>
                <a:gd name="T44" fmla="*/ 81 w 200"/>
                <a:gd name="T45" fmla="*/ 6 h 156"/>
                <a:gd name="T46" fmla="*/ 159 w 200"/>
                <a:gd name="T47" fmla="*/ 12 h 156"/>
                <a:gd name="T48" fmla="*/ 171 w 200"/>
                <a:gd name="T49" fmla="*/ 13 h 156"/>
                <a:gd name="T50" fmla="*/ 200 w 200"/>
                <a:gd name="T51" fmla="*/ 1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0" h="156">
                  <a:moveTo>
                    <a:pt x="200" y="15"/>
                  </a:moveTo>
                  <a:cubicBezTo>
                    <a:pt x="199" y="38"/>
                    <a:pt x="199" y="38"/>
                    <a:pt x="199" y="38"/>
                  </a:cubicBezTo>
                  <a:cubicBezTo>
                    <a:pt x="197" y="76"/>
                    <a:pt x="197" y="76"/>
                    <a:pt x="197" y="76"/>
                  </a:cubicBezTo>
                  <a:cubicBezTo>
                    <a:pt x="197" y="92"/>
                    <a:pt x="197" y="92"/>
                    <a:pt x="197" y="92"/>
                  </a:cubicBezTo>
                  <a:cubicBezTo>
                    <a:pt x="197" y="92"/>
                    <a:pt x="197" y="92"/>
                    <a:pt x="197" y="92"/>
                  </a:cubicBezTo>
                  <a:cubicBezTo>
                    <a:pt x="196" y="92"/>
                    <a:pt x="196" y="92"/>
                    <a:pt x="196" y="92"/>
                  </a:cubicBezTo>
                  <a:cubicBezTo>
                    <a:pt x="190" y="97"/>
                    <a:pt x="183" y="101"/>
                    <a:pt x="176" y="105"/>
                  </a:cubicBezTo>
                  <a:cubicBezTo>
                    <a:pt x="172" y="108"/>
                    <a:pt x="168" y="110"/>
                    <a:pt x="163" y="113"/>
                  </a:cubicBezTo>
                  <a:cubicBezTo>
                    <a:pt x="131" y="130"/>
                    <a:pt x="96" y="143"/>
                    <a:pt x="58" y="150"/>
                  </a:cubicBezTo>
                  <a:cubicBezTo>
                    <a:pt x="50" y="151"/>
                    <a:pt x="42" y="152"/>
                    <a:pt x="34" y="153"/>
                  </a:cubicBezTo>
                  <a:cubicBezTo>
                    <a:pt x="24" y="155"/>
                    <a:pt x="13" y="155"/>
                    <a:pt x="2" y="156"/>
                  </a:cubicBezTo>
                  <a:cubicBezTo>
                    <a:pt x="2" y="156"/>
                    <a:pt x="1" y="156"/>
                    <a:pt x="0" y="156"/>
                  </a:cubicBezTo>
                  <a:cubicBezTo>
                    <a:pt x="0" y="0"/>
                    <a:pt x="0" y="0"/>
                    <a:pt x="0" y="0"/>
                  </a:cubicBezTo>
                  <a:cubicBezTo>
                    <a:pt x="1" y="0"/>
                    <a:pt x="1" y="0"/>
                    <a:pt x="1" y="0"/>
                  </a:cubicBezTo>
                  <a:cubicBezTo>
                    <a:pt x="2" y="1"/>
                    <a:pt x="2" y="1"/>
                    <a:pt x="2" y="1"/>
                  </a:cubicBezTo>
                  <a:cubicBezTo>
                    <a:pt x="9" y="1"/>
                    <a:pt x="9" y="1"/>
                    <a:pt x="9" y="1"/>
                  </a:cubicBezTo>
                  <a:cubicBezTo>
                    <a:pt x="12" y="1"/>
                    <a:pt x="12" y="1"/>
                    <a:pt x="12" y="1"/>
                  </a:cubicBezTo>
                  <a:cubicBezTo>
                    <a:pt x="21" y="2"/>
                    <a:pt x="21" y="2"/>
                    <a:pt x="21" y="2"/>
                  </a:cubicBezTo>
                  <a:cubicBezTo>
                    <a:pt x="28" y="2"/>
                    <a:pt x="28" y="2"/>
                    <a:pt x="28" y="2"/>
                  </a:cubicBezTo>
                  <a:cubicBezTo>
                    <a:pt x="37" y="3"/>
                    <a:pt x="37" y="3"/>
                    <a:pt x="37" y="3"/>
                  </a:cubicBezTo>
                  <a:cubicBezTo>
                    <a:pt x="59" y="5"/>
                    <a:pt x="59" y="5"/>
                    <a:pt x="59" y="5"/>
                  </a:cubicBezTo>
                  <a:cubicBezTo>
                    <a:pt x="80" y="6"/>
                    <a:pt x="80" y="6"/>
                    <a:pt x="80" y="6"/>
                  </a:cubicBezTo>
                  <a:cubicBezTo>
                    <a:pt x="81" y="6"/>
                    <a:pt x="81" y="6"/>
                    <a:pt x="81" y="6"/>
                  </a:cubicBezTo>
                  <a:cubicBezTo>
                    <a:pt x="159" y="12"/>
                    <a:pt x="159" y="12"/>
                    <a:pt x="159" y="12"/>
                  </a:cubicBezTo>
                  <a:cubicBezTo>
                    <a:pt x="171" y="13"/>
                    <a:pt x="171" y="13"/>
                    <a:pt x="171" y="13"/>
                  </a:cubicBezTo>
                  <a:lnTo>
                    <a:pt x="20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2" name="Freeform 61"/>
            <p:cNvSpPr>
              <a:spLocks/>
            </p:cNvSpPr>
            <p:nvPr/>
          </p:nvSpPr>
          <p:spPr bwMode="auto">
            <a:xfrm>
              <a:off x="4982" y="3556"/>
              <a:ext cx="87" cy="71"/>
            </a:xfrm>
            <a:custGeom>
              <a:avLst/>
              <a:gdLst>
                <a:gd name="T0" fmla="*/ 119 w 119"/>
                <a:gd name="T1" fmla="*/ 19 h 95"/>
                <a:gd name="T2" fmla="*/ 118 w 119"/>
                <a:gd name="T3" fmla="*/ 21 h 95"/>
                <a:gd name="T4" fmla="*/ 118 w 119"/>
                <a:gd name="T5" fmla="*/ 21 h 95"/>
                <a:gd name="T6" fmla="*/ 118 w 119"/>
                <a:gd name="T7" fmla="*/ 21 h 95"/>
                <a:gd name="T8" fmla="*/ 113 w 119"/>
                <a:gd name="T9" fmla="*/ 52 h 95"/>
                <a:gd name="T10" fmla="*/ 111 w 119"/>
                <a:gd name="T11" fmla="*/ 62 h 95"/>
                <a:gd name="T12" fmla="*/ 105 w 119"/>
                <a:gd name="T13" fmla="*/ 95 h 95"/>
                <a:gd name="T14" fmla="*/ 76 w 119"/>
                <a:gd name="T15" fmla="*/ 78 h 95"/>
                <a:gd name="T16" fmla="*/ 60 w 119"/>
                <a:gd name="T17" fmla="*/ 68 h 95"/>
                <a:gd name="T18" fmla="*/ 3 w 119"/>
                <a:gd name="T19" fmla="*/ 18 h 95"/>
                <a:gd name="T20" fmla="*/ 1 w 119"/>
                <a:gd name="T21" fmla="*/ 16 h 95"/>
                <a:gd name="T22" fmla="*/ 0 w 119"/>
                <a:gd name="T23" fmla="*/ 15 h 95"/>
                <a:gd name="T24" fmla="*/ 3 w 119"/>
                <a:gd name="T25" fmla="*/ 0 h 95"/>
                <a:gd name="T26" fmla="*/ 3 w 119"/>
                <a:gd name="T27" fmla="*/ 0 h 95"/>
                <a:gd name="T28" fmla="*/ 61 w 119"/>
                <a:gd name="T29" fmla="*/ 9 h 95"/>
                <a:gd name="T30" fmla="*/ 73 w 119"/>
                <a:gd name="T31" fmla="*/ 11 h 95"/>
                <a:gd name="T32" fmla="*/ 119 w 119"/>
                <a:gd name="T33"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95">
                  <a:moveTo>
                    <a:pt x="119" y="19"/>
                  </a:moveTo>
                  <a:cubicBezTo>
                    <a:pt x="119" y="19"/>
                    <a:pt x="119" y="20"/>
                    <a:pt x="118" y="21"/>
                  </a:cubicBezTo>
                  <a:cubicBezTo>
                    <a:pt x="118" y="21"/>
                    <a:pt x="118" y="21"/>
                    <a:pt x="118" y="21"/>
                  </a:cubicBezTo>
                  <a:cubicBezTo>
                    <a:pt x="118" y="21"/>
                    <a:pt x="118" y="21"/>
                    <a:pt x="118" y="21"/>
                  </a:cubicBezTo>
                  <a:cubicBezTo>
                    <a:pt x="117" y="31"/>
                    <a:pt x="115" y="41"/>
                    <a:pt x="113" y="52"/>
                  </a:cubicBezTo>
                  <a:cubicBezTo>
                    <a:pt x="112" y="55"/>
                    <a:pt x="112" y="59"/>
                    <a:pt x="111" y="62"/>
                  </a:cubicBezTo>
                  <a:cubicBezTo>
                    <a:pt x="109" y="72"/>
                    <a:pt x="107" y="83"/>
                    <a:pt x="105" y="95"/>
                  </a:cubicBezTo>
                  <a:cubicBezTo>
                    <a:pt x="95" y="90"/>
                    <a:pt x="86" y="84"/>
                    <a:pt x="76" y="78"/>
                  </a:cubicBezTo>
                  <a:cubicBezTo>
                    <a:pt x="71" y="75"/>
                    <a:pt x="66" y="72"/>
                    <a:pt x="60" y="68"/>
                  </a:cubicBezTo>
                  <a:cubicBezTo>
                    <a:pt x="39" y="53"/>
                    <a:pt x="20" y="37"/>
                    <a:pt x="3" y="18"/>
                  </a:cubicBezTo>
                  <a:cubicBezTo>
                    <a:pt x="2" y="17"/>
                    <a:pt x="1" y="17"/>
                    <a:pt x="1" y="16"/>
                  </a:cubicBezTo>
                  <a:cubicBezTo>
                    <a:pt x="1" y="16"/>
                    <a:pt x="1" y="16"/>
                    <a:pt x="0" y="15"/>
                  </a:cubicBezTo>
                  <a:cubicBezTo>
                    <a:pt x="1" y="10"/>
                    <a:pt x="2" y="5"/>
                    <a:pt x="3" y="0"/>
                  </a:cubicBezTo>
                  <a:cubicBezTo>
                    <a:pt x="3" y="0"/>
                    <a:pt x="3" y="0"/>
                    <a:pt x="3" y="0"/>
                  </a:cubicBezTo>
                  <a:cubicBezTo>
                    <a:pt x="61" y="9"/>
                    <a:pt x="61" y="9"/>
                    <a:pt x="61" y="9"/>
                  </a:cubicBezTo>
                  <a:cubicBezTo>
                    <a:pt x="73" y="11"/>
                    <a:pt x="73" y="11"/>
                    <a:pt x="73" y="11"/>
                  </a:cubicBezTo>
                  <a:lnTo>
                    <a:pt x="11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3" name="Freeform 62"/>
            <p:cNvSpPr>
              <a:spLocks/>
            </p:cNvSpPr>
            <p:nvPr/>
          </p:nvSpPr>
          <p:spPr bwMode="auto">
            <a:xfrm>
              <a:off x="4982" y="3556"/>
              <a:ext cx="87" cy="71"/>
            </a:xfrm>
            <a:custGeom>
              <a:avLst/>
              <a:gdLst>
                <a:gd name="T0" fmla="*/ 118 w 118"/>
                <a:gd name="T1" fmla="*/ 19 h 96"/>
                <a:gd name="T2" fmla="*/ 117 w 118"/>
                <a:gd name="T3" fmla="*/ 21 h 96"/>
                <a:gd name="T4" fmla="*/ 117 w 118"/>
                <a:gd name="T5" fmla="*/ 21 h 96"/>
                <a:gd name="T6" fmla="*/ 113 w 118"/>
                <a:gd name="T7" fmla="*/ 52 h 96"/>
                <a:gd name="T8" fmla="*/ 107 w 118"/>
                <a:gd name="T9" fmla="*/ 96 h 96"/>
                <a:gd name="T10" fmla="*/ 104 w 118"/>
                <a:gd name="T11" fmla="*/ 95 h 96"/>
                <a:gd name="T12" fmla="*/ 75 w 118"/>
                <a:gd name="T13" fmla="*/ 78 h 96"/>
                <a:gd name="T14" fmla="*/ 59 w 118"/>
                <a:gd name="T15" fmla="*/ 68 h 96"/>
                <a:gd name="T16" fmla="*/ 2 w 118"/>
                <a:gd name="T17" fmla="*/ 18 h 96"/>
                <a:gd name="T18" fmla="*/ 0 w 118"/>
                <a:gd name="T19" fmla="*/ 16 h 96"/>
                <a:gd name="T20" fmla="*/ 2 w 118"/>
                <a:gd name="T21" fmla="*/ 2 h 96"/>
                <a:gd name="T22" fmla="*/ 2 w 118"/>
                <a:gd name="T23" fmla="*/ 0 h 96"/>
                <a:gd name="T24" fmla="*/ 2 w 118"/>
                <a:gd name="T25" fmla="*/ 0 h 96"/>
                <a:gd name="T26" fmla="*/ 60 w 118"/>
                <a:gd name="T27" fmla="*/ 9 h 96"/>
                <a:gd name="T28" fmla="*/ 72 w 118"/>
                <a:gd name="T29" fmla="*/ 11 h 96"/>
                <a:gd name="T30" fmla="*/ 118 w 118"/>
                <a:gd name="T31" fmla="*/ 1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96">
                  <a:moveTo>
                    <a:pt x="118" y="19"/>
                  </a:moveTo>
                  <a:cubicBezTo>
                    <a:pt x="118" y="19"/>
                    <a:pt x="118" y="20"/>
                    <a:pt x="117" y="21"/>
                  </a:cubicBezTo>
                  <a:cubicBezTo>
                    <a:pt x="117" y="21"/>
                    <a:pt x="117" y="21"/>
                    <a:pt x="117" y="21"/>
                  </a:cubicBezTo>
                  <a:cubicBezTo>
                    <a:pt x="116" y="28"/>
                    <a:pt x="115" y="38"/>
                    <a:pt x="113" y="52"/>
                  </a:cubicBezTo>
                  <a:cubicBezTo>
                    <a:pt x="111" y="64"/>
                    <a:pt x="109" y="79"/>
                    <a:pt x="107" y="96"/>
                  </a:cubicBezTo>
                  <a:cubicBezTo>
                    <a:pt x="106" y="96"/>
                    <a:pt x="105" y="95"/>
                    <a:pt x="104" y="95"/>
                  </a:cubicBezTo>
                  <a:cubicBezTo>
                    <a:pt x="94" y="90"/>
                    <a:pt x="85" y="84"/>
                    <a:pt x="75" y="78"/>
                  </a:cubicBezTo>
                  <a:cubicBezTo>
                    <a:pt x="70" y="75"/>
                    <a:pt x="65" y="72"/>
                    <a:pt x="59" y="68"/>
                  </a:cubicBezTo>
                  <a:cubicBezTo>
                    <a:pt x="38" y="53"/>
                    <a:pt x="19" y="37"/>
                    <a:pt x="2" y="18"/>
                  </a:cubicBezTo>
                  <a:cubicBezTo>
                    <a:pt x="1" y="17"/>
                    <a:pt x="0" y="17"/>
                    <a:pt x="0" y="16"/>
                  </a:cubicBezTo>
                  <a:cubicBezTo>
                    <a:pt x="1" y="10"/>
                    <a:pt x="1" y="6"/>
                    <a:pt x="2" y="2"/>
                  </a:cubicBezTo>
                  <a:cubicBezTo>
                    <a:pt x="2" y="1"/>
                    <a:pt x="2" y="1"/>
                    <a:pt x="2" y="0"/>
                  </a:cubicBezTo>
                  <a:cubicBezTo>
                    <a:pt x="2" y="0"/>
                    <a:pt x="2" y="0"/>
                    <a:pt x="2" y="0"/>
                  </a:cubicBezTo>
                  <a:cubicBezTo>
                    <a:pt x="60" y="9"/>
                    <a:pt x="60" y="9"/>
                    <a:pt x="60" y="9"/>
                  </a:cubicBezTo>
                  <a:cubicBezTo>
                    <a:pt x="72" y="11"/>
                    <a:pt x="72" y="11"/>
                    <a:pt x="72" y="11"/>
                  </a:cubicBezTo>
                  <a:lnTo>
                    <a:pt x="11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4" name="Freeform 63"/>
            <p:cNvSpPr>
              <a:spLocks/>
            </p:cNvSpPr>
            <p:nvPr/>
          </p:nvSpPr>
          <p:spPr bwMode="auto">
            <a:xfrm>
              <a:off x="4983" y="3516"/>
              <a:ext cx="87" cy="91"/>
            </a:xfrm>
            <a:custGeom>
              <a:avLst/>
              <a:gdLst>
                <a:gd name="T0" fmla="*/ 117 w 118"/>
                <a:gd name="T1" fmla="*/ 74 h 123"/>
                <a:gd name="T2" fmla="*/ 117 w 118"/>
                <a:gd name="T3" fmla="*/ 74 h 123"/>
                <a:gd name="T4" fmla="*/ 116 w 118"/>
                <a:gd name="T5" fmla="*/ 76 h 123"/>
                <a:gd name="T6" fmla="*/ 116 w 118"/>
                <a:gd name="T7" fmla="*/ 76 h 123"/>
                <a:gd name="T8" fmla="*/ 116 w 118"/>
                <a:gd name="T9" fmla="*/ 76 h 123"/>
                <a:gd name="T10" fmla="*/ 81 w 118"/>
                <a:gd name="T11" fmla="*/ 119 h 123"/>
                <a:gd name="T12" fmla="*/ 80 w 118"/>
                <a:gd name="T13" fmla="*/ 119 h 123"/>
                <a:gd name="T14" fmla="*/ 74 w 118"/>
                <a:gd name="T15" fmla="*/ 121 h 123"/>
                <a:gd name="T16" fmla="*/ 74 w 118"/>
                <a:gd name="T17" fmla="*/ 121 h 123"/>
                <a:gd name="T18" fmla="*/ 58 w 118"/>
                <a:gd name="T19" fmla="*/ 123 h 123"/>
                <a:gd name="T20" fmla="*/ 1 w 118"/>
                <a:gd name="T21" fmla="*/ 73 h 123"/>
                <a:gd name="T22" fmla="*/ 1 w 118"/>
                <a:gd name="T23" fmla="*/ 57 h 123"/>
                <a:gd name="T24" fmla="*/ 1 w 118"/>
                <a:gd name="T25" fmla="*/ 55 h 123"/>
                <a:gd name="T26" fmla="*/ 1 w 118"/>
                <a:gd name="T27" fmla="*/ 55 h 123"/>
                <a:gd name="T28" fmla="*/ 38 w 118"/>
                <a:gd name="T29" fmla="*/ 10 h 123"/>
                <a:gd name="T30" fmla="*/ 39 w 118"/>
                <a:gd name="T31" fmla="*/ 9 h 123"/>
                <a:gd name="T32" fmla="*/ 44 w 118"/>
                <a:gd name="T33" fmla="*/ 8 h 123"/>
                <a:gd name="T34" fmla="*/ 113 w 118"/>
                <a:gd name="T35" fmla="*/ 43 h 123"/>
                <a:gd name="T36" fmla="*/ 116 w 118"/>
                <a:gd name="T37" fmla="*/ 49 h 123"/>
                <a:gd name="T38" fmla="*/ 117 w 118"/>
                <a:gd name="T39" fmla="*/ 7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123">
                  <a:moveTo>
                    <a:pt x="117" y="74"/>
                  </a:moveTo>
                  <a:cubicBezTo>
                    <a:pt x="117" y="74"/>
                    <a:pt x="117" y="74"/>
                    <a:pt x="117" y="74"/>
                  </a:cubicBezTo>
                  <a:cubicBezTo>
                    <a:pt x="117" y="74"/>
                    <a:pt x="117" y="75"/>
                    <a:pt x="116" y="76"/>
                  </a:cubicBezTo>
                  <a:cubicBezTo>
                    <a:pt x="116" y="76"/>
                    <a:pt x="116" y="76"/>
                    <a:pt x="116" y="76"/>
                  </a:cubicBezTo>
                  <a:cubicBezTo>
                    <a:pt x="116" y="76"/>
                    <a:pt x="116" y="76"/>
                    <a:pt x="116" y="76"/>
                  </a:cubicBezTo>
                  <a:cubicBezTo>
                    <a:pt x="112" y="95"/>
                    <a:pt x="99" y="111"/>
                    <a:pt x="81" y="119"/>
                  </a:cubicBezTo>
                  <a:cubicBezTo>
                    <a:pt x="81" y="119"/>
                    <a:pt x="80" y="119"/>
                    <a:pt x="80" y="119"/>
                  </a:cubicBezTo>
                  <a:cubicBezTo>
                    <a:pt x="78" y="120"/>
                    <a:pt x="76" y="120"/>
                    <a:pt x="74" y="121"/>
                  </a:cubicBezTo>
                  <a:cubicBezTo>
                    <a:pt x="74" y="121"/>
                    <a:pt x="74" y="121"/>
                    <a:pt x="74" y="121"/>
                  </a:cubicBezTo>
                  <a:cubicBezTo>
                    <a:pt x="69" y="122"/>
                    <a:pt x="63" y="123"/>
                    <a:pt x="58" y="123"/>
                  </a:cubicBezTo>
                  <a:cubicBezTo>
                    <a:pt x="37" y="108"/>
                    <a:pt x="18" y="92"/>
                    <a:pt x="1" y="73"/>
                  </a:cubicBezTo>
                  <a:cubicBezTo>
                    <a:pt x="0" y="68"/>
                    <a:pt x="0" y="62"/>
                    <a:pt x="1" y="57"/>
                  </a:cubicBezTo>
                  <a:cubicBezTo>
                    <a:pt x="1" y="56"/>
                    <a:pt x="1" y="56"/>
                    <a:pt x="1" y="55"/>
                  </a:cubicBezTo>
                  <a:cubicBezTo>
                    <a:pt x="1" y="55"/>
                    <a:pt x="1" y="55"/>
                    <a:pt x="1" y="55"/>
                  </a:cubicBezTo>
                  <a:cubicBezTo>
                    <a:pt x="5" y="35"/>
                    <a:pt x="18" y="17"/>
                    <a:pt x="38" y="10"/>
                  </a:cubicBezTo>
                  <a:cubicBezTo>
                    <a:pt x="39" y="9"/>
                    <a:pt x="39" y="9"/>
                    <a:pt x="39" y="9"/>
                  </a:cubicBezTo>
                  <a:cubicBezTo>
                    <a:pt x="41" y="9"/>
                    <a:pt x="42" y="8"/>
                    <a:pt x="44" y="8"/>
                  </a:cubicBezTo>
                  <a:cubicBezTo>
                    <a:pt x="73" y="0"/>
                    <a:pt x="103" y="16"/>
                    <a:pt x="113" y="43"/>
                  </a:cubicBezTo>
                  <a:cubicBezTo>
                    <a:pt x="114" y="45"/>
                    <a:pt x="115" y="47"/>
                    <a:pt x="116" y="49"/>
                  </a:cubicBezTo>
                  <a:cubicBezTo>
                    <a:pt x="118" y="58"/>
                    <a:pt x="118" y="66"/>
                    <a:pt x="117" y="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5" name="Freeform 64"/>
            <p:cNvSpPr>
              <a:spLocks/>
            </p:cNvSpPr>
            <p:nvPr/>
          </p:nvSpPr>
          <p:spPr bwMode="auto">
            <a:xfrm>
              <a:off x="5111" y="3433"/>
              <a:ext cx="134" cy="80"/>
            </a:xfrm>
            <a:custGeom>
              <a:avLst/>
              <a:gdLst>
                <a:gd name="T0" fmla="*/ 183 w 183"/>
                <a:gd name="T1" fmla="*/ 75 h 109"/>
                <a:gd name="T2" fmla="*/ 174 w 183"/>
                <a:gd name="T3" fmla="*/ 66 h 109"/>
                <a:gd name="T4" fmla="*/ 173 w 183"/>
                <a:gd name="T5" fmla="*/ 0 h 109"/>
                <a:gd name="T6" fmla="*/ 16 w 183"/>
                <a:gd name="T7" fmla="*/ 0 h 109"/>
                <a:gd name="T8" fmla="*/ 12 w 183"/>
                <a:gd name="T9" fmla="*/ 63 h 109"/>
                <a:gd name="T10" fmla="*/ 0 w 183"/>
                <a:gd name="T11" fmla="*/ 67 h 109"/>
                <a:gd name="T12" fmla="*/ 18 w 183"/>
                <a:gd name="T13" fmla="*/ 95 h 109"/>
                <a:gd name="T14" fmla="*/ 20 w 183"/>
                <a:gd name="T15" fmla="*/ 101 h 109"/>
                <a:gd name="T16" fmla="*/ 94 w 183"/>
                <a:gd name="T17" fmla="*/ 105 h 109"/>
                <a:gd name="T18" fmla="*/ 181 w 183"/>
                <a:gd name="T19" fmla="*/ 108 h 109"/>
                <a:gd name="T20" fmla="*/ 182 w 183"/>
                <a:gd name="T21" fmla="*/ 79 h 109"/>
                <a:gd name="T22" fmla="*/ 183 w 183"/>
                <a:gd name="T23"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9">
                  <a:moveTo>
                    <a:pt x="183" y="75"/>
                  </a:moveTo>
                  <a:cubicBezTo>
                    <a:pt x="174" y="66"/>
                    <a:pt x="174" y="66"/>
                    <a:pt x="174" y="66"/>
                  </a:cubicBezTo>
                  <a:cubicBezTo>
                    <a:pt x="173" y="0"/>
                    <a:pt x="173" y="0"/>
                    <a:pt x="173" y="0"/>
                  </a:cubicBezTo>
                  <a:cubicBezTo>
                    <a:pt x="16" y="0"/>
                    <a:pt x="16" y="0"/>
                    <a:pt x="16" y="0"/>
                  </a:cubicBezTo>
                  <a:cubicBezTo>
                    <a:pt x="12" y="63"/>
                    <a:pt x="12" y="63"/>
                    <a:pt x="12" y="63"/>
                  </a:cubicBezTo>
                  <a:cubicBezTo>
                    <a:pt x="0" y="67"/>
                    <a:pt x="0" y="67"/>
                    <a:pt x="0" y="67"/>
                  </a:cubicBezTo>
                  <a:cubicBezTo>
                    <a:pt x="6" y="77"/>
                    <a:pt x="11" y="86"/>
                    <a:pt x="18" y="95"/>
                  </a:cubicBezTo>
                  <a:cubicBezTo>
                    <a:pt x="19" y="97"/>
                    <a:pt x="20" y="99"/>
                    <a:pt x="20" y="101"/>
                  </a:cubicBezTo>
                  <a:cubicBezTo>
                    <a:pt x="43" y="105"/>
                    <a:pt x="74" y="105"/>
                    <a:pt x="94" y="105"/>
                  </a:cubicBezTo>
                  <a:cubicBezTo>
                    <a:pt x="112" y="105"/>
                    <a:pt x="156" y="109"/>
                    <a:pt x="181" y="108"/>
                  </a:cubicBezTo>
                  <a:cubicBezTo>
                    <a:pt x="180" y="98"/>
                    <a:pt x="182" y="89"/>
                    <a:pt x="182" y="79"/>
                  </a:cubicBezTo>
                  <a:cubicBezTo>
                    <a:pt x="182" y="77"/>
                    <a:pt x="182" y="76"/>
                    <a:pt x="183" y="7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6" name="Freeform 65"/>
            <p:cNvSpPr>
              <a:spLocks/>
            </p:cNvSpPr>
            <p:nvPr/>
          </p:nvSpPr>
          <p:spPr bwMode="auto">
            <a:xfrm>
              <a:off x="5067" y="3488"/>
              <a:ext cx="44" cy="17"/>
            </a:xfrm>
            <a:custGeom>
              <a:avLst/>
              <a:gdLst>
                <a:gd name="T0" fmla="*/ 0 w 44"/>
                <a:gd name="T1" fmla="*/ 13 h 17"/>
                <a:gd name="T2" fmla="*/ 37 w 44"/>
                <a:gd name="T3" fmla="*/ 0 h 17"/>
                <a:gd name="T4" fmla="*/ 44 w 44"/>
                <a:gd name="T5" fmla="*/ 17 h 17"/>
                <a:gd name="T6" fmla="*/ 0 w 44"/>
                <a:gd name="T7" fmla="*/ 13 h 17"/>
              </a:gdLst>
              <a:ahLst/>
              <a:cxnLst>
                <a:cxn ang="0">
                  <a:pos x="T0" y="T1"/>
                </a:cxn>
                <a:cxn ang="0">
                  <a:pos x="T2" y="T3"/>
                </a:cxn>
                <a:cxn ang="0">
                  <a:pos x="T4" y="T5"/>
                </a:cxn>
                <a:cxn ang="0">
                  <a:pos x="T6" y="T7"/>
                </a:cxn>
              </a:cxnLst>
              <a:rect l="0" t="0" r="r" b="b"/>
              <a:pathLst>
                <a:path w="44" h="17">
                  <a:moveTo>
                    <a:pt x="0" y="13"/>
                  </a:moveTo>
                  <a:lnTo>
                    <a:pt x="37" y="0"/>
                  </a:lnTo>
                  <a:lnTo>
                    <a:pt x="44" y="17"/>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7" name="Freeform 66"/>
            <p:cNvSpPr>
              <a:spLocks/>
            </p:cNvSpPr>
            <p:nvPr/>
          </p:nvSpPr>
          <p:spPr bwMode="auto">
            <a:xfrm>
              <a:off x="5119" y="3500"/>
              <a:ext cx="115" cy="56"/>
            </a:xfrm>
            <a:custGeom>
              <a:avLst/>
              <a:gdLst>
                <a:gd name="T0" fmla="*/ 0 w 156"/>
                <a:gd name="T1" fmla="*/ 17 h 75"/>
                <a:gd name="T2" fmla="*/ 156 w 156"/>
                <a:gd name="T3" fmla="*/ 18 h 75"/>
                <a:gd name="T4" fmla="*/ 13 w 156"/>
                <a:gd name="T5" fmla="*/ 0 h 75"/>
                <a:gd name="T6" fmla="*/ 0 w 156"/>
                <a:gd name="T7" fmla="*/ 17 h 75"/>
              </a:gdLst>
              <a:ahLst/>
              <a:cxnLst>
                <a:cxn ang="0">
                  <a:pos x="T0" y="T1"/>
                </a:cxn>
                <a:cxn ang="0">
                  <a:pos x="T2" y="T3"/>
                </a:cxn>
                <a:cxn ang="0">
                  <a:pos x="T4" y="T5"/>
                </a:cxn>
                <a:cxn ang="0">
                  <a:pos x="T6" y="T7"/>
                </a:cxn>
              </a:cxnLst>
              <a:rect l="0" t="0" r="r" b="b"/>
              <a:pathLst>
                <a:path w="156" h="75">
                  <a:moveTo>
                    <a:pt x="0" y="17"/>
                  </a:moveTo>
                  <a:cubicBezTo>
                    <a:pt x="0" y="17"/>
                    <a:pt x="63" y="75"/>
                    <a:pt x="156" y="18"/>
                  </a:cubicBezTo>
                  <a:cubicBezTo>
                    <a:pt x="13" y="0"/>
                    <a:pt x="13" y="0"/>
                    <a:pt x="13" y="0"/>
                  </a:cubicBezTo>
                  <a:lnTo>
                    <a:pt x="0" y="17"/>
                  </a:lnTo>
                  <a:close/>
                </a:path>
              </a:pathLst>
            </a:custGeom>
            <a:solidFill>
              <a:srgbClr val="F9D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8" name="Freeform 67"/>
            <p:cNvSpPr>
              <a:spLocks/>
            </p:cNvSpPr>
            <p:nvPr/>
          </p:nvSpPr>
          <p:spPr bwMode="auto">
            <a:xfrm>
              <a:off x="5115" y="3488"/>
              <a:ext cx="119" cy="85"/>
            </a:xfrm>
            <a:custGeom>
              <a:avLst/>
              <a:gdLst>
                <a:gd name="T0" fmla="*/ 51 w 162"/>
                <a:gd name="T1" fmla="*/ 0 h 115"/>
                <a:gd name="T2" fmla="*/ 0 w 162"/>
                <a:gd name="T3" fmla="*/ 20 h 115"/>
                <a:gd name="T4" fmla="*/ 7 w 162"/>
                <a:gd name="T5" fmla="*/ 44 h 115"/>
                <a:gd name="T6" fmla="*/ 9 w 162"/>
                <a:gd name="T7" fmla="*/ 48 h 115"/>
                <a:gd name="T8" fmla="*/ 82 w 162"/>
                <a:gd name="T9" fmla="*/ 115 h 115"/>
                <a:gd name="T10" fmla="*/ 162 w 162"/>
                <a:gd name="T11" fmla="*/ 34 h 115"/>
                <a:gd name="T12" fmla="*/ 51 w 162"/>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62" h="115">
                  <a:moveTo>
                    <a:pt x="51" y="0"/>
                  </a:moveTo>
                  <a:cubicBezTo>
                    <a:pt x="0" y="20"/>
                    <a:pt x="0" y="20"/>
                    <a:pt x="0" y="20"/>
                  </a:cubicBezTo>
                  <a:cubicBezTo>
                    <a:pt x="1" y="28"/>
                    <a:pt x="2" y="36"/>
                    <a:pt x="7" y="44"/>
                  </a:cubicBezTo>
                  <a:cubicBezTo>
                    <a:pt x="8" y="45"/>
                    <a:pt x="9" y="47"/>
                    <a:pt x="9" y="48"/>
                  </a:cubicBezTo>
                  <a:cubicBezTo>
                    <a:pt x="82" y="115"/>
                    <a:pt x="82" y="115"/>
                    <a:pt x="82" y="115"/>
                  </a:cubicBezTo>
                  <a:cubicBezTo>
                    <a:pt x="162" y="34"/>
                    <a:pt x="162" y="34"/>
                    <a:pt x="162" y="34"/>
                  </a:cubicBezTo>
                  <a:lnTo>
                    <a:pt x="5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69" name="Freeform 68"/>
            <p:cNvSpPr>
              <a:spLocks/>
            </p:cNvSpPr>
            <p:nvPr/>
          </p:nvSpPr>
          <p:spPr bwMode="auto">
            <a:xfrm>
              <a:off x="5088" y="3341"/>
              <a:ext cx="29" cy="67"/>
            </a:xfrm>
            <a:custGeom>
              <a:avLst/>
              <a:gdLst>
                <a:gd name="T0" fmla="*/ 27 w 39"/>
                <a:gd name="T1" fmla="*/ 8 h 90"/>
                <a:gd name="T2" fmla="*/ 13 w 39"/>
                <a:gd name="T3" fmla="*/ 0 h 90"/>
                <a:gd name="T4" fmla="*/ 4 w 39"/>
                <a:gd name="T5" fmla="*/ 25 h 90"/>
                <a:gd name="T6" fmla="*/ 7 w 39"/>
                <a:gd name="T7" fmla="*/ 36 h 90"/>
                <a:gd name="T8" fmla="*/ 11 w 39"/>
                <a:gd name="T9" fmla="*/ 46 h 90"/>
                <a:gd name="T10" fmla="*/ 15 w 39"/>
                <a:gd name="T11" fmla="*/ 58 h 90"/>
                <a:gd name="T12" fmla="*/ 18 w 39"/>
                <a:gd name="T13" fmla="*/ 66 h 90"/>
                <a:gd name="T14" fmla="*/ 21 w 39"/>
                <a:gd name="T15" fmla="*/ 78 h 90"/>
                <a:gd name="T16" fmla="*/ 29 w 39"/>
                <a:gd name="T17" fmla="*/ 90 h 90"/>
                <a:gd name="T18" fmla="*/ 38 w 39"/>
                <a:gd name="T19" fmla="*/ 89 h 90"/>
                <a:gd name="T20" fmla="*/ 39 w 39"/>
                <a:gd name="T21" fmla="*/ 14 h 90"/>
                <a:gd name="T22" fmla="*/ 27 w 39"/>
                <a:gd name="T23"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90">
                  <a:moveTo>
                    <a:pt x="27" y="8"/>
                  </a:moveTo>
                  <a:cubicBezTo>
                    <a:pt x="27" y="8"/>
                    <a:pt x="24" y="0"/>
                    <a:pt x="13" y="0"/>
                  </a:cubicBezTo>
                  <a:cubicBezTo>
                    <a:pt x="13" y="0"/>
                    <a:pt x="0" y="2"/>
                    <a:pt x="4" y="25"/>
                  </a:cubicBezTo>
                  <a:cubicBezTo>
                    <a:pt x="7" y="36"/>
                    <a:pt x="7" y="36"/>
                    <a:pt x="7" y="36"/>
                  </a:cubicBezTo>
                  <a:cubicBezTo>
                    <a:pt x="11" y="46"/>
                    <a:pt x="11" y="46"/>
                    <a:pt x="11" y="46"/>
                  </a:cubicBezTo>
                  <a:cubicBezTo>
                    <a:pt x="15" y="58"/>
                    <a:pt x="15" y="58"/>
                    <a:pt x="15" y="58"/>
                  </a:cubicBezTo>
                  <a:cubicBezTo>
                    <a:pt x="18" y="66"/>
                    <a:pt x="18" y="66"/>
                    <a:pt x="18" y="66"/>
                  </a:cubicBezTo>
                  <a:cubicBezTo>
                    <a:pt x="18" y="66"/>
                    <a:pt x="21" y="74"/>
                    <a:pt x="21" y="78"/>
                  </a:cubicBezTo>
                  <a:cubicBezTo>
                    <a:pt x="21" y="78"/>
                    <a:pt x="20" y="87"/>
                    <a:pt x="29" y="90"/>
                  </a:cubicBezTo>
                  <a:cubicBezTo>
                    <a:pt x="29" y="90"/>
                    <a:pt x="36" y="89"/>
                    <a:pt x="38" y="89"/>
                  </a:cubicBezTo>
                  <a:cubicBezTo>
                    <a:pt x="38" y="89"/>
                    <a:pt x="37" y="70"/>
                    <a:pt x="39" y="14"/>
                  </a:cubicBezTo>
                  <a:lnTo>
                    <a:pt x="27" y="8"/>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0" name="Freeform 69"/>
            <p:cNvSpPr>
              <a:spLocks/>
            </p:cNvSpPr>
            <p:nvPr/>
          </p:nvSpPr>
          <p:spPr bwMode="auto">
            <a:xfrm>
              <a:off x="5240" y="3341"/>
              <a:ext cx="28" cy="67"/>
            </a:xfrm>
            <a:custGeom>
              <a:avLst/>
              <a:gdLst>
                <a:gd name="T0" fmla="*/ 11 w 39"/>
                <a:gd name="T1" fmla="*/ 8 h 90"/>
                <a:gd name="T2" fmla="*/ 25 w 39"/>
                <a:gd name="T3" fmla="*/ 0 h 90"/>
                <a:gd name="T4" fmla="*/ 34 w 39"/>
                <a:gd name="T5" fmla="*/ 25 h 90"/>
                <a:gd name="T6" fmla="*/ 32 w 39"/>
                <a:gd name="T7" fmla="*/ 36 h 90"/>
                <a:gd name="T8" fmla="*/ 28 w 39"/>
                <a:gd name="T9" fmla="*/ 47 h 90"/>
                <a:gd name="T10" fmla="*/ 24 w 39"/>
                <a:gd name="T11" fmla="*/ 58 h 90"/>
                <a:gd name="T12" fmla="*/ 21 w 39"/>
                <a:gd name="T13" fmla="*/ 66 h 90"/>
                <a:gd name="T14" fmla="*/ 18 w 39"/>
                <a:gd name="T15" fmla="*/ 78 h 90"/>
                <a:gd name="T16" fmla="*/ 10 w 39"/>
                <a:gd name="T17" fmla="*/ 90 h 90"/>
                <a:gd name="T18" fmla="*/ 1 w 39"/>
                <a:gd name="T19" fmla="*/ 89 h 90"/>
                <a:gd name="T20" fmla="*/ 0 w 39"/>
                <a:gd name="T21" fmla="*/ 14 h 90"/>
                <a:gd name="T22" fmla="*/ 11 w 39"/>
                <a:gd name="T23"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90">
                  <a:moveTo>
                    <a:pt x="11" y="8"/>
                  </a:moveTo>
                  <a:cubicBezTo>
                    <a:pt x="11" y="8"/>
                    <a:pt x="14" y="0"/>
                    <a:pt x="25" y="0"/>
                  </a:cubicBezTo>
                  <a:cubicBezTo>
                    <a:pt x="25" y="0"/>
                    <a:pt x="39" y="2"/>
                    <a:pt x="34" y="25"/>
                  </a:cubicBezTo>
                  <a:cubicBezTo>
                    <a:pt x="32" y="36"/>
                    <a:pt x="32" y="36"/>
                    <a:pt x="32" y="36"/>
                  </a:cubicBezTo>
                  <a:cubicBezTo>
                    <a:pt x="28" y="47"/>
                    <a:pt x="28" y="47"/>
                    <a:pt x="28" y="47"/>
                  </a:cubicBezTo>
                  <a:cubicBezTo>
                    <a:pt x="24" y="58"/>
                    <a:pt x="24" y="58"/>
                    <a:pt x="24" y="58"/>
                  </a:cubicBezTo>
                  <a:cubicBezTo>
                    <a:pt x="21" y="66"/>
                    <a:pt x="21" y="66"/>
                    <a:pt x="21" y="66"/>
                  </a:cubicBezTo>
                  <a:cubicBezTo>
                    <a:pt x="21" y="66"/>
                    <a:pt x="17" y="74"/>
                    <a:pt x="18" y="78"/>
                  </a:cubicBezTo>
                  <a:cubicBezTo>
                    <a:pt x="18" y="78"/>
                    <a:pt x="19" y="87"/>
                    <a:pt x="10" y="90"/>
                  </a:cubicBezTo>
                  <a:cubicBezTo>
                    <a:pt x="10" y="90"/>
                    <a:pt x="3" y="90"/>
                    <a:pt x="1" y="89"/>
                  </a:cubicBezTo>
                  <a:cubicBezTo>
                    <a:pt x="1" y="89"/>
                    <a:pt x="2" y="70"/>
                    <a:pt x="0" y="14"/>
                  </a:cubicBezTo>
                  <a:lnTo>
                    <a:pt x="11" y="8"/>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1" name="Freeform 70"/>
            <p:cNvSpPr>
              <a:spLocks/>
            </p:cNvSpPr>
            <p:nvPr/>
          </p:nvSpPr>
          <p:spPr bwMode="auto">
            <a:xfrm>
              <a:off x="5105" y="3272"/>
              <a:ext cx="147" cy="210"/>
            </a:xfrm>
            <a:custGeom>
              <a:avLst/>
              <a:gdLst>
                <a:gd name="T0" fmla="*/ 197 w 201"/>
                <a:gd name="T1" fmla="*/ 195 h 283"/>
                <a:gd name="T2" fmla="*/ 102 w 201"/>
                <a:gd name="T3" fmla="*/ 283 h 283"/>
                <a:gd name="T4" fmla="*/ 101 w 201"/>
                <a:gd name="T5" fmla="*/ 283 h 283"/>
                <a:gd name="T6" fmla="*/ 97 w 201"/>
                <a:gd name="T7" fmla="*/ 283 h 283"/>
                <a:gd name="T8" fmla="*/ 5 w 201"/>
                <a:gd name="T9" fmla="*/ 195 h 283"/>
                <a:gd name="T10" fmla="*/ 0 w 201"/>
                <a:gd name="T11" fmla="*/ 39 h 283"/>
                <a:gd name="T12" fmla="*/ 13 w 201"/>
                <a:gd name="T13" fmla="*/ 0 h 283"/>
                <a:gd name="T14" fmla="*/ 188 w 201"/>
                <a:gd name="T15" fmla="*/ 0 h 283"/>
                <a:gd name="T16" fmla="*/ 201 w 201"/>
                <a:gd name="T17" fmla="*/ 39 h 283"/>
                <a:gd name="T18" fmla="*/ 197 w 201"/>
                <a:gd name="T19" fmla="*/ 19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83">
                  <a:moveTo>
                    <a:pt x="197" y="195"/>
                  </a:moveTo>
                  <a:cubicBezTo>
                    <a:pt x="197" y="215"/>
                    <a:pt x="157" y="283"/>
                    <a:pt x="102" y="283"/>
                  </a:cubicBezTo>
                  <a:cubicBezTo>
                    <a:pt x="102" y="283"/>
                    <a:pt x="102" y="283"/>
                    <a:pt x="101" y="283"/>
                  </a:cubicBezTo>
                  <a:cubicBezTo>
                    <a:pt x="100" y="283"/>
                    <a:pt x="98" y="283"/>
                    <a:pt x="97" y="283"/>
                  </a:cubicBezTo>
                  <a:cubicBezTo>
                    <a:pt x="43" y="282"/>
                    <a:pt x="5" y="216"/>
                    <a:pt x="5" y="195"/>
                  </a:cubicBezTo>
                  <a:cubicBezTo>
                    <a:pt x="0" y="39"/>
                    <a:pt x="0" y="39"/>
                    <a:pt x="0" y="39"/>
                  </a:cubicBezTo>
                  <a:cubicBezTo>
                    <a:pt x="13" y="0"/>
                    <a:pt x="13" y="0"/>
                    <a:pt x="13" y="0"/>
                  </a:cubicBezTo>
                  <a:cubicBezTo>
                    <a:pt x="188" y="0"/>
                    <a:pt x="188" y="0"/>
                    <a:pt x="188" y="0"/>
                  </a:cubicBezTo>
                  <a:cubicBezTo>
                    <a:pt x="201" y="39"/>
                    <a:pt x="201" y="39"/>
                    <a:pt x="201" y="39"/>
                  </a:cubicBezTo>
                  <a:lnTo>
                    <a:pt x="197" y="195"/>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2" name="Freeform 71"/>
            <p:cNvSpPr>
              <a:spLocks/>
            </p:cNvSpPr>
            <p:nvPr/>
          </p:nvSpPr>
          <p:spPr bwMode="auto">
            <a:xfrm>
              <a:off x="5105" y="3328"/>
              <a:ext cx="147" cy="156"/>
            </a:xfrm>
            <a:custGeom>
              <a:avLst/>
              <a:gdLst>
                <a:gd name="T0" fmla="*/ 192 w 201"/>
                <a:gd name="T1" fmla="*/ 0 h 210"/>
                <a:gd name="T2" fmla="*/ 191 w 201"/>
                <a:gd name="T3" fmla="*/ 64 h 210"/>
                <a:gd name="T4" fmla="*/ 191 w 201"/>
                <a:gd name="T5" fmla="*/ 67 h 210"/>
                <a:gd name="T6" fmla="*/ 193 w 201"/>
                <a:gd name="T7" fmla="*/ 76 h 210"/>
                <a:gd name="T8" fmla="*/ 189 w 201"/>
                <a:gd name="T9" fmla="*/ 95 h 210"/>
                <a:gd name="T10" fmla="*/ 190 w 201"/>
                <a:gd name="T11" fmla="*/ 108 h 210"/>
                <a:gd name="T12" fmla="*/ 184 w 201"/>
                <a:gd name="T13" fmla="*/ 126 h 210"/>
                <a:gd name="T14" fmla="*/ 161 w 201"/>
                <a:gd name="T15" fmla="*/ 165 h 210"/>
                <a:gd name="T16" fmla="*/ 149 w 201"/>
                <a:gd name="T17" fmla="*/ 171 h 210"/>
                <a:gd name="T18" fmla="*/ 149 w 201"/>
                <a:gd name="T19" fmla="*/ 172 h 210"/>
                <a:gd name="T20" fmla="*/ 134 w 201"/>
                <a:gd name="T21" fmla="*/ 181 h 210"/>
                <a:gd name="T22" fmla="*/ 132 w 201"/>
                <a:gd name="T23" fmla="*/ 183 h 210"/>
                <a:gd name="T24" fmla="*/ 99 w 201"/>
                <a:gd name="T25" fmla="*/ 195 h 210"/>
                <a:gd name="T26" fmla="*/ 76 w 201"/>
                <a:gd name="T27" fmla="*/ 186 h 210"/>
                <a:gd name="T28" fmla="*/ 52 w 201"/>
                <a:gd name="T29" fmla="*/ 169 h 210"/>
                <a:gd name="T30" fmla="*/ 34 w 201"/>
                <a:gd name="T31" fmla="*/ 157 h 210"/>
                <a:gd name="T32" fmla="*/ 25 w 201"/>
                <a:gd name="T33" fmla="*/ 146 h 210"/>
                <a:gd name="T34" fmla="*/ 12 w 201"/>
                <a:gd name="T35" fmla="*/ 118 h 210"/>
                <a:gd name="T36" fmla="*/ 10 w 201"/>
                <a:gd name="T37" fmla="*/ 100 h 210"/>
                <a:gd name="T38" fmla="*/ 10 w 201"/>
                <a:gd name="T39" fmla="*/ 2 h 210"/>
                <a:gd name="T40" fmla="*/ 0 w 201"/>
                <a:gd name="T41" fmla="*/ 6 h 210"/>
                <a:gd name="T42" fmla="*/ 4 w 201"/>
                <a:gd name="T43" fmla="*/ 120 h 210"/>
                <a:gd name="T44" fmla="*/ 96 w 201"/>
                <a:gd name="T45" fmla="*/ 210 h 210"/>
                <a:gd name="T46" fmla="*/ 101 w 201"/>
                <a:gd name="T47" fmla="*/ 210 h 210"/>
                <a:gd name="T48" fmla="*/ 102 w 201"/>
                <a:gd name="T49" fmla="*/ 210 h 210"/>
                <a:gd name="T50" fmla="*/ 196 w 201"/>
                <a:gd name="T51" fmla="*/ 120 h 210"/>
                <a:gd name="T52" fmla="*/ 201 w 201"/>
                <a:gd name="T53" fmla="*/ 0 h 210"/>
                <a:gd name="T54" fmla="*/ 192 w 201"/>
                <a:gd name="T55"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210">
                  <a:moveTo>
                    <a:pt x="192" y="0"/>
                  </a:moveTo>
                  <a:cubicBezTo>
                    <a:pt x="191" y="64"/>
                    <a:pt x="191" y="64"/>
                    <a:pt x="191" y="64"/>
                  </a:cubicBezTo>
                  <a:cubicBezTo>
                    <a:pt x="191" y="65"/>
                    <a:pt x="191" y="66"/>
                    <a:pt x="191" y="67"/>
                  </a:cubicBezTo>
                  <a:cubicBezTo>
                    <a:pt x="192" y="70"/>
                    <a:pt x="193" y="73"/>
                    <a:pt x="193" y="76"/>
                  </a:cubicBezTo>
                  <a:cubicBezTo>
                    <a:pt x="193" y="83"/>
                    <a:pt x="191" y="89"/>
                    <a:pt x="189" y="95"/>
                  </a:cubicBezTo>
                  <a:cubicBezTo>
                    <a:pt x="191" y="100"/>
                    <a:pt x="191" y="104"/>
                    <a:pt x="190" y="108"/>
                  </a:cubicBezTo>
                  <a:cubicBezTo>
                    <a:pt x="191" y="115"/>
                    <a:pt x="189" y="122"/>
                    <a:pt x="184" y="126"/>
                  </a:cubicBezTo>
                  <a:cubicBezTo>
                    <a:pt x="180" y="142"/>
                    <a:pt x="172" y="153"/>
                    <a:pt x="161" y="165"/>
                  </a:cubicBezTo>
                  <a:cubicBezTo>
                    <a:pt x="158" y="169"/>
                    <a:pt x="153" y="171"/>
                    <a:pt x="149" y="171"/>
                  </a:cubicBezTo>
                  <a:cubicBezTo>
                    <a:pt x="149" y="171"/>
                    <a:pt x="149" y="172"/>
                    <a:pt x="149" y="172"/>
                  </a:cubicBezTo>
                  <a:cubicBezTo>
                    <a:pt x="145" y="178"/>
                    <a:pt x="140" y="181"/>
                    <a:pt x="134" y="181"/>
                  </a:cubicBezTo>
                  <a:cubicBezTo>
                    <a:pt x="132" y="183"/>
                    <a:pt x="132" y="183"/>
                    <a:pt x="132" y="183"/>
                  </a:cubicBezTo>
                  <a:cubicBezTo>
                    <a:pt x="99" y="195"/>
                    <a:pt x="99" y="195"/>
                    <a:pt x="99" y="195"/>
                  </a:cubicBezTo>
                  <a:cubicBezTo>
                    <a:pt x="76" y="186"/>
                    <a:pt x="76" y="186"/>
                    <a:pt x="76" y="186"/>
                  </a:cubicBezTo>
                  <a:cubicBezTo>
                    <a:pt x="52" y="169"/>
                    <a:pt x="52" y="169"/>
                    <a:pt x="52" y="169"/>
                  </a:cubicBezTo>
                  <a:cubicBezTo>
                    <a:pt x="34" y="157"/>
                    <a:pt x="34" y="157"/>
                    <a:pt x="34" y="157"/>
                  </a:cubicBezTo>
                  <a:cubicBezTo>
                    <a:pt x="25" y="146"/>
                    <a:pt x="25" y="146"/>
                    <a:pt x="25" y="146"/>
                  </a:cubicBezTo>
                  <a:cubicBezTo>
                    <a:pt x="12" y="118"/>
                    <a:pt x="12" y="118"/>
                    <a:pt x="12" y="118"/>
                  </a:cubicBezTo>
                  <a:cubicBezTo>
                    <a:pt x="10" y="100"/>
                    <a:pt x="10" y="100"/>
                    <a:pt x="10" y="100"/>
                  </a:cubicBezTo>
                  <a:cubicBezTo>
                    <a:pt x="10" y="2"/>
                    <a:pt x="10" y="2"/>
                    <a:pt x="10" y="2"/>
                  </a:cubicBezTo>
                  <a:cubicBezTo>
                    <a:pt x="0" y="6"/>
                    <a:pt x="0" y="6"/>
                    <a:pt x="0" y="6"/>
                  </a:cubicBezTo>
                  <a:cubicBezTo>
                    <a:pt x="4" y="120"/>
                    <a:pt x="4" y="120"/>
                    <a:pt x="4" y="120"/>
                  </a:cubicBezTo>
                  <a:cubicBezTo>
                    <a:pt x="4" y="137"/>
                    <a:pt x="43" y="209"/>
                    <a:pt x="96" y="210"/>
                  </a:cubicBezTo>
                  <a:cubicBezTo>
                    <a:pt x="98" y="210"/>
                    <a:pt x="100" y="210"/>
                    <a:pt x="101" y="210"/>
                  </a:cubicBezTo>
                  <a:cubicBezTo>
                    <a:pt x="101" y="210"/>
                    <a:pt x="102" y="210"/>
                    <a:pt x="102" y="210"/>
                  </a:cubicBezTo>
                  <a:cubicBezTo>
                    <a:pt x="157" y="210"/>
                    <a:pt x="196" y="137"/>
                    <a:pt x="196" y="120"/>
                  </a:cubicBezTo>
                  <a:cubicBezTo>
                    <a:pt x="201" y="0"/>
                    <a:pt x="201" y="0"/>
                    <a:pt x="201" y="0"/>
                  </a:cubicBez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3" name="Freeform 72"/>
            <p:cNvSpPr>
              <a:spLocks/>
            </p:cNvSpPr>
            <p:nvPr/>
          </p:nvSpPr>
          <p:spPr bwMode="auto">
            <a:xfrm>
              <a:off x="5140" y="3358"/>
              <a:ext cx="11" cy="10"/>
            </a:xfrm>
            <a:custGeom>
              <a:avLst/>
              <a:gdLst>
                <a:gd name="T0" fmla="*/ 8 w 15"/>
                <a:gd name="T1" fmla="*/ 14 h 14"/>
                <a:gd name="T2" fmla="*/ 15 w 15"/>
                <a:gd name="T3" fmla="*/ 7 h 14"/>
                <a:gd name="T4" fmla="*/ 7 w 15"/>
                <a:gd name="T5" fmla="*/ 0 h 14"/>
                <a:gd name="T6" fmla="*/ 0 w 15"/>
                <a:gd name="T7" fmla="*/ 7 h 14"/>
                <a:gd name="T8" fmla="*/ 8 w 15"/>
                <a:gd name="T9" fmla="*/ 14 h 14"/>
              </a:gdLst>
              <a:ahLst/>
              <a:cxnLst>
                <a:cxn ang="0">
                  <a:pos x="T0" y="T1"/>
                </a:cxn>
                <a:cxn ang="0">
                  <a:pos x="T2" y="T3"/>
                </a:cxn>
                <a:cxn ang="0">
                  <a:pos x="T4" y="T5"/>
                </a:cxn>
                <a:cxn ang="0">
                  <a:pos x="T6" y="T7"/>
                </a:cxn>
                <a:cxn ang="0">
                  <a:pos x="T8" y="T9"/>
                </a:cxn>
              </a:cxnLst>
              <a:rect l="0" t="0" r="r" b="b"/>
              <a:pathLst>
                <a:path w="15" h="14">
                  <a:moveTo>
                    <a:pt x="8" y="14"/>
                  </a:moveTo>
                  <a:cubicBezTo>
                    <a:pt x="12" y="14"/>
                    <a:pt x="15" y="11"/>
                    <a:pt x="15" y="7"/>
                  </a:cubicBezTo>
                  <a:cubicBezTo>
                    <a:pt x="15" y="3"/>
                    <a:pt x="11" y="0"/>
                    <a:pt x="7" y="0"/>
                  </a:cubicBezTo>
                  <a:cubicBezTo>
                    <a:pt x="3" y="0"/>
                    <a:pt x="0" y="3"/>
                    <a:pt x="0" y="7"/>
                  </a:cubicBezTo>
                  <a:cubicBezTo>
                    <a:pt x="0" y="11"/>
                    <a:pt x="3" y="14"/>
                    <a:pt x="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4" name="Oval 73"/>
            <p:cNvSpPr>
              <a:spLocks noChangeArrowheads="1"/>
            </p:cNvSpPr>
            <p:nvPr/>
          </p:nvSpPr>
          <p:spPr bwMode="auto">
            <a:xfrm>
              <a:off x="5202" y="3357"/>
              <a:ext cx="11" cy="1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5" name="Freeform 74"/>
            <p:cNvSpPr>
              <a:spLocks/>
            </p:cNvSpPr>
            <p:nvPr/>
          </p:nvSpPr>
          <p:spPr bwMode="auto">
            <a:xfrm>
              <a:off x="5158" y="3423"/>
              <a:ext cx="39" cy="8"/>
            </a:xfrm>
            <a:custGeom>
              <a:avLst/>
              <a:gdLst>
                <a:gd name="T0" fmla="*/ 25 w 53"/>
                <a:gd name="T1" fmla="*/ 11 h 11"/>
                <a:gd name="T2" fmla="*/ 3 w 53"/>
                <a:gd name="T3" fmla="*/ 6 h 11"/>
                <a:gd name="T4" fmla="*/ 1 w 53"/>
                <a:gd name="T5" fmla="*/ 2 h 11"/>
                <a:gd name="T6" fmla="*/ 6 w 53"/>
                <a:gd name="T7" fmla="*/ 0 h 11"/>
                <a:gd name="T8" fmla="*/ 48 w 53"/>
                <a:gd name="T9" fmla="*/ 0 h 11"/>
                <a:gd name="T10" fmla="*/ 52 w 53"/>
                <a:gd name="T11" fmla="*/ 2 h 11"/>
                <a:gd name="T12" fmla="*/ 50 w 53"/>
                <a:gd name="T13" fmla="*/ 6 h 11"/>
                <a:gd name="T14" fmla="*/ 25 w 53"/>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1">
                  <a:moveTo>
                    <a:pt x="25" y="11"/>
                  </a:moveTo>
                  <a:cubicBezTo>
                    <a:pt x="11" y="11"/>
                    <a:pt x="3" y="6"/>
                    <a:pt x="3" y="6"/>
                  </a:cubicBezTo>
                  <a:cubicBezTo>
                    <a:pt x="1" y="5"/>
                    <a:pt x="0" y="3"/>
                    <a:pt x="1" y="2"/>
                  </a:cubicBezTo>
                  <a:cubicBezTo>
                    <a:pt x="2" y="0"/>
                    <a:pt x="4" y="0"/>
                    <a:pt x="6" y="0"/>
                  </a:cubicBezTo>
                  <a:cubicBezTo>
                    <a:pt x="6" y="1"/>
                    <a:pt x="22" y="9"/>
                    <a:pt x="48" y="0"/>
                  </a:cubicBezTo>
                  <a:cubicBezTo>
                    <a:pt x="50" y="0"/>
                    <a:pt x="52" y="1"/>
                    <a:pt x="52" y="2"/>
                  </a:cubicBezTo>
                  <a:cubicBezTo>
                    <a:pt x="53" y="4"/>
                    <a:pt x="52" y="6"/>
                    <a:pt x="50" y="6"/>
                  </a:cubicBezTo>
                  <a:cubicBezTo>
                    <a:pt x="40" y="10"/>
                    <a:pt x="32" y="11"/>
                    <a:pt x="25" y="11"/>
                  </a:cubicBezTo>
                  <a:close/>
                </a:path>
              </a:pathLst>
            </a:custGeom>
            <a:solidFill>
              <a:srgbClr val="EE4D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6" name="Freeform 75"/>
            <p:cNvSpPr>
              <a:spLocks/>
            </p:cNvSpPr>
            <p:nvPr/>
          </p:nvSpPr>
          <p:spPr bwMode="auto">
            <a:xfrm>
              <a:off x="5120" y="3443"/>
              <a:ext cx="118" cy="47"/>
            </a:xfrm>
            <a:custGeom>
              <a:avLst/>
              <a:gdLst>
                <a:gd name="T0" fmla="*/ 1 w 161"/>
                <a:gd name="T1" fmla="*/ 16 h 64"/>
                <a:gd name="T2" fmla="*/ 1 w 161"/>
                <a:gd name="T3" fmla="*/ 5 h 64"/>
                <a:gd name="T4" fmla="*/ 76 w 161"/>
                <a:gd name="T5" fmla="*/ 53 h 64"/>
                <a:gd name="T6" fmla="*/ 81 w 161"/>
                <a:gd name="T7" fmla="*/ 53 h 64"/>
                <a:gd name="T8" fmla="*/ 82 w 161"/>
                <a:gd name="T9" fmla="*/ 53 h 64"/>
                <a:gd name="T10" fmla="*/ 161 w 161"/>
                <a:gd name="T11" fmla="*/ 0 h 64"/>
                <a:gd name="T12" fmla="*/ 160 w 161"/>
                <a:gd name="T13" fmla="*/ 18 h 64"/>
                <a:gd name="T14" fmla="*/ 82 w 161"/>
                <a:gd name="T15" fmla="*/ 64 h 64"/>
                <a:gd name="T16" fmla="*/ 81 w 161"/>
                <a:gd name="T17" fmla="*/ 64 h 64"/>
                <a:gd name="T18" fmla="*/ 76 w 161"/>
                <a:gd name="T19" fmla="*/ 64 h 64"/>
                <a:gd name="T20" fmla="*/ 0 w 161"/>
                <a:gd name="T21" fmla="*/ 21 h 64"/>
                <a:gd name="T22" fmla="*/ 1 w 161"/>
                <a:gd name="T2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64">
                  <a:moveTo>
                    <a:pt x="1" y="16"/>
                  </a:moveTo>
                  <a:cubicBezTo>
                    <a:pt x="1" y="5"/>
                    <a:pt x="1" y="5"/>
                    <a:pt x="1" y="5"/>
                  </a:cubicBezTo>
                  <a:cubicBezTo>
                    <a:pt x="18" y="28"/>
                    <a:pt x="44" y="52"/>
                    <a:pt x="76" y="53"/>
                  </a:cubicBezTo>
                  <a:cubicBezTo>
                    <a:pt x="78" y="53"/>
                    <a:pt x="79" y="53"/>
                    <a:pt x="81" y="53"/>
                  </a:cubicBezTo>
                  <a:cubicBezTo>
                    <a:pt x="81" y="53"/>
                    <a:pt x="81" y="53"/>
                    <a:pt x="82" y="53"/>
                  </a:cubicBezTo>
                  <a:cubicBezTo>
                    <a:pt x="116" y="53"/>
                    <a:pt x="144" y="25"/>
                    <a:pt x="161" y="0"/>
                  </a:cubicBezTo>
                  <a:cubicBezTo>
                    <a:pt x="160" y="18"/>
                    <a:pt x="160" y="18"/>
                    <a:pt x="160" y="18"/>
                  </a:cubicBezTo>
                  <a:cubicBezTo>
                    <a:pt x="144" y="43"/>
                    <a:pt x="116" y="64"/>
                    <a:pt x="82" y="64"/>
                  </a:cubicBezTo>
                  <a:cubicBezTo>
                    <a:pt x="81" y="64"/>
                    <a:pt x="81" y="64"/>
                    <a:pt x="81" y="64"/>
                  </a:cubicBezTo>
                  <a:cubicBezTo>
                    <a:pt x="79" y="64"/>
                    <a:pt x="78" y="64"/>
                    <a:pt x="76" y="64"/>
                  </a:cubicBezTo>
                  <a:cubicBezTo>
                    <a:pt x="44" y="63"/>
                    <a:pt x="17" y="45"/>
                    <a:pt x="0" y="21"/>
                  </a:cubicBezTo>
                  <a:lnTo>
                    <a:pt x="1" y="16"/>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7" name="Freeform 76"/>
            <p:cNvSpPr>
              <a:spLocks noEditPoints="1"/>
            </p:cNvSpPr>
            <p:nvPr/>
          </p:nvSpPr>
          <p:spPr bwMode="auto">
            <a:xfrm>
              <a:off x="5142" y="3404"/>
              <a:ext cx="71" cy="69"/>
            </a:xfrm>
            <a:custGeom>
              <a:avLst/>
              <a:gdLst>
                <a:gd name="T0" fmla="*/ 97 w 97"/>
                <a:gd name="T1" fmla="*/ 72 h 93"/>
                <a:gd name="T2" fmla="*/ 96 w 97"/>
                <a:gd name="T3" fmla="*/ 67 h 93"/>
                <a:gd name="T4" fmla="*/ 96 w 97"/>
                <a:gd name="T5" fmla="*/ 48 h 93"/>
                <a:gd name="T6" fmla="*/ 96 w 97"/>
                <a:gd name="T7" fmla="*/ 48 h 93"/>
                <a:gd name="T8" fmla="*/ 93 w 97"/>
                <a:gd name="T9" fmla="*/ 39 h 93"/>
                <a:gd name="T10" fmla="*/ 87 w 97"/>
                <a:gd name="T11" fmla="*/ 26 h 93"/>
                <a:gd name="T12" fmla="*/ 87 w 97"/>
                <a:gd name="T13" fmla="*/ 26 h 93"/>
                <a:gd name="T14" fmla="*/ 49 w 97"/>
                <a:gd name="T15" fmla="*/ 0 h 93"/>
                <a:gd name="T16" fmla="*/ 10 w 97"/>
                <a:gd name="T17" fmla="*/ 26 h 93"/>
                <a:gd name="T18" fmla="*/ 10 w 97"/>
                <a:gd name="T19" fmla="*/ 26 h 93"/>
                <a:gd name="T20" fmla="*/ 4 w 97"/>
                <a:gd name="T21" fmla="*/ 39 h 93"/>
                <a:gd name="T22" fmla="*/ 1 w 97"/>
                <a:gd name="T23" fmla="*/ 48 h 93"/>
                <a:gd name="T24" fmla="*/ 1 w 97"/>
                <a:gd name="T25" fmla="*/ 48 h 93"/>
                <a:gd name="T26" fmla="*/ 1 w 97"/>
                <a:gd name="T27" fmla="*/ 67 h 93"/>
                <a:gd name="T28" fmla="*/ 1 w 97"/>
                <a:gd name="T29" fmla="*/ 67 h 93"/>
                <a:gd name="T30" fmla="*/ 1 w 97"/>
                <a:gd name="T31" fmla="*/ 69 h 93"/>
                <a:gd name="T32" fmla="*/ 1 w 97"/>
                <a:gd name="T33" fmla="*/ 72 h 93"/>
                <a:gd name="T34" fmla="*/ 1 w 97"/>
                <a:gd name="T35" fmla="*/ 86 h 93"/>
                <a:gd name="T36" fmla="*/ 10 w 97"/>
                <a:gd name="T37" fmla="*/ 88 h 93"/>
                <a:gd name="T38" fmla="*/ 48 w 97"/>
                <a:gd name="T39" fmla="*/ 93 h 93"/>
                <a:gd name="T40" fmla="*/ 48 w 97"/>
                <a:gd name="T41" fmla="*/ 93 h 93"/>
                <a:gd name="T42" fmla="*/ 49 w 97"/>
                <a:gd name="T43" fmla="*/ 93 h 93"/>
                <a:gd name="T44" fmla="*/ 87 w 97"/>
                <a:gd name="T45" fmla="*/ 88 h 93"/>
                <a:gd name="T46" fmla="*/ 95 w 97"/>
                <a:gd name="T47" fmla="*/ 86 h 93"/>
                <a:gd name="T48" fmla="*/ 97 w 97"/>
                <a:gd name="T49" fmla="*/ 78 h 93"/>
                <a:gd name="T50" fmla="*/ 97 w 97"/>
                <a:gd name="T51" fmla="*/ 72 h 93"/>
                <a:gd name="T52" fmla="*/ 19 w 97"/>
                <a:gd name="T53" fmla="*/ 63 h 93"/>
                <a:gd name="T54" fmla="*/ 19 w 97"/>
                <a:gd name="T55" fmla="*/ 53 h 93"/>
                <a:gd name="T56" fmla="*/ 19 w 97"/>
                <a:gd name="T57" fmla="*/ 42 h 93"/>
                <a:gd name="T58" fmla="*/ 19 w 97"/>
                <a:gd name="T59" fmla="*/ 49 h 93"/>
                <a:gd name="T60" fmla="*/ 21 w 97"/>
                <a:gd name="T61" fmla="*/ 39 h 93"/>
                <a:gd name="T62" fmla="*/ 24 w 97"/>
                <a:gd name="T63" fmla="*/ 31 h 93"/>
                <a:gd name="T64" fmla="*/ 27 w 97"/>
                <a:gd name="T65" fmla="*/ 26 h 93"/>
                <a:gd name="T66" fmla="*/ 49 w 97"/>
                <a:gd name="T67" fmla="*/ 17 h 93"/>
                <a:gd name="T68" fmla="*/ 70 w 97"/>
                <a:gd name="T69" fmla="*/ 26 h 93"/>
                <a:gd name="T70" fmla="*/ 74 w 97"/>
                <a:gd name="T71" fmla="*/ 31 h 93"/>
                <a:gd name="T72" fmla="*/ 76 w 97"/>
                <a:gd name="T73" fmla="*/ 39 h 93"/>
                <a:gd name="T74" fmla="*/ 78 w 97"/>
                <a:gd name="T75" fmla="*/ 49 h 93"/>
                <a:gd name="T76" fmla="*/ 78 w 97"/>
                <a:gd name="T77" fmla="*/ 42 h 93"/>
                <a:gd name="T78" fmla="*/ 78 w 97"/>
                <a:gd name="T79" fmla="*/ 53 h 93"/>
                <a:gd name="T80" fmla="*/ 78 w 97"/>
                <a:gd name="T81" fmla="*/ 63 h 93"/>
                <a:gd name="T82" fmla="*/ 49 w 97"/>
                <a:gd name="T83" fmla="*/ 67 h 93"/>
                <a:gd name="T84" fmla="*/ 19 w 97"/>
                <a:gd name="T85"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3">
                  <a:moveTo>
                    <a:pt x="97" y="72"/>
                  </a:moveTo>
                  <a:cubicBezTo>
                    <a:pt x="97" y="70"/>
                    <a:pt x="96" y="69"/>
                    <a:pt x="96" y="67"/>
                  </a:cubicBezTo>
                  <a:cubicBezTo>
                    <a:pt x="96" y="61"/>
                    <a:pt x="96" y="53"/>
                    <a:pt x="96" y="48"/>
                  </a:cubicBezTo>
                  <a:cubicBezTo>
                    <a:pt x="96" y="48"/>
                    <a:pt x="96" y="48"/>
                    <a:pt x="96" y="48"/>
                  </a:cubicBezTo>
                  <a:cubicBezTo>
                    <a:pt x="95" y="45"/>
                    <a:pt x="94" y="42"/>
                    <a:pt x="93" y="39"/>
                  </a:cubicBezTo>
                  <a:cubicBezTo>
                    <a:pt x="92" y="34"/>
                    <a:pt x="89" y="30"/>
                    <a:pt x="87" y="26"/>
                  </a:cubicBezTo>
                  <a:cubicBezTo>
                    <a:pt x="87" y="26"/>
                    <a:pt x="87" y="26"/>
                    <a:pt x="87" y="26"/>
                  </a:cubicBezTo>
                  <a:cubicBezTo>
                    <a:pt x="78" y="11"/>
                    <a:pt x="64" y="0"/>
                    <a:pt x="49" y="0"/>
                  </a:cubicBezTo>
                  <a:cubicBezTo>
                    <a:pt x="33" y="0"/>
                    <a:pt x="19" y="11"/>
                    <a:pt x="10" y="26"/>
                  </a:cubicBezTo>
                  <a:cubicBezTo>
                    <a:pt x="10" y="26"/>
                    <a:pt x="10" y="26"/>
                    <a:pt x="10" y="26"/>
                  </a:cubicBezTo>
                  <a:cubicBezTo>
                    <a:pt x="8" y="30"/>
                    <a:pt x="6" y="34"/>
                    <a:pt x="4" y="39"/>
                  </a:cubicBezTo>
                  <a:cubicBezTo>
                    <a:pt x="3" y="42"/>
                    <a:pt x="2" y="45"/>
                    <a:pt x="1" y="48"/>
                  </a:cubicBezTo>
                  <a:cubicBezTo>
                    <a:pt x="1" y="48"/>
                    <a:pt x="1" y="48"/>
                    <a:pt x="1" y="48"/>
                  </a:cubicBezTo>
                  <a:cubicBezTo>
                    <a:pt x="0" y="54"/>
                    <a:pt x="1" y="61"/>
                    <a:pt x="1" y="67"/>
                  </a:cubicBezTo>
                  <a:cubicBezTo>
                    <a:pt x="1" y="67"/>
                    <a:pt x="1" y="67"/>
                    <a:pt x="1" y="67"/>
                  </a:cubicBezTo>
                  <a:cubicBezTo>
                    <a:pt x="1" y="68"/>
                    <a:pt x="1" y="68"/>
                    <a:pt x="1" y="69"/>
                  </a:cubicBezTo>
                  <a:cubicBezTo>
                    <a:pt x="1" y="70"/>
                    <a:pt x="1" y="71"/>
                    <a:pt x="1" y="72"/>
                  </a:cubicBezTo>
                  <a:cubicBezTo>
                    <a:pt x="1" y="78"/>
                    <a:pt x="1" y="86"/>
                    <a:pt x="1" y="86"/>
                  </a:cubicBezTo>
                  <a:cubicBezTo>
                    <a:pt x="4" y="87"/>
                    <a:pt x="7" y="87"/>
                    <a:pt x="10" y="88"/>
                  </a:cubicBezTo>
                  <a:cubicBezTo>
                    <a:pt x="22" y="91"/>
                    <a:pt x="35" y="93"/>
                    <a:pt x="48" y="93"/>
                  </a:cubicBezTo>
                  <a:cubicBezTo>
                    <a:pt x="48" y="93"/>
                    <a:pt x="48" y="93"/>
                    <a:pt x="48" y="93"/>
                  </a:cubicBezTo>
                  <a:cubicBezTo>
                    <a:pt x="49" y="93"/>
                    <a:pt x="49" y="93"/>
                    <a:pt x="49" y="93"/>
                  </a:cubicBezTo>
                  <a:cubicBezTo>
                    <a:pt x="62" y="93"/>
                    <a:pt x="75" y="91"/>
                    <a:pt x="87" y="88"/>
                  </a:cubicBezTo>
                  <a:cubicBezTo>
                    <a:pt x="91" y="88"/>
                    <a:pt x="92" y="87"/>
                    <a:pt x="95" y="86"/>
                  </a:cubicBezTo>
                  <a:cubicBezTo>
                    <a:pt x="96" y="85"/>
                    <a:pt x="97" y="85"/>
                    <a:pt x="97" y="78"/>
                  </a:cubicBezTo>
                  <a:cubicBezTo>
                    <a:pt x="97" y="76"/>
                    <a:pt x="97" y="74"/>
                    <a:pt x="97" y="72"/>
                  </a:cubicBezTo>
                  <a:close/>
                  <a:moveTo>
                    <a:pt x="19" y="63"/>
                  </a:moveTo>
                  <a:cubicBezTo>
                    <a:pt x="19" y="62"/>
                    <a:pt x="19" y="53"/>
                    <a:pt x="19" y="53"/>
                  </a:cubicBezTo>
                  <a:cubicBezTo>
                    <a:pt x="19" y="50"/>
                    <a:pt x="19" y="46"/>
                    <a:pt x="19" y="42"/>
                  </a:cubicBezTo>
                  <a:cubicBezTo>
                    <a:pt x="19" y="49"/>
                    <a:pt x="19" y="49"/>
                    <a:pt x="19" y="49"/>
                  </a:cubicBezTo>
                  <a:cubicBezTo>
                    <a:pt x="20" y="45"/>
                    <a:pt x="20" y="42"/>
                    <a:pt x="21" y="39"/>
                  </a:cubicBezTo>
                  <a:cubicBezTo>
                    <a:pt x="22" y="36"/>
                    <a:pt x="22" y="34"/>
                    <a:pt x="24" y="31"/>
                  </a:cubicBezTo>
                  <a:cubicBezTo>
                    <a:pt x="24" y="29"/>
                    <a:pt x="25" y="28"/>
                    <a:pt x="27" y="26"/>
                  </a:cubicBezTo>
                  <a:cubicBezTo>
                    <a:pt x="31" y="21"/>
                    <a:pt x="38" y="17"/>
                    <a:pt x="49" y="17"/>
                  </a:cubicBezTo>
                  <a:cubicBezTo>
                    <a:pt x="59" y="17"/>
                    <a:pt x="66" y="21"/>
                    <a:pt x="70" y="26"/>
                  </a:cubicBezTo>
                  <a:cubicBezTo>
                    <a:pt x="72" y="28"/>
                    <a:pt x="73" y="29"/>
                    <a:pt x="74" y="31"/>
                  </a:cubicBezTo>
                  <a:cubicBezTo>
                    <a:pt x="75" y="34"/>
                    <a:pt x="76" y="36"/>
                    <a:pt x="76" y="39"/>
                  </a:cubicBezTo>
                  <a:cubicBezTo>
                    <a:pt x="77" y="42"/>
                    <a:pt x="78" y="45"/>
                    <a:pt x="78" y="49"/>
                  </a:cubicBezTo>
                  <a:cubicBezTo>
                    <a:pt x="78" y="42"/>
                    <a:pt x="78" y="42"/>
                    <a:pt x="78" y="42"/>
                  </a:cubicBezTo>
                  <a:cubicBezTo>
                    <a:pt x="78" y="46"/>
                    <a:pt x="78" y="50"/>
                    <a:pt x="78" y="53"/>
                  </a:cubicBezTo>
                  <a:cubicBezTo>
                    <a:pt x="78" y="53"/>
                    <a:pt x="78" y="62"/>
                    <a:pt x="78" y="63"/>
                  </a:cubicBezTo>
                  <a:cubicBezTo>
                    <a:pt x="69" y="65"/>
                    <a:pt x="59" y="67"/>
                    <a:pt x="49" y="67"/>
                  </a:cubicBezTo>
                  <a:cubicBezTo>
                    <a:pt x="38" y="67"/>
                    <a:pt x="28" y="65"/>
                    <a:pt x="19" y="6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8" name="Rectangle 77"/>
            <p:cNvSpPr>
              <a:spLocks noChangeArrowheads="1"/>
            </p:cNvSpPr>
            <p:nvPr/>
          </p:nvSpPr>
          <p:spPr bwMode="auto">
            <a:xfrm>
              <a:off x="5123" y="3345"/>
              <a:ext cx="4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79" name="Rectangle 78"/>
            <p:cNvSpPr>
              <a:spLocks noChangeArrowheads="1"/>
            </p:cNvSpPr>
            <p:nvPr/>
          </p:nvSpPr>
          <p:spPr bwMode="auto">
            <a:xfrm>
              <a:off x="5187" y="3345"/>
              <a:ext cx="4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0" name="Freeform 79"/>
            <p:cNvSpPr>
              <a:spLocks/>
            </p:cNvSpPr>
            <p:nvPr/>
          </p:nvSpPr>
          <p:spPr bwMode="auto">
            <a:xfrm>
              <a:off x="5164" y="3391"/>
              <a:ext cx="27" cy="8"/>
            </a:xfrm>
            <a:custGeom>
              <a:avLst/>
              <a:gdLst>
                <a:gd name="T0" fmla="*/ 36 w 36"/>
                <a:gd name="T1" fmla="*/ 6 h 12"/>
                <a:gd name="T2" fmla="*/ 36 w 36"/>
                <a:gd name="T3" fmla="*/ 6 h 12"/>
                <a:gd name="T4" fmla="*/ 18 w 36"/>
                <a:gd name="T5" fmla="*/ 12 h 12"/>
                <a:gd name="T6" fmla="*/ 0 w 36"/>
                <a:gd name="T7" fmla="*/ 6 h 12"/>
                <a:gd name="T8" fmla="*/ 0 w 36"/>
                <a:gd name="T9" fmla="*/ 6 h 12"/>
                <a:gd name="T10" fmla="*/ 18 w 36"/>
                <a:gd name="T11" fmla="*/ 0 h 12"/>
                <a:gd name="T12" fmla="*/ 36 w 36"/>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6" y="6"/>
                  </a:moveTo>
                  <a:cubicBezTo>
                    <a:pt x="36" y="6"/>
                    <a:pt x="36" y="6"/>
                    <a:pt x="36" y="6"/>
                  </a:cubicBezTo>
                  <a:cubicBezTo>
                    <a:pt x="36" y="10"/>
                    <a:pt x="28" y="12"/>
                    <a:pt x="18" y="12"/>
                  </a:cubicBezTo>
                  <a:cubicBezTo>
                    <a:pt x="9" y="12"/>
                    <a:pt x="1" y="10"/>
                    <a:pt x="0" y="6"/>
                  </a:cubicBezTo>
                  <a:cubicBezTo>
                    <a:pt x="0" y="6"/>
                    <a:pt x="0" y="6"/>
                    <a:pt x="0" y="6"/>
                  </a:cubicBezTo>
                  <a:cubicBezTo>
                    <a:pt x="0" y="3"/>
                    <a:pt x="8" y="0"/>
                    <a:pt x="18" y="0"/>
                  </a:cubicBezTo>
                  <a:cubicBezTo>
                    <a:pt x="28" y="0"/>
                    <a:pt x="36" y="3"/>
                    <a:pt x="36" y="6"/>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1" name="Freeform 80"/>
            <p:cNvSpPr>
              <a:spLocks/>
            </p:cNvSpPr>
            <p:nvPr/>
          </p:nvSpPr>
          <p:spPr bwMode="auto">
            <a:xfrm>
              <a:off x="5111" y="3486"/>
              <a:ext cx="134" cy="168"/>
            </a:xfrm>
            <a:custGeom>
              <a:avLst/>
              <a:gdLst>
                <a:gd name="T0" fmla="*/ 182 w 182"/>
                <a:gd name="T1" fmla="*/ 0 h 227"/>
                <a:gd name="T2" fmla="*/ 182 w 182"/>
                <a:gd name="T3" fmla="*/ 3 h 227"/>
                <a:gd name="T4" fmla="*/ 182 w 182"/>
                <a:gd name="T5" fmla="*/ 3 h 227"/>
                <a:gd name="T6" fmla="*/ 181 w 182"/>
                <a:gd name="T7" fmla="*/ 10 h 227"/>
                <a:gd name="T8" fmla="*/ 181 w 182"/>
                <a:gd name="T9" fmla="*/ 11 h 227"/>
                <a:gd name="T10" fmla="*/ 178 w 182"/>
                <a:gd name="T11" fmla="*/ 36 h 227"/>
                <a:gd name="T12" fmla="*/ 173 w 182"/>
                <a:gd name="T13" fmla="*/ 77 h 227"/>
                <a:gd name="T14" fmla="*/ 170 w 182"/>
                <a:gd name="T15" fmla="*/ 96 h 227"/>
                <a:gd name="T16" fmla="*/ 168 w 182"/>
                <a:gd name="T17" fmla="*/ 111 h 227"/>
                <a:gd name="T18" fmla="*/ 167 w 182"/>
                <a:gd name="T19" fmla="*/ 116 h 227"/>
                <a:gd name="T20" fmla="*/ 167 w 182"/>
                <a:gd name="T21" fmla="*/ 117 h 227"/>
                <a:gd name="T22" fmla="*/ 151 w 182"/>
                <a:gd name="T23" fmla="*/ 221 h 227"/>
                <a:gd name="T24" fmla="*/ 127 w 182"/>
                <a:gd name="T25" fmla="*/ 224 h 227"/>
                <a:gd name="T26" fmla="*/ 95 w 182"/>
                <a:gd name="T27" fmla="*/ 227 h 227"/>
                <a:gd name="T28" fmla="*/ 93 w 182"/>
                <a:gd name="T29" fmla="*/ 227 h 227"/>
                <a:gd name="T30" fmla="*/ 86 w 182"/>
                <a:gd name="T31" fmla="*/ 227 h 227"/>
                <a:gd name="T32" fmla="*/ 55 w 182"/>
                <a:gd name="T33" fmla="*/ 225 h 227"/>
                <a:gd name="T34" fmla="*/ 31 w 182"/>
                <a:gd name="T35" fmla="*/ 222 h 227"/>
                <a:gd name="T36" fmla="*/ 15 w 182"/>
                <a:gd name="T37" fmla="*/ 117 h 227"/>
                <a:gd name="T38" fmla="*/ 15 w 182"/>
                <a:gd name="T39" fmla="*/ 116 h 227"/>
                <a:gd name="T40" fmla="*/ 14 w 182"/>
                <a:gd name="T41" fmla="*/ 111 h 227"/>
                <a:gd name="T42" fmla="*/ 14 w 182"/>
                <a:gd name="T43" fmla="*/ 110 h 227"/>
                <a:gd name="T44" fmla="*/ 10 w 182"/>
                <a:gd name="T45" fmla="*/ 78 h 227"/>
                <a:gd name="T46" fmla="*/ 0 w 182"/>
                <a:gd name="T47" fmla="*/ 3 h 227"/>
                <a:gd name="T48" fmla="*/ 0 w 182"/>
                <a:gd name="T49" fmla="*/ 3 h 227"/>
                <a:gd name="T50" fmla="*/ 0 w 182"/>
                <a:gd name="T51" fmla="*/ 0 h 227"/>
                <a:gd name="T52" fmla="*/ 0 w 182"/>
                <a:gd name="T53" fmla="*/ 0 h 227"/>
                <a:gd name="T54" fmla="*/ 9 w 182"/>
                <a:gd name="T55" fmla="*/ 11 h 227"/>
                <a:gd name="T56" fmla="*/ 15 w 182"/>
                <a:gd name="T57" fmla="*/ 19 h 227"/>
                <a:gd name="T58" fmla="*/ 20 w 182"/>
                <a:gd name="T59" fmla="*/ 25 h 227"/>
                <a:gd name="T60" fmla="*/ 23 w 182"/>
                <a:gd name="T61" fmla="*/ 30 h 227"/>
                <a:gd name="T62" fmla="*/ 42 w 182"/>
                <a:gd name="T63" fmla="*/ 54 h 227"/>
                <a:gd name="T64" fmla="*/ 45 w 182"/>
                <a:gd name="T65" fmla="*/ 58 h 227"/>
                <a:gd name="T66" fmla="*/ 47 w 182"/>
                <a:gd name="T67" fmla="*/ 61 h 227"/>
                <a:gd name="T68" fmla="*/ 132 w 182"/>
                <a:gd name="T69" fmla="*/ 61 h 227"/>
                <a:gd name="T70" fmla="*/ 135 w 182"/>
                <a:gd name="T71" fmla="*/ 57 h 227"/>
                <a:gd name="T72" fmla="*/ 140 w 182"/>
                <a:gd name="T73" fmla="*/ 51 h 227"/>
                <a:gd name="T74" fmla="*/ 153 w 182"/>
                <a:gd name="T75" fmla="*/ 35 h 227"/>
                <a:gd name="T76" fmla="*/ 153 w 182"/>
                <a:gd name="T77" fmla="*/ 35 h 227"/>
                <a:gd name="T78" fmla="*/ 154 w 182"/>
                <a:gd name="T79" fmla="*/ 33 h 227"/>
                <a:gd name="T80" fmla="*/ 181 w 182"/>
                <a:gd name="T81" fmla="*/ 2 h 227"/>
                <a:gd name="T82" fmla="*/ 182 w 182"/>
                <a:gd name="T8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227">
                  <a:moveTo>
                    <a:pt x="182" y="0"/>
                  </a:moveTo>
                  <a:cubicBezTo>
                    <a:pt x="182" y="0"/>
                    <a:pt x="182" y="1"/>
                    <a:pt x="182" y="3"/>
                  </a:cubicBezTo>
                  <a:cubicBezTo>
                    <a:pt x="182" y="3"/>
                    <a:pt x="182" y="3"/>
                    <a:pt x="182" y="3"/>
                  </a:cubicBezTo>
                  <a:cubicBezTo>
                    <a:pt x="182" y="5"/>
                    <a:pt x="181" y="7"/>
                    <a:pt x="181" y="10"/>
                  </a:cubicBezTo>
                  <a:cubicBezTo>
                    <a:pt x="181" y="11"/>
                    <a:pt x="181" y="11"/>
                    <a:pt x="181" y="11"/>
                  </a:cubicBezTo>
                  <a:cubicBezTo>
                    <a:pt x="180" y="17"/>
                    <a:pt x="179" y="25"/>
                    <a:pt x="178" y="36"/>
                  </a:cubicBezTo>
                  <a:cubicBezTo>
                    <a:pt x="177" y="47"/>
                    <a:pt x="175" y="62"/>
                    <a:pt x="173" y="77"/>
                  </a:cubicBezTo>
                  <a:cubicBezTo>
                    <a:pt x="172" y="83"/>
                    <a:pt x="171" y="90"/>
                    <a:pt x="170" y="96"/>
                  </a:cubicBezTo>
                  <a:cubicBezTo>
                    <a:pt x="170" y="101"/>
                    <a:pt x="169" y="106"/>
                    <a:pt x="168" y="111"/>
                  </a:cubicBezTo>
                  <a:cubicBezTo>
                    <a:pt x="168" y="113"/>
                    <a:pt x="168" y="114"/>
                    <a:pt x="167" y="116"/>
                  </a:cubicBezTo>
                  <a:cubicBezTo>
                    <a:pt x="167" y="116"/>
                    <a:pt x="167" y="117"/>
                    <a:pt x="167" y="117"/>
                  </a:cubicBezTo>
                  <a:cubicBezTo>
                    <a:pt x="163" y="151"/>
                    <a:pt x="157" y="188"/>
                    <a:pt x="151" y="221"/>
                  </a:cubicBezTo>
                  <a:cubicBezTo>
                    <a:pt x="143" y="222"/>
                    <a:pt x="135" y="223"/>
                    <a:pt x="127" y="224"/>
                  </a:cubicBezTo>
                  <a:cubicBezTo>
                    <a:pt x="117" y="226"/>
                    <a:pt x="106" y="226"/>
                    <a:pt x="95" y="227"/>
                  </a:cubicBezTo>
                  <a:cubicBezTo>
                    <a:pt x="95" y="227"/>
                    <a:pt x="94" y="227"/>
                    <a:pt x="93" y="227"/>
                  </a:cubicBezTo>
                  <a:cubicBezTo>
                    <a:pt x="91" y="227"/>
                    <a:pt x="89" y="227"/>
                    <a:pt x="86" y="227"/>
                  </a:cubicBezTo>
                  <a:cubicBezTo>
                    <a:pt x="76" y="227"/>
                    <a:pt x="65" y="226"/>
                    <a:pt x="55" y="225"/>
                  </a:cubicBezTo>
                  <a:cubicBezTo>
                    <a:pt x="47" y="225"/>
                    <a:pt x="39" y="224"/>
                    <a:pt x="31" y="222"/>
                  </a:cubicBezTo>
                  <a:cubicBezTo>
                    <a:pt x="25" y="189"/>
                    <a:pt x="20" y="152"/>
                    <a:pt x="15" y="117"/>
                  </a:cubicBezTo>
                  <a:cubicBezTo>
                    <a:pt x="15" y="117"/>
                    <a:pt x="15" y="116"/>
                    <a:pt x="15" y="116"/>
                  </a:cubicBezTo>
                  <a:cubicBezTo>
                    <a:pt x="14" y="114"/>
                    <a:pt x="14" y="112"/>
                    <a:pt x="14" y="111"/>
                  </a:cubicBezTo>
                  <a:cubicBezTo>
                    <a:pt x="14" y="111"/>
                    <a:pt x="14" y="111"/>
                    <a:pt x="14" y="110"/>
                  </a:cubicBezTo>
                  <a:cubicBezTo>
                    <a:pt x="12" y="99"/>
                    <a:pt x="11" y="88"/>
                    <a:pt x="10" y="78"/>
                  </a:cubicBezTo>
                  <a:cubicBezTo>
                    <a:pt x="5" y="41"/>
                    <a:pt x="1" y="13"/>
                    <a:pt x="0" y="3"/>
                  </a:cubicBezTo>
                  <a:cubicBezTo>
                    <a:pt x="0" y="3"/>
                    <a:pt x="0" y="3"/>
                    <a:pt x="0" y="3"/>
                  </a:cubicBezTo>
                  <a:cubicBezTo>
                    <a:pt x="0" y="1"/>
                    <a:pt x="0" y="0"/>
                    <a:pt x="0" y="0"/>
                  </a:cubicBezTo>
                  <a:cubicBezTo>
                    <a:pt x="0" y="0"/>
                    <a:pt x="0" y="0"/>
                    <a:pt x="0" y="0"/>
                  </a:cubicBezTo>
                  <a:cubicBezTo>
                    <a:pt x="9" y="11"/>
                    <a:pt x="9" y="11"/>
                    <a:pt x="9" y="11"/>
                  </a:cubicBezTo>
                  <a:cubicBezTo>
                    <a:pt x="15" y="19"/>
                    <a:pt x="15" y="19"/>
                    <a:pt x="15" y="19"/>
                  </a:cubicBezTo>
                  <a:cubicBezTo>
                    <a:pt x="20" y="25"/>
                    <a:pt x="20" y="25"/>
                    <a:pt x="20" y="25"/>
                  </a:cubicBezTo>
                  <a:cubicBezTo>
                    <a:pt x="23" y="30"/>
                    <a:pt x="23" y="30"/>
                    <a:pt x="23" y="30"/>
                  </a:cubicBezTo>
                  <a:cubicBezTo>
                    <a:pt x="42" y="54"/>
                    <a:pt x="42" y="54"/>
                    <a:pt x="42" y="54"/>
                  </a:cubicBezTo>
                  <a:cubicBezTo>
                    <a:pt x="45" y="58"/>
                    <a:pt x="45" y="58"/>
                    <a:pt x="45" y="58"/>
                  </a:cubicBezTo>
                  <a:cubicBezTo>
                    <a:pt x="47" y="61"/>
                    <a:pt x="47" y="61"/>
                    <a:pt x="47" y="61"/>
                  </a:cubicBezTo>
                  <a:cubicBezTo>
                    <a:pt x="132" y="61"/>
                    <a:pt x="132" y="61"/>
                    <a:pt x="132" y="61"/>
                  </a:cubicBezTo>
                  <a:cubicBezTo>
                    <a:pt x="135" y="57"/>
                    <a:pt x="135" y="57"/>
                    <a:pt x="135" y="57"/>
                  </a:cubicBezTo>
                  <a:cubicBezTo>
                    <a:pt x="140" y="51"/>
                    <a:pt x="140" y="51"/>
                    <a:pt x="140" y="51"/>
                  </a:cubicBezTo>
                  <a:cubicBezTo>
                    <a:pt x="153" y="35"/>
                    <a:pt x="153" y="35"/>
                    <a:pt x="153" y="35"/>
                  </a:cubicBezTo>
                  <a:cubicBezTo>
                    <a:pt x="153" y="35"/>
                    <a:pt x="153" y="35"/>
                    <a:pt x="153" y="35"/>
                  </a:cubicBezTo>
                  <a:cubicBezTo>
                    <a:pt x="154" y="33"/>
                    <a:pt x="154" y="33"/>
                    <a:pt x="154" y="33"/>
                  </a:cubicBezTo>
                  <a:cubicBezTo>
                    <a:pt x="181" y="2"/>
                    <a:pt x="181" y="2"/>
                    <a:pt x="181" y="2"/>
                  </a:cubicBezTo>
                  <a:cubicBezTo>
                    <a:pt x="182" y="0"/>
                    <a:pt x="182" y="0"/>
                    <a:pt x="1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2" name="Freeform 81"/>
            <p:cNvSpPr>
              <a:spLocks/>
            </p:cNvSpPr>
            <p:nvPr/>
          </p:nvSpPr>
          <p:spPr bwMode="auto">
            <a:xfrm>
              <a:off x="5152" y="3526"/>
              <a:ext cx="52" cy="128"/>
            </a:xfrm>
            <a:custGeom>
              <a:avLst/>
              <a:gdLst>
                <a:gd name="T0" fmla="*/ 72 w 72"/>
                <a:gd name="T1" fmla="*/ 170 h 173"/>
                <a:gd name="T2" fmla="*/ 40 w 72"/>
                <a:gd name="T3" fmla="*/ 173 h 173"/>
                <a:gd name="T4" fmla="*/ 38 w 72"/>
                <a:gd name="T5" fmla="*/ 173 h 173"/>
                <a:gd name="T6" fmla="*/ 31 w 72"/>
                <a:gd name="T7" fmla="*/ 173 h 173"/>
                <a:gd name="T8" fmla="*/ 0 w 72"/>
                <a:gd name="T9" fmla="*/ 171 h 173"/>
                <a:gd name="T10" fmla="*/ 6 w 72"/>
                <a:gd name="T11" fmla="*/ 104 h 173"/>
                <a:gd name="T12" fmla="*/ 23 w 72"/>
                <a:gd name="T13" fmla="*/ 68 h 173"/>
                <a:gd name="T14" fmla="*/ 8 w 72"/>
                <a:gd name="T15" fmla="*/ 45 h 173"/>
                <a:gd name="T16" fmla="*/ 6 w 72"/>
                <a:gd name="T17" fmla="*/ 40 h 173"/>
                <a:gd name="T18" fmla="*/ 3 w 72"/>
                <a:gd name="T19" fmla="*/ 31 h 173"/>
                <a:gd name="T20" fmla="*/ 1 w 72"/>
                <a:gd name="T21" fmla="*/ 25 h 173"/>
                <a:gd name="T22" fmla="*/ 1 w 72"/>
                <a:gd name="T23" fmla="*/ 24 h 173"/>
                <a:gd name="T24" fmla="*/ 7 w 72"/>
                <a:gd name="T25" fmla="*/ 20 h 173"/>
                <a:gd name="T26" fmla="*/ 27 w 72"/>
                <a:gd name="T27" fmla="*/ 8 h 173"/>
                <a:gd name="T28" fmla="*/ 30 w 72"/>
                <a:gd name="T29" fmla="*/ 7 h 173"/>
                <a:gd name="T30" fmla="*/ 31 w 72"/>
                <a:gd name="T31" fmla="*/ 7 h 173"/>
                <a:gd name="T32" fmla="*/ 34 w 72"/>
                <a:gd name="T33" fmla="*/ 6 h 173"/>
                <a:gd name="T34" fmla="*/ 36 w 72"/>
                <a:gd name="T35" fmla="*/ 5 h 173"/>
                <a:gd name="T36" fmla="*/ 38 w 72"/>
                <a:gd name="T37" fmla="*/ 4 h 173"/>
                <a:gd name="T38" fmla="*/ 38 w 72"/>
                <a:gd name="T39" fmla="*/ 4 h 173"/>
                <a:gd name="T40" fmla="*/ 39 w 72"/>
                <a:gd name="T41" fmla="*/ 4 h 173"/>
                <a:gd name="T42" fmla="*/ 39 w 72"/>
                <a:gd name="T43" fmla="*/ 4 h 173"/>
                <a:gd name="T44" fmla="*/ 41 w 72"/>
                <a:gd name="T45" fmla="*/ 4 h 173"/>
                <a:gd name="T46" fmla="*/ 41 w 72"/>
                <a:gd name="T47" fmla="*/ 4 h 173"/>
                <a:gd name="T48" fmla="*/ 39 w 72"/>
                <a:gd name="T49" fmla="*/ 5 h 173"/>
                <a:gd name="T50" fmla="*/ 38 w 72"/>
                <a:gd name="T51" fmla="*/ 5 h 173"/>
                <a:gd name="T52" fmla="*/ 38 w 72"/>
                <a:gd name="T53" fmla="*/ 5 h 173"/>
                <a:gd name="T54" fmla="*/ 39 w 72"/>
                <a:gd name="T55" fmla="*/ 5 h 173"/>
                <a:gd name="T56" fmla="*/ 40 w 72"/>
                <a:gd name="T57" fmla="*/ 5 h 173"/>
                <a:gd name="T58" fmla="*/ 42 w 72"/>
                <a:gd name="T59" fmla="*/ 7 h 173"/>
                <a:gd name="T60" fmla="*/ 44 w 72"/>
                <a:gd name="T61" fmla="*/ 7 h 173"/>
                <a:gd name="T62" fmla="*/ 50 w 72"/>
                <a:gd name="T63" fmla="*/ 10 h 173"/>
                <a:gd name="T64" fmla="*/ 66 w 72"/>
                <a:gd name="T65" fmla="*/ 19 h 173"/>
                <a:gd name="T66" fmla="*/ 71 w 72"/>
                <a:gd name="T67" fmla="*/ 24 h 173"/>
                <a:gd name="T68" fmla="*/ 71 w 72"/>
                <a:gd name="T69" fmla="*/ 26 h 173"/>
                <a:gd name="T70" fmla="*/ 69 w 72"/>
                <a:gd name="T71" fmla="*/ 31 h 173"/>
                <a:gd name="T72" fmla="*/ 64 w 72"/>
                <a:gd name="T73" fmla="*/ 45 h 173"/>
                <a:gd name="T74" fmla="*/ 49 w 72"/>
                <a:gd name="T75" fmla="*/ 68 h 173"/>
                <a:gd name="T76" fmla="*/ 66 w 72"/>
                <a:gd name="T77" fmla="*/ 104 h 173"/>
                <a:gd name="T78" fmla="*/ 72 w 72"/>
                <a:gd name="T79" fmla="*/ 17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173">
                  <a:moveTo>
                    <a:pt x="72" y="170"/>
                  </a:moveTo>
                  <a:cubicBezTo>
                    <a:pt x="62" y="172"/>
                    <a:pt x="51" y="172"/>
                    <a:pt x="40" y="173"/>
                  </a:cubicBezTo>
                  <a:cubicBezTo>
                    <a:pt x="40" y="173"/>
                    <a:pt x="39" y="173"/>
                    <a:pt x="38" y="173"/>
                  </a:cubicBezTo>
                  <a:cubicBezTo>
                    <a:pt x="36" y="173"/>
                    <a:pt x="34" y="173"/>
                    <a:pt x="31" y="173"/>
                  </a:cubicBezTo>
                  <a:cubicBezTo>
                    <a:pt x="21" y="173"/>
                    <a:pt x="10" y="172"/>
                    <a:pt x="0" y="171"/>
                  </a:cubicBezTo>
                  <a:cubicBezTo>
                    <a:pt x="2" y="135"/>
                    <a:pt x="6" y="104"/>
                    <a:pt x="6" y="104"/>
                  </a:cubicBezTo>
                  <a:cubicBezTo>
                    <a:pt x="7" y="88"/>
                    <a:pt x="23" y="68"/>
                    <a:pt x="23" y="68"/>
                  </a:cubicBezTo>
                  <a:cubicBezTo>
                    <a:pt x="17" y="63"/>
                    <a:pt x="12" y="54"/>
                    <a:pt x="8" y="45"/>
                  </a:cubicBezTo>
                  <a:cubicBezTo>
                    <a:pt x="8" y="43"/>
                    <a:pt x="7" y="42"/>
                    <a:pt x="6" y="40"/>
                  </a:cubicBezTo>
                  <a:cubicBezTo>
                    <a:pt x="5" y="37"/>
                    <a:pt x="4" y="34"/>
                    <a:pt x="3" y="31"/>
                  </a:cubicBezTo>
                  <a:cubicBezTo>
                    <a:pt x="2" y="29"/>
                    <a:pt x="2" y="27"/>
                    <a:pt x="1" y="25"/>
                  </a:cubicBezTo>
                  <a:cubicBezTo>
                    <a:pt x="1" y="25"/>
                    <a:pt x="1" y="24"/>
                    <a:pt x="1" y="24"/>
                  </a:cubicBezTo>
                  <a:cubicBezTo>
                    <a:pt x="1" y="24"/>
                    <a:pt x="3" y="23"/>
                    <a:pt x="7" y="20"/>
                  </a:cubicBezTo>
                  <a:cubicBezTo>
                    <a:pt x="11" y="17"/>
                    <a:pt x="19" y="12"/>
                    <a:pt x="27" y="8"/>
                  </a:cubicBezTo>
                  <a:cubicBezTo>
                    <a:pt x="28" y="8"/>
                    <a:pt x="29" y="8"/>
                    <a:pt x="30" y="7"/>
                  </a:cubicBezTo>
                  <a:cubicBezTo>
                    <a:pt x="30" y="7"/>
                    <a:pt x="31" y="7"/>
                    <a:pt x="31" y="7"/>
                  </a:cubicBezTo>
                  <a:cubicBezTo>
                    <a:pt x="32" y="6"/>
                    <a:pt x="33" y="6"/>
                    <a:pt x="34" y="6"/>
                  </a:cubicBezTo>
                  <a:cubicBezTo>
                    <a:pt x="34" y="5"/>
                    <a:pt x="35" y="5"/>
                    <a:pt x="36" y="5"/>
                  </a:cubicBezTo>
                  <a:cubicBezTo>
                    <a:pt x="37" y="5"/>
                    <a:pt x="37" y="5"/>
                    <a:pt x="38" y="4"/>
                  </a:cubicBezTo>
                  <a:cubicBezTo>
                    <a:pt x="38" y="4"/>
                    <a:pt x="38" y="4"/>
                    <a:pt x="38" y="4"/>
                  </a:cubicBezTo>
                  <a:cubicBezTo>
                    <a:pt x="38" y="4"/>
                    <a:pt x="38" y="4"/>
                    <a:pt x="39" y="4"/>
                  </a:cubicBezTo>
                  <a:cubicBezTo>
                    <a:pt x="39" y="4"/>
                    <a:pt x="39" y="4"/>
                    <a:pt x="39" y="4"/>
                  </a:cubicBezTo>
                  <a:cubicBezTo>
                    <a:pt x="51" y="0"/>
                    <a:pt x="45" y="2"/>
                    <a:pt x="41" y="4"/>
                  </a:cubicBezTo>
                  <a:cubicBezTo>
                    <a:pt x="41" y="4"/>
                    <a:pt x="41" y="4"/>
                    <a:pt x="41" y="4"/>
                  </a:cubicBezTo>
                  <a:cubicBezTo>
                    <a:pt x="40" y="4"/>
                    <a:pt x="39" y="5"/>
                    <a:pt x="39" y="5"/>
                  </a:cubicBezTo>
                  <a:cubicBezTo>
                    <a:pt x="39" y="5"/>
                    <a:pt x="38" y="5"/>
                    <a:pt x="38" y="5"/>
                  </a:cubicBezTo>
                  <a:cubicBezTo>
                    <a:pt x="38" y="5"/>
                    <a:pt x="38" y="5"/>
                    <a:pt x="38" y="5"/>
                  </a:cubicBezTo>
                  <a:cubicBezTo>
                    <a:pt x="38" y="5"/>
                    <a:pt x="38" y="5"/>
                    <a:pt x="39" y="5"/>
                  </a:cubicBezTo>
                  <a:cubicBezTo>
                    <a:pt x="39" y="5"/>
                    <a:pt x="39" y="5"/>
                    <a:pt x="40" y="5"/>
                  </a:cubicBezTo>
                  <a:cubicBezTo>
                    <a:pt x="40" y="6"/>
                    <a:pt x="41" y="6"/>
                    <a:pt x="42" y="7"/>
                  </a:cubicBezTo>
                  <a:cubicBezTo>
                    <a:pt x="43" y="7"/>
                    <a:pt x="43" y="7"/>
                    <a:pt x="44" y="7"/>
                  </a:cubicBezTo>
                  <a:cubicBezTo>
                    <a:pt x="46" y="8"/>
                    <a:pt x="48" y="9"/>
                    <a:pt x="50" y="10"/>
                  </a:cubicBezTo>
                  <a:cubicBezTo>
                    <a:pt x="55" y="13"/>
                    <a:pt x="62" y="16"/>
                    <a:pt x="66" y="19"/>
                  </a:cubicBezTo>
                  <a:cubicBezTo>
                    <a:pt x="68" y="21"/>
                    <a:pt x="70" y="23"/>
                    <a:pt x="71" y="24"/>
                  </a:cubicBezTo>
                  <a:cubicBezTo>
                    <a:pt x="71" y="24"/>
                    <a:pt x="71" y="25"/>
                    <a:pt x="71" y="26"/>
                  </a:cubicBezTo>
                  <a:cubicBezTo>
                    <a:pt x="70" y="27"/>
                    <a:pt x="70" y="29"/>
                    <a:pt x="69" y="31"/>
                  </a:cubicBezTo>
                  <a:cubicBezTo>
                    <a:pt x="68" y="35"/>
                    <a:pt x="66" y="40"/>
                    <a:pt x="64" y="45"/>
                  </a:cubicBezTo>
                  <a:cubicBezTo>
                    <a:pt x="60" y="54"/>
                    <a:pt x="55" y="63"/>
                    <a:pt x="49" y="68"/>
                  </a:cubicBezTo>
                  <a:cubicBezTo>
                    <a:pt x="49" y="68"/>
                    <a:pt x="66" y="88"/>
                    <a:pt x="66" y="104"/>
                  </a:cubicBezTo>
                  <a:cubicBezTo>
                    <a:pt x="66" y="104"/>
                    <a:pt x="70" y="134"/>
                    <a:pt x="72" y="170"/>
                  </a:cubicBez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3" name="Freeform 82"/>
            <p:cNvSpPr>
              <a:spLocks/>
            </p:cNvSpPr>
            <p:nvPr/>
          </p:nvSpPr>
          <p:spPr bwMode="auto">
            <a:xfrm>
              <a:off x="5120" y="3527"/>
              <a:ext cx="61" cy="45"/>
            </a:xfrm>
            <a:custGeom>
              <a:avLst/>
              <a:gdLst>
                <a:gd name="T0" fmla="*/ 2 w 61"/>
                <a:gd name="T1" fmla="*/ 45 h 45"/>
                <a:gd name="T2" fmla="*/ 61 w 61"/>
                <a:gd name="T3" fmla="*/ 3 h 45"/>
                <a:gd name="T4" fmla="*/ 57 w 61"/>
                <a:gd name="T5" fmla="*/ 1 h 45"/>
                <a:gd name="T6" fmla="*/ 27 w 61"/>
                <a:gd name="T7" fmla="*/ 0 h 45"/>
                <a:gd name="T8" fmla="*/ 0 w 61"/>
                <a:gd name="T9" fmla="*/ 30 h 45"/>
                <a:gd name="T10" fmla="*/ 2 w 61"/>
                <a:gd name="T11" fmla="*/ 45 h 45"/>
              </a:gdLst>
              <a:ahLst/>
              <a:cxnLst>
                <a:cxn ang="0">
                  <a:pos x="T0" y="T1"/>
                </a:cxn>
                <a:cxn ang="0">
                  <a:pos x="T2" y="T3"/>
                </a:cxn>
                <a:cxn ang="0">
                  <a:pos x="T4" y="T5"/>
                </a:cxn>
                <a:cxn ang="0">
                  <a:pos x="T6" y="T7"/>
                </a:cxn>
                <a:cxn ang="0">
                  <a:pos x="T8" y="T9"/>
                </a:cxn>
                <a:cxn ang="0">
                  <a:pos x="T10" y="T11"/>
                </a:cxn>
              </a:cxnLst>
              <a:rect l="0" t="0" r="r" b="b"/>
              <a:pathLst>
                <a:path w="61" h="45">
                  <a:moveTo>
                    <a:pt x="2" y="45"/>
                  </a:moveTo>
                  <a:lnTo>
                    <a:pt x="61" y="3"/>
                  </a:lnTo>
                  <a:lnTo>
                    <a:pt x="57" y="1"/>
                  </a:lnTo>
                  <a:lnTo>
                    <a:pt x="27" y="0"/>
                  </a:lnTo>
                  <a:lnTo>
                    <a:pt x="0" y="30"/>
                  </a:lnTo>
                  <a:lnTo>
                    <a:pt x="2" y="45"/>
                  </a:lnTo>
                  <a:close/>
                </a:path>
              </a:pathLst>
            </a:custGeom>
            <a:solidFill>
              <a:srgbClr val="D3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4" name="Freeform 83"/>
            <p:cNvSpPr>
              <a:spLocks/>
            </p:cNvSpPr>
            <p:nvPr/>
          </p:nvSpPr>
          <p:spPr bwMode="auto">
            <a:xfrm>
              <a:off x="5176" y="3528"/>
              <a:ext cx="61" cy="45"/>
            </a:xfrm>
            <a:custGeom>
              <a:avLst/>
              <a:gdLst>
                <a:gd name="T0" fmla="*/ 59 w 61"/>
                <a:gd name="T1" fmla="*/ 45 h 45"/>
                <a:gd name="T2" fmla="*/ 0 w 61"/>
                <a:gd name="T3" fmla="*/ 3 h 45"/>
                <a:gd name="T4" fmla="*/ 4 w 61"/>
                <a:gd name="T5" fmla="*/ 1 h 45"/>
                <a:gd name="T6" fmla="*/ 34 w 61"/>
                <a:gd name="T7" fmla="*/ 0 h 45"/>
                <a:gd name="T8" fmla="*/ 61 w 61"/>
                <a:gd name="T9" fmla="*/ 30 h 45"/>
                <a:gd name="T10" fmla="*/ 59 w 61"/>
                <a:gd name="T11" fmla="*/ 45 h 45"/>
              </a:gdLst>
              <a:ahLst/>
              <a:cxnLst>
                <a:cxn ang="0">
                  <a:pos x="T0" y="T1"/>
                </a:cxn>
                <a:cxn ang="0">
                  <a:pos x="T2" y="T3"/>
                </a:cxn>
                <a:cxn ang="0">
                  <a:pos x="T4" y="T5"/>
                </a:cxn>
                <a:cxn ang="0">
                  <a:pos x="T6" y="T7"/>
                </a:cxn>
                <a:cxn ang="0">
                  <a:pos x="T8" y="T9"/>
                </a:cxn>
                <a:cxn ang="0">
                  <a:pos x="T10" y="T11"/>
                </a:cxn>
              </a:cxnLst>
              <a:rect l="0" t="0" r="r" b="b"/>
              <a:pathLst>
                <a:path w="61" h="45">
                  <a:moveTo>
                    <a:pt x="59" y="45"/>
                  </a:moveTo>
                  <a:lnTo>
                    <a:pt x="0" y="3"/>
                  </a:lnTo>
                  <a:lnTo>
                    <a:pt x="4" y="1"/>
                  </a:lnTo>
                  <a:lnTo>
                    <a:pt x="34" y="0"/>
                  </a:lnTo>
                  <a:lnTo>
                    <a:pt x="61" y="30"/>
                  </a:lnTo>
                  <a:lnTo>
                    <a:pt x="59" y="45"/>
                  </a:lnTo>
                  <a:close/>
                </a:path>
              </a:pathLst>
            </a:custGeom>
            <a:solidFill>
              <a:srgbClr val="D3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5" name="Freeform 84"/>
            <p:cNvSpPr>
              <a:spLocks/>
            </p:cNvSpPr>
            <p:nvPr/>
          </p:nvSpPr>
          <p:spPr bwMode="auto">
            <a:xfrm>
              <a:off x="5111" y="3480"/>
              <a:ext cx="69" cy="88"/>
            </a:xfrm>
            <a:custGeom>
              <a:avLst/>
              <a:gdLst>
                <a:gd name="T0" fmla="*/ 8 w 94"/>
                <a:gd name="T1" fmla="*/ 0 h 119"/>
                <a:gd name="T2" fmla="*/ 94 w 94"/>
                <a:gd name="T3" fmla="*/ 63 h 119"/>
                <a:gd name="T4" fmla="*/ 94 w 94"/>
                <a:gd name="T5" fmla="*/ 69 h 119"/>
                <a:gd name="T6" fmla="*/ 14 w 94"/>
                <a:gd name="T7" fmla="*/ 119 h 119"/>
                <a:gd name="T8" fmla="*/ 0 w 94"/>
                <a:gd name="T9" fmla="*/ 3 h 119"/>
                <a:gd name="T10" fmla="*/ 8 w 94"/>
                <a:gd name="T11" fmla="*/ 0 h 119"/>
              </a:gdLst>
              <a:ahLst/>
              <a:cxnLst>
                <a:cxn ang="0">
                  <a:pos x="T0" y="T1"/>
                </a:cxn>
                <a:cxn ang="0">
                  <a:pos x="T2" y="T3"/>
                </a:cxn>
                <a:cxn ang="0">
                  <a:pos x="T4" y="T5"/>
                </a:cxn>
                <a:cxn ang="0">
                  <a:pos x="T6" y="T7"/>
                </a:cxn>
                <a:cxn ang="0">
                  <a:pos x="T8" y="T9"/>
                </a:cxn>
                <a:cxn ang="0">
                  <a:pos x="T10" y="T11"/>
                </a:cxn>
              </a:cxnLst>
              <a:rect l="0" t="0" r="r" b="b"/>
              <a:pathLst>
                <a:path w="94" h="119">
                  <a:moveTo>
                    <a:pt x="8" y="0"/>
                  </a:moveTo>
                  <a:cubicBezTo>
                    <a:pt x="8" y="0"/>
                    <a:pt x="60" y="60"/>
                    <a:pt x="94" y="63"/>
                  </a:cubicBezTo>
                  <a:cubicBezTo>
                    <a:pt x="94" y="69"/>
                    <a:pt x="94" y="69"/>
                    <a:pt x="94" y="69"/>
                  </a:cubicBezTo>
                  <a:cubicBezTo>
                    <a:pt x="94" y="69"/>
                    <a:pt x="40" y="92"/>
                    <a:pt x="14" y="119"/>
                  </a:cubicBezTo>
                  <a:cubicBezTo>
                    <a:pt x="14" y="119"/>
                    <a:pt x="2" y="46"/>
                    <a:pt x="0" y="3"/>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6" name="Freeform 85"/>
            <p:cNvSpPr>
              <a:spLocks/>
            </p:cNvSpPr>
            <p:nvPr/>
          </p:nvSpPr>
          <p:spPr bwMode="auto">
            <a:xfrm>
              <a:off x="5177" y="3482"/>
              <a:ext cx="68" cy="86"/>
            </a:xfrm>
            <a:custGeom>
              <a:avLst/>
              <a:gdLst>
                <a:gd name="T0" fmla="*/ 85 w 93"/>
                <a:gd name="T1" fmla="*/ 0 h 117"/>
                <a:gd name="T2" fmla="*/ 0 w 93"/>
                <a:gd name="T3" fmla="*/ 61 h 117"/>
                <a:gd name="T4" fmla="*/ 0 w 93"/>
                <a:gd name="T5" fmla="*/ 67 h 117"/>
                <a:gd name="T6" fmla="*/ 5 w 93"/>
                <a:gd name="T7" fmla="*/ 69 h 117"/>
                <a:gd name="T8" fmla="*/ 80 w 93"/>
                <a:gd name="T9" fmla="*/ 117 h 117"/>
                <a:gd name="T10" fmla="*/ 93 w 93"/>
                <a:gd name="T11" fmla="*/ 1 h 117"/>
                <a:gd name="T12" fmla="*/ 85 w 9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93" h="117">
                  <a:moveTo>
                    <a:pt x="85" y="0"/>
                  </a:moveTo>
                  <a:cubicBezTo>
                    <a:pt x="85" y="0"/>
                    <a:pt x="34" y="58"/>
                    <a:pt x="0" y="61"/>
                  </a:cubicBezTo>
                  <a:cubicBezTo>
                    <a:pt x="0" y="67"/>
                    <a:pt x="0" y="67"/>
                    <a:pt x="0" y="67"/>
                  </a:cubicBezTo>
                  <a:cubicBezTo>
                    <a:pt x="0" y="67"/>
                    <a:pt x="1" y="67"/>
                    <a:pt x="5" y="69"/>
                  </a:cubicBezTo>
                  <a:cubicBezTo>
                    <a:pt x="19" y="75"/>
                    <a:pt x="58" y="95"/>
                    <a:pt x="80" y="117"/>
                  </a:cubicBezTo>
                  <a:cubicBezTo>
                    <a:pt x="80" y="117"/>
                    <a:pt x="92" y="44"/>
                    <a:pt x="93" y="1"/>
                  </a:cubicBez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7" name="Freeform 86"/>
            <p:cNvSpPr>
              <a:spLocks/>
            </p:cNvSpPr>
            <p:nvPr/>
          </p:nvSpPr>
          <p:spPr bwMode="auto">
            <a:xfrm>
              <a:off x="5108" y="3325"/>
              <a:ext cx="36" cy="134"/>
            </a:xfrm>
            <a:custGeom>
              <a:avLst/>
              <a:gdLst>
                <a:gd name="T0" fmla="*/ 49 w 49"/>
                <a:gd name="T1" fmla="*/ 175 h 181"/>
                <a:gd name="T2" fmla="*/ 10 w 49"/>
                <a:gd name="T3" fmla="*/ 96 h 181"/>
                <a:gd name="T4" fmla="*/ 10 w 49"/>
                <a:gd name="T5" fmla="*/ 0 h 181"/>
                <a:gd name="T6" fmla="*/ 0 w 49"/>
                <a:gd name="T7" fmla="*/ 13 h 181"/>
                <a:gd name="T8" fmla="*/ 5 w 49"/>
                <a:gd name="T9" fmla="*/ 123 h 181"/>
                <a:gd name="T10" fmla="*/ 24 w 49"/>
                <a:gd name="T11" fmla="*/ 160 h 181"/>
                <a:gd name="T12" fmla="*/ 44 w 49"/>
                <a:gd name="T13" fmla="*/ 181 h 181"/>
                <a:gd name="T14" fmla="*/ 49 w 49"/>
                <a:gd name="T15" fmla="*/ 175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81">
                  <a:moveTo>
                    <a:pt x="49" y="175"/>
                  </a:moveTo>
                  <a:cubicBezTo>
                    <a:pt x="26" y="157"/>
                    <a:pt x="10" y="127"/>
                    <a:pt x="10" y="96"/>
                  </a:cubicBezTo>
                  <a:cubicBezTo>
                    <a:pt x="10" y="0"/>
                    <a:pt x="10" y="0"/>
                    <a:pt x="10" y="0"/>
                  </a:cubicBezTo>
                  <a:cubicBezTo>
                    <a:pt x="0" y="13"/>
                    <a:pt x="0" y="13"/>
                    <a:pt x="0" y="13"/>
                  </a:cubicBezTo>
                  <a:cubicBezTo>
                    <a:pt x="5" y="123"/>
                    <a:pt x="5" y="123"/>
                    <a:pt x="5" y="123"/>
                  </a:cubicBezTo>
                  <a:cubicBezTo>
                    <a:pt x="24" y="160"/>
                    <a:pt x="24" y="160"/>
                    <a:pt x="24" y="160"/>
                  </a:cubicBezTo>
                  <a:cubicBezTo>
                    <a:pt x="44" y="181"/>
                    <a:pt x="44" y="181"/>
                    <a:pt x="44" y="181"/>
                  </a:cubicBezTo>
                  <a:lnTo>
                    <a:pt x="49"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8" name="Freeform 87"/>
            <p:cNvSpPr>
              <a:spLocks/>
            </p:cNvSpPr>
            <p:nvPr/>
          </p:nvSpPr>
          <p:spPr bwMode="auto">
            <a:xfrm>
              <a:off x="5210" y="3328"/>
              <a:ext cx="43" cy="134"/>
            </a:xfrm>
            <a:custGeom>
              <a:avLst/>
              <a:gdLst>
                <a:gd name="T0" fmla="*/ 0 w 58"/>
                <a:gd name="T1" fmla="*/ 172 h 180"/>
                <a:gd name="T2" fmla="*/ 44 w 58"/>
                <a:gd name="T3" fmla="*/ 91 h 180"/>
                <a:gd name="T4" fmla="*/ 44 w 58"/>
                <a:gd name="T5" fmla="*/ 0 h 180"/>
                <a:gd name="T6" fmla="*/ 58 w 58"/>
                <a:gd name="T7" fmla="*/ 7 h 180"/>
                <a:gd name="T8" fmla="*/ 50 w 58"/>
                <a:gd name="T9" fmla="*/ 118 h 180"/>
                <a:gd name="T10" fmla="*/ 31 w 58"/>
                <a:gd name="T11" fmla="*/ 155 h 180"/>
                <a:gd name="T12" fmla="*/ 4 w 58"/>
                <a:gd name="T13" fmla="*/ 180 h 180"/>
                <a:gd name="T14" fmla="*/ 0 w 58"/>
                <a:gd name="T15" fmla="*/ 17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80">
                  <a:moveTo>
                    <a:pt x="0" y="172"/>
                  </a:moveTo>
                  <a:cubicBezTo>
                    <a:pt x="23" y="154"/>
                    <a:pt x="44" y="122"/>
                    <a:pt x="44" y="91"/>
                  </a:cubicBezTo>
                  <a:cubicBezTo>
                    <a:pt x="44" y="0"/>
                    <a:pt x="44" y="0"/>
                    <a:pt x="44" y="0"/>
                  </a:cubicBezTo>
                  <a:cubicBezTo>
                    <a:pt x="58" y="7"/>
                    <a:pt x="58" y="7"/>
                    <a:pt x="58" y="7"/>
                  </a:cubicBezTo>
                  <a:cubicBezTo>
                    <a:pt x="50" y="118"/>
                    <a:pt x="50" y="118"/>
                    <a:pt x="50" y="118"/>
                  </a:cubicBezTo>
                  <a:cubicBezTo>
                    <a:pt x="31" y="155"/>
                    <a:pt x="31" y="155"/>
                    <a:pt x="31" y="155"/>
                  </a:cubicBezTo>
                  <a:cubicBezTo>
                    <a:pt x="4" y="180"/>
                    <a:pt x="4" y="180"/>
                    <a:pt x="4" y="180"/>
                  </a:cubicBezTo>
                  <a:lnTo>
                    <a:pt x="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9" name="Freeform 88"/>
            <p:cNvSpPr>
              <a:spLocks/>
            </p:cNvSpPr>
            <p:nvPr/>
          </p:nvSpPr>
          <p:spPr bwMode="auto">
            <a:xfrm>
              <a:off x="5177" y="3243"/>
              <a:ext cx="96" cy="100"/>
            </a:xfrm>
            <a:custGeom>
              <a:avLst/>
              <a:gdLst>
                <a:gd name="T0" fmla="*/ 124 w 131"/>
                <a:gd name="T1" fmla="*/ 86 h 135"/>
                <a:gd name="T2" fmla="*/ 101 w 131"/>
                <a:gd name="T3" fmla="*/ 135 h 135"/>
                <a:gd name="T4" fmla="*/ 0 w 131"/>
                <a:gd name="T5" fmla="*/ 88 h 135"/>
                <a:gd name="T6" fmla="*/ 99 w 131"/>
                <a:gd name="T7" fmla="*/ 0 h 135"/>
                <a:gd name="T8" fmla="*/ 124 w 131"/>
                <a:gd name="T9" fmla="*/ 86 h 135"/>
              </a:gdLst>
              <a:ahLst/>
              <a:cxnLst>
                <a:cxn ang="0">
                  <a:pos x="T0" y="T1"/>
                </a:cxn>
                <a:cxn ang="0">
                  <a:pos x="T2" y="T3"/>
                </a:cxn>
                <a:cxn ang="0">
                  <a:pos x="T4" y="T5"/>
                </a:cxn>
                <a:cxn ang="0">
                  <a:pos x="T6" y="T7"/>
                </a:cxn>
                <a:cxn ang="0">
                  <a:pos x="T8" y="T9"/>
                </a:cxn>
              </a:cxnLst>
              <a:rect l="0" t="0" r="r" b="b"/>
              <a:pathLst>
                <a:path w="131" h="135">
                  <a:moveTo>
                    <a:pt x="124" y="86"/>
                  </a:moveTo>
                  <a:cubicBezTo>
                    <a:pt x="121" y="100"/>
                    <a:pt x="101" y="135"/>
                    <a:pt x="101" y="135"/>
                  </a:cubicBezTo>
                  <a:cubicBezTo>
                    <a:pt x="101" y="114"/>
                    <a:pt x="48" y="108"/>
                    <a:pt x="0" y="88"/>
                  </a:cubicBezTo>
                  <a:cubicBezTo>
                    <a:pt x="60" y="80"/>
                    <a:pt x="107" y="20"/>
                    <a:pt x="99" y="0"/>
                  </a:cubicBezTo>
                  <a:cubicBezTo>
                    <a:pt x="128" y="20"/>
                    <a:pt x="131" y="51"/>
                    <a:pt x="124" y="86"/>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0" name="Freeform 89"/>
            <p:cNvSpPr>
              <a:spLocks/>
            </p:cNvSpPr>
            <p:nvPr/>
          </p:nvSpPr>
          <p:spPr bwMode="auto">
            <a:xfrm>
              <a:off x="5080" y="3215"/>
              <a:ext cx="180" cy="128"/>
            </a:xfrm>
            <a:custGeom>
              <a:avLst/>
              <a:gdLst>
                <a:gd name="T0" fmla="*/ 132 w 246"/>
                <a:gd name="T1" fmla="*/ 126 h 173"/>
                <a:gd name="T2" fmla="*/ 35 w 246"/>
                <a:gd name="T3" fmla="*/ 173 h 173"/>
                <a:gd name="T4" fmla="*/ 13 w 246"/>
                <a:gd name="T5" fmla="*/ 124 h 173"/>
                <a:gd name="T6" fmla="*/ 126 w 246"/>
                <a:gd name="T7" fmla="*/ 0 h 173"/>
                <a:gd name="T8" fmla="*/ 143 w 246"/>
                <a:gd name="T9" fmla="*/ 0 h 173"/>
                <a:gd name="T10" fmla="*/ 231 w 246"/>
                <a:gd name="T11" fmla="*/ 34 h 173"/>
                <a:gd name="T12" fmla="*/ 231 w 246"/>
                <a:gd name="T13" fmla="*/ 34 h 173"/>
                <a:gd name="T14" fmla="*/ 132 w 246"/>
                <a:gd name="T15" fmla="*/ 126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173">
                  <a:moveTo>
                    <a:pt x="132" y="126"/>
                  </a:moveTo>
                  <a:cubicBezTo>
                    <a:pt x="81" y="133"/>
                    <a:pt x="35" y="156"/>
                    <a:pt x="35" y="173"/>
                  </a:cubicBezTo>
                  <a:cubicBezTo>
                    <a:pt x="35" y="173"/>
                    <a:pt x="16" y="138"/>
                    <a:pt x="13" y="124"/>
                  </a:cubicBezTo>
                  <a:cubicBezTo>
                    <a:pt x="0" y="67"/>
                    <a:pt x="72" y="0"/>
                    <a:pt x="126" y="0"/>
                  </a:cubicBezTo>
                  <a:cubicBezTo>
                    <a:pt x="143" y="0"/>
                    <a:pt x="143" y="0"/>
                    <a:pt x="143" y="0"/>
                  </a:cubicBezTo>
                  <a:cubicBezTo>
                    <a:pt x="170" y="0"/>
                    <a:pt x="212" y="16"/>
                    <a:pt x="231" y="34"/>
                  </a:cubicBezTo>
                  <a:cubicBezTo>
                    <a:pt x="231" y="34"/>
                    <a:pt x="231" y="34"/>
                    <a:pt x="231" y="34"/>
                  </a:cubicBezTo>
                  <a:cubicBezTo>
                    <a:pt x="246" y="59"/>
                    <a:pt x="208" y="115"/>
                    <a:pt x="132" y="1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nvGrpSpPr>
          <p:cNvPr id="867" name="Group 866"/>
          <p:cNvGrpSpPr/>
          <p:nvPr/>
        </p:nvGrpSpPr>
        <p:grpSpPr>
          <a:xfrm>
            <a:off x="5067239" y="5226213"/>
            <a:ext cx="2147757" cy="193649"/>
            <a:chOff x="5565389" y="5253037"/>
            <a:chExt cx="2148061" cy="193676"/>
          </a:xfrm>
        </p:grpSpPr>
        <p:sp>
          <p:nvSpPr>
            <p:cNvPr id="951" name="Arrow: Chevron 950"/>
            <p:cNvSpPr/>
            <p:nvPr/>
          </p:nvSpPr>
          <p:spPr bwMode="auto">
            <a:xfrm>
              <a:off x="7594281" y="5253037"/>
              <a:ext cx="119169" cy="193676"/>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52" name="Arrow: Chevron 951"/>
            <p:cNvSpPr/>
            <p:nvPr/>
          </p:nvSpPr>
          <p:spPr bwMode="auto">
            <a:xfrm flipH="1">
              <a:off x="5565389" y="5253037"/>
              <a:ext cx="119169" cy="193676"/>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23" name="Group 22"/>
          <p:cNvGrpSpPr/>
          <p:nvPr/>
        </p:nvGrpSpPr>
        <p:grpSpPr>
          <a:xfrm>
            <a:off x="7397997" y="1938405"/>
            <a:ext cx="1151956" cy="279405"/>
            <a:chOff x="3323883" y="2015900"/>
            <a:chExt cx="1129471" cy="273951"/>
          </a:xfrm>
        </p:grpSpPr>
        <p:sp>
          <p:nvSpPr>
            <p:cNvPr id="868" name="TextBox 867"/>
            <p:cNvSpPr txBox="1"/>
            <p:nvPr/>
          </p:nvSpPr>
          <p:spPr>
            <a:xfrm>
              <a:off x="3789711" y="2074802"/>
              <a:ext cx="663643" cy="138499"/>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Data Catalog</a:t>
              </a:r>
            </a:p>
          </p:txBody>
        </p:sp>
        <p:grpSp>
          <p:nvGrpSpPr>
            <p:cNvPr id="869" name="Group 868"/>
            <p:cNvGrpSpPr/>
            <p:nvPr/>
          </p:nvGrpSpPr>
          <p:grpSpPr>
            <a:xfrm>
              <a:off x="3323883" y="2015900"/>
              <a:ext cx="257535" cy="273951"/>
              <a:chOff x="3232150" y="382588"/>
              <a:chExt cx="5727700" cy="6092825"/>
            </a:xfrm>
            <a:solidFill>
              <a:schemeClr val="accent1"/>
            </a:solidFill>
          </p:grpSpPr>
          <p:sp>
            <p:nvSpPr>
              <p:cNvPr id="94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defTabSz="913698">
                  <a:defRPr/>
                </a:pPr>
                <a:endParaRPr lang="en-US" sz="1836" kern="0">
                  <a:solidFill>
                    <a:sysClr val="windowText" lastClr="000000"/>
                  </a:solidFill>
                  <a:latin typeface="Calibri" panose="020F0502020204030204"/>
                </a:endParaRPr>
              </a:p>
            </p:txBody>
          </p:sp>
          <p:sp>
            <p:nvSpPr>
              <p:cNvPr id="94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defTabSz="913698">
                  <a:defRPr/>
                </a:pPr>
                <a:endParaRPr lang="en-US" sz="1836" kern="0">
                  <a:solidFill>
                    <a:sysClr val="windowText" lastClr="000000"/>
                  </a:solidFill>
                  <a:latin typeface="Calibri" panose="020F0502020204030204"/>
                </a:endParaRPr>
              </a:p>
            </p:txBody>
          </p:sp>
          <p:sp>
            <p:nvSpPr>
              <p:cNvPr id="95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4" rIns="93207" bIns="46604" numCol="1" anchor="t" anchorCtr="0" compatLnSpc="1">
                <a:prstTxWarp prst="textNoShape">
                  <a:avLst/>
                </a:prstTxWarp>
              </a:bodyPr>
              <a:lstStyle/>
              <a:p>
                <a:pPr defTabSz="913698">
                  <a:defRPr/>
                </a:pPr>
                <a:endParaRPr lang="en-US" sz="1836" kern="0">
                  <a:solidFill>
                    <a:sysClr val="windowText" lastClr="000000"/>
                  </a:solidFill>
                  <a:latin typeface="Calibri" panose="020F0502020204030204"/>
                </a:endParaRPr>
              </a:p>
            </p:txBody>
          </p:sp>
        </p:grpSp>
      </p:grpSp>
      <p:grpSp>
        <p:nvGrpSpPr>
          <p:cNvPr id="24" name="Group 23"/>
          <p:cNvGrpSpPr/>
          <p:nvPr/>
        </p:nvGrpSpPr>
        <p:grpSpPr>
          <a:xfrm>
            <a:off x="5386155" y="1727116"/>
            <a:ext cx="1352615" cy="272572"/>
            <a:chOff x="5280159" y="1989780"/>
            <a:chExt cx="1326214" cy="267252"/>
          </a:xfrm>
        </p:grpSpPr>
        <p:sp>
          <p:nvSpPr>
            <p:cNvPr id="870" name="TextBox 869"/>
            <p:cNvSpPr txBox="1"/>
            <p:nvPr/>
          </p:nvSpPr>
          <p:spPr>
            <a:xfrm>
              <a:off x="5771208" y="2074802"/>
              <a:ext cx="835165" cy="138499"/>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Active Directory</a:t>
              </a:r>
            </a:p>
          </p:txBody>
        </p:sp>
        <p:grpSp>
          <p:nvGrpSpPr>
            <p:cNvPr id="871" name="Group 870"/>
            <p:cNvGrpSpPr/>
            <p:nvPr/>
          </p:nvGrpSpPr>
          <p:grpSpPr>
            <a:xfrm>
              <a:off x="5280159" y="1989780"/>
              <a:ext cx="265407" cy="267252"/>
              <a:chOff x="5877015" y="2266815"/>
              <a:chExt cx="403614" cy="406420"/>
            </a:xfrm>
          </p:grpSpPr>
          <p:sp>
            <p:nvSpPr>
              <p:cNvPr id="946" name="Freeform: Shape 945"/>
              <p:cNvSpPr/>
              <p:nvPr/>
            </p:nvSpPr>
            <p:spPr bwMode="auto">
              <a:xfrm>
                <a:off x="5877015" y="2266815"/>
                <a:ext cx="403614" cy="406420"/>
              </a:xfrm>
              <a:custGeom>
                <a:avLst/>
                <a:gdLst>
                  <a:gd name="connsiteX0" fmla="*/ 676275 w 1370013"/>
                  <a:gd name="connsiteY0" fmla="*/ 0 h 1373188"/>
                  <a:gd name="connsiteX1" fmla="*/ 0 w 1370013"/>
                  <a:gd name="connsiteY1" fmla="*/ 804863 h 1373188"/>
                  <a:gd name="connsiteX2" fmla="*/ 677863 w 1370013"/>
                  <a:gd name="connsiteY2" fmla="*/ 1373188 h 1373188"/>
                  <a:gd name="connsiteX3" fmla="*/ 1370013 w 1370013"/>
                  <a:gd name="connsiteY3" fmla="*/ 801688 h 1373188"/>
                  <a:gd name="connsiteX4" fmla="*/ 676275 w 1370013"/>
                  <a:gd name="connsiteY4" fmla="*/ 0 h 1373188"/>
                  <a:gd name="connsiteX0" fmla="*/ 687388 w 1370013"/>
                  <a:gd name="connsiteY0" fmla="*/ 0 h 1379538"/>
                  <a:gd name="connsiteX1" fmla="*/ 0 w 1370013"/>
                  <a:gd name="connsiteY1" fmla="*/ 811213 h 1379538"/>
                  <a:gd name="connsiteX2" fmla="*/ 677863 w 1370013"/>
                  <a:gd name="connsiteY2" fmla="*/ 1379538 h 1379538"/>
                  <a:gd name="connsiteX3" fmla="*/ 1370013 w 1370013"/>
                  <a:gd name="connsiteY3" fmla="*/ 808038 h 1379538"/>
                  <a:gd name="connsiteX4" fmla="*/ 687388 w 1370013"/>
                  <a:gd name="connsiteY4" fmla="*/ 0 h 137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0013" h="1379538">
                    <a:moveTo>
                      <a:pt x="687388" y="0"/>
                    </a:moveTo>
                    <a:lnTo>
                      <a:pt x="0" y="811213"/>
                    </a:lnTo>
                    <a:lnTo>
                      <a:pt x="677863" y="1379538"/>
                    </a:lnTo>
                    <a:lnTo>
                      <a:pt x="1370013" y="808038"/>
                    </a:lnTo>
                    <a:lnTo>
                      <a:pt x="687388"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47" name="Freeform: Shape 946"/>
              <p:cNvSpPr/>
              <p:nvPr/>
            </p:nvSpPr>
            <p:spPr bwMode="auto">
              <a:xfrm>
                <a:off x="5928535" y="2353305"/>
                <a:ext cx="293127" cy="259661"/>
              </a:xfrm>
              <a:custGeom>
                <a:avLst/>
                <a:gdLst>
                  <a:gd name="connsiteX0" fmla="*/ 447047 w 994981"/>
                  <a:gd name="connsiteY0" fmla="*/ 234279 h 881384"/>
                  <a:gd name="connsiteX1" fmla="*/ 237402 w 994981"/>
                  <a:gd name="connsiteY1" fmla="*/ 443925 h 881384"/>
                  <a:gd name="connsiteX2" fmla="*/ 241935 w 994981"/>
                  <a:gd name="connsiteY2" fmla="*/ 450648 h 881384"/>
                  <a:gd name="connsiteX3" fmla="*/ 251830 w 994981"/>
                  <a:gd name="connsiteY3" fmla="*/ 499660 h 881384"/>
                  <a:gd name="connsiteX4" fmla="*/ 246692 w 994981"/>
                  <a:gd name="connsiteY4" fmla="*/ 525107 h 881384"/>
                  <a:gd name="connsiteX5" fmla="*/ 442869 w 994981"/>
                  <a:gd name="connsiteY5" fmla="*/ 649922 h 881384"/>
                  <a:gd name="connsiteX6" fmla="*/ 458402 w 994981"/>
                  <a:gd name="connsiteY6" fmla="*/ 639449 h 881384"/>
                  <a:gd name="connsiteX7" fmla="*/ 476307 w 994981"/>
                  <a:gd name="connsiteY7" fmla="*/ 635834 h 881384"/>
                  <a:gd name="connsiteX8" fmla="*/ 476307 w 994981"/>
                  <a:gd name="connsiteY8" fmla="*/ 245550 h 881384"/>
                  <a:gd name="connsiteX9" fmla="*/ 458402 w 994981"/>
                  <a:gd name="connsiteY9" fmla="*/ 241935 h 881384"/>
                  <a:gd name="connsiteX10" fmla="*/ 577777 w 994981"/>
                  <a:gd name="connsiteY10" fmla="*/ 227539 h 881384"/>
                  <a:gd name="connsiteX11" fmla="*/ 556426 w 994981"/>
                  <a:gd name="connsiteY11" fmla="*/ 241935 h 881384"/>
                  <a:gd name="connsiteX12" fmla="*/ 522026 w 994981"/>
                  <a:gd name="connsiteY12" fmla="*/ 248880 h 881384"/>
                  <a:gd name="connsiteX13" fmla="*/ 522026 w 994981"/>
                  <a:gd name="connsiteY13" fmla="*/ 632504 h 881384"/>
                  <a:gd name="connsiteX14" fmla="*/ 556426 w 994981"/>
                  <a:gd name="connsiteY14" fmla="*/ 639449 h 881384"/>
                  <a:gd name="connsiteX15" fmla="*/ 569207 w 994981"/>
                  <a:gd name="connsiteY15" fmla="*/ 648067 h 881384"/>
                  <a:gd name="connsiteX16" fmla="*/ 749903 w 994981"/>
                  <a:gd name="connsiteY16" fmla="*/ 533101 h 881384"/>
                  <a:gd name="connsiteX17" fmla="*/ 743151 w 994981"/>
                  <a:gd name="connsiteY17" fmla="*/ 499660 h 881384"/>
                  <a:gd name="connsiteX18" fmla="*/ 753046 w 994981"/>
                  <a:gd name="connsiteY18" fmla="*/ 450648 h 881384"/>
                  <a:gd name="connsiteX19" fmla="*/ 761304 w 994981"/>
                  <a:gd name="connsiteY19" fmla="*/ 438401 h 881384"/>
                  <a:gd name="connsiteX20" fmla="*/ 507414 w 994981"/>
                  <a:gd name="connsiteY20" fmla="*/ 0 h 881384"/>
                  <a:gd name="connsiteX21" fmla="*/ 633329 w 994981"/>
                  <a:gd name="connsiteY21" fmla="*/ 125915 h 881384"/>
                  <a:gd name="connsiteX22" fmla="*/ 623434 w 994981"/>
                  <a:gd name="connsiteY22" fmla="*/ 174927 h 881384"/>
                  <a:gd name="connsiteX23" fmla="*/ 620809 w 994981"/>
                  <a:gd name="connsiteY23" fmla="*/ 178820 h 881384"/>
                  <a:gd name="connsiteX24" fmla="*/ 806835 w 994981"/>
                  <a:gd name="connsiteY24" fmla="*/ 392553 h 881384"/>
                  <a:gd name="connsiteX25" fmla="*/ 820054 w 994981"/>
                  <a:gd name="connsiteY25" fmla="*/ 383640 h 881384"/>
                  <a:gd name="connsiteX26" fmla="*/ 869066 w 994981"/>
                  <a:gd name="connsiteY26" fmla="*/ 373745 h 881384"/>
                  <a:gd name="connsiteX27" fmla="*/ 994981 w 994981"/>
                  <a:gd name="connsiteY27" fmla="*/ 499660 h 881384"/>
                  <a:gd name="connsiteX28" fmla="*/ 869066 w 994981"/>
                  <a:gd name="connsiteY28" fmla="*/ 625575 h 881384"/>
                  <a:gd name="connsiteX29" fmla="*/ 780031 w 994981"/>
                  <a:gd name="connsiteY29" fmla="*/ 588696 h 881384"/>
                  <a:gd name="connsiteX30" fmla="*/ 776773 w 994981"/>
                  <a:gd name="connsiteY30" fmla="*/ 583863 h 881384"/>
                  <a:gd name="connsiteX31" fmla="*/ 601283 w 994981"/>
                  <a:gd name="connsiteY31" fmla="*/ 673603 h 881384"/>
                  <a:gd name="connsiteX32" fmla="*/ 623434 w 994981"/>
                  <a:gd name="connsiteY32" fmla="*/ 706457 h 881384"/>
                  <a:gd name="connsiteX33" fmla="*/ 633329 w 994981"/>
                  <a:gd name="connsiteY33" fmla="*/ 755469 h 881384"/>
                  <a:gd name="connsiteX34" fmla="*/ 507414 w 994981"/>
                  <a:gd name="connsiteY34" fmla="*/ 881384 h 881384"/>
                  <a:gd name="connsiteX35" fmla="*/ 381499 w 994981"/>
                  <a:gd name="connsiteY35" fmla="*/ 755469 h 881384"/>
                  <a:gd name="connsiteX36" fmla="*/ 391394 w 994981"/>
                  <a:gd name="connsiteY36" fmla="*/ 706457 h 881384"/>
                  <a:gd name="connsiteX37" fmla="*/ 412091 w 994981"/>
                  <a:gd name="connsiteY37" fmla="*/ 675758 h 881384"/>
                  <a:gd name="connsiteX38" fmla="*/ 221844 w 994981"/>
                  <a:gd name="connsiteY38" fmla="*/ 578471 h 881384"/>
                  <a:gd name="connsiteX39" fmla="*/ 214950 w 994981"/>
                  <a:gd name="connsiteY39" fmla="*/ 588696 h 881384"/>
                  <a:gd name="connsiteX40" fmla="*/ 125915 w 994981"/>
                  <a:gd name="connsiteY40" fmla="*/ 625575 h 881384"/>
                  <a:gd name="connsiteX41" fmla="*/ 0 w 994981"/>
                  <a:gd name="connsiteY41" fmla="*/ 499660 h 881384"/>
                  <a:gd name="connsiteX42" fmla="*/ 125915 w 994981"/>
                  <a:gd name="connsiteY42" fmla="*/ 373745 h 881384"/>
                  <a:gd name="connsiteX43" fmla="*/ 174927 w 994981"/>
                  <a:gd name="connsiteY43" fmla="*/ 383640 h 881384"/>
                  <a:gd name="connsiteX44" fmla="*/ 193815 w 994981"/>
                  <a:gd name="connsiteY44" fmla="*/ 396375 h 881384"/>
                  <a:gd name="connsiteX45" fmla="*/ 401006 w 994981"/>
                  <a:gd name="connsiteY45" fmla="*/ 189183 h 881384"/>
                  <a:gd name="connsiteX46" fmla="*/ 391394 w 994981"/>
                  <a:gd name="connsiteY46" fmla="*/ 174927 h 881384"/>
                  <a:gd name="connsiteX47" fmla="*/ 381499 w 994981"/>
                  <a:gd name="connsiteY47" fmla="*/ 125915 h 881384"/>
                  <a:gd name="connsiteX48" fmla="*/ 507414 w 994981"/>
                  <a:gd name="connsiteY48" fmla="*/ 0 h 88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94981" h="881384">
                    <a:moveTo>
                      <a:pt x="447047" y="234279"/>
                    </a:moveTo>
                    <a:lnTo>
                      <a:pt x="237402" y="443925"/>
                    </a:lnTo>
                    <a:lnTo>
                      <a:pt x="241935" y="450648"/>
                    </a:lnTo>
                    <a:cubicBezTo>
                      <a:pt x="248306" y="465713"/>
                      <a:pt x="251830" y="482275"/>
                      <a:pt x="251830" y="499660"/>
                    </a:cubicBezTo>
                    <a:lnTo>
                      <a:pt x="246692" y="525107"/>
                    </a:lnTo>
                    <a:lnTo>
                      <a:pt x="442869" y="649922"/>
                    </a:lnTo>
                    <a:lnTo>
                      <a:pt x="458402" y="639449"/>
                    </a:lnTo>
                    <a:lnTo>
                      <a:pt x="476307" y="635834"/>
                    </a:lnTo>
                    <a:lnTo>
                      <a:pt x="476307" y="245550"/>
                    </a:lnTo>
                    <a:lnTo>
                      <a:pt x="458402" y="241935"/>
                    </a:lnTo>
                    <a:close/>
                    <a:moveTo>
                      <a:pt x="577777" y="227539"/>
                    </a:moveTo>
                    <a:lnTo>
                      <a:pt x="556426" y="241935"/>
                    </a:lnTo>
                    <a:lnTo>
                      <a:pt x="522026" y="248880"/>
                    </a:lnTo>
                    <a:lnTo>
                      <a:pt x="522026" y="632504"/>
                    </a:lnTo>
                    <a:lnTo>
                      <a:pt x="556426" y="639449"/>
                    </a:lnTo>
                    <a:lnTo>
                      <a:pt x="569207" y="648067"/>
                    </a:lnTo>
                    <a:lnTo>
                      <a:pt x="749903" y="533101"/>
                    </a:lnTo>
                    <a:lnTo>
                      <a:pt x="743151" y="499660"/>
                    </a:lnTo>
                    <a:cubicBezTo>
                      <a:pt x="743151" y="482275"/>
                      <a:pt x="746675" y="465713"/>
                      <a:pt x="753046" y="450648"/>
                    </a:cubicBezTo>
                    <a:lnTo>
                      <a:pt x="761304" y="438401"/>
                    </a:lnTo>
                    <a:close/>
                    <a:moveTo>
                      <a:pt x="507414" y="0"/>
                    </a:moveTo>
                    <a:cubicBezTo>
                      <a:pt x="576955" y="0"/>
                      <a:pt x="633329" y="56374"/>
                      <a:pt x="633329" y="125915"/>
                    </a:cubicBezTo>
                    <a:cubicBezTo>
                      <a:pt x="633329" y="143300"/>
                      <a:pt x="629805" y="159862"/>
                      <a:pt x="623434" y="174927"/>
                    </a:cubicBezTo>
                    <a:lnTo>
                      <a:pt x="620809" y="178820"/>
                    </a:lnTo>
                    <a:lnTo>
                      <a:pt x="806835" y="392553"/>
                    </a:lnTo>
                    <a:lnTo>
                      <a:pt x="820054" y="383640"/>
                    </a:lnTo>
                    <a:cubicBezTo>
                      <a:pt x="835119" y="377269"/>
                      <a:pt x="851681" y="373745"/>
                      <a:pt x="869066" y="373745"/>
                    </a:cubicBezTo>
                    <a:cubicBezTo>
                      <a:pt x="938607" y="373745"/>
                      <a:pt x="994981" y="430119"/>
                      <a:pt x="994981" y="499660"/>
                    </a:cubicBezTo>
                    <a:cubicBezTo>
                      <a:pt x="994981" y="569201"/>
                      <a:pt x="938607" y="625575"/>
                      <a:pt x="869066" y="625575"/>
                    </a:cubicBezTo>
                    <a:cubicBezTo>
                      <a:pt x="834296" y="625575"/>
                      <a:pt x="802817" y="611482"/>
                      <a:pt x="780031" y="588696"/>
                    </a:cubicBezTo>
                    <a:lnTo>
                      <a:pt x="776773" y="583863"/>
                    </a:lnTo>
                    <a:lnTo>
                      <a:pt x="601283" y="673603"/>
                    </a:lnTo>
                    <a:lnTo>
                      <a:pt x="623434" y="706457"/>
                    </a:lnTo>
                    <a:cubicBezTo>
                      <a:pt x="629805" y="721522"/>
                      <a:pt x="633329" y="738084"/>
                      <a:pt x="633329" y="755469"/>
                    </a:cubicBezTo>
                    <a:cubicBezTo>
                      <a:pt x="633329" y="825010"/>
                      <a:pt x="576955" y="881384"/>
                      <a:pt x="507414" y="881384"/>
                    </a:cubicBezTo>
                    <a:cubicBezTo>
                      <a:pt x="437873" y="881384"/>
                      <a:pt x="381499" y="825010"/>
                      <a:pt x="381499" y="755469"/>
                    </a:cubicBezTo>
                    <a:cubicBezTo>
                      <a:pt x="381499" y="738084"/>
                      <a:pt x="385022" y="721522"/>
                      <a:pt x="391394" y="706457"/>
                    </a:cubicBezTo>
                    <a:lnTo>
                      <a:pt x="412091" y="675758"/>
                    </a:lnTo>
                    <a:lnTo>
                      <a:pt x="221844" y="578471"/>
                    </a:lnTo>
                    <a:lnTo>
                      <a:pt x="214950" y="588696"/>
                    </a:lnTo>
                    <a:cubicBezTo>
                      <a:pt x="192164" y="611482"/>
                      <a:pt x="160685" y="625575"/>
                      <a:pt x="125915" y="625575"/>
                    </a:cubicBezTo>
                    <a:cubicBezTo>
                      <a:pt x="56374" y="625575"/>
                      <a:pt x="0" y="569201"/>
                      <a:pt x="0" y="499660"/>
                    </a:cubicBezTo>
                    <a:cubicBezTo>
                      <a:pt x="0" y="430119"/>
                      <a:pt x="56374" y="373745"/>
                      <a:pt x="125915" y="373745"/>
                    </a:cubicBezTo>
                    <a:cubicBezTo>
                      <a:pt x="143300" y="373745"/>
                      <a:pt x="159862" y="377269"/>
                      <a:pt x="174927" y="383640"/>
                    </a:cubicBezTo>
                    <a:lnTo>
                      <a:pt x="193815" y="396375"/>
                    </a:lnTo>
                    <a:lnTo>
                      <a:pt x="401006" y="189183"/>
                    </a:lnTo>
                    <a:lnTo>
                      <a:pt x="391394" y="174927"/>
                    </a:lnTo>
                    <a:cubicBezTo>
                      <a:pt x="385022" y="159862"/>
                      <a:pt x="381499" y="143300"/>
                      <a:pt x="381499" y="125915"/>
                    </a:cubicBezTo>
                    <a:cubicBezTo>
                      <a:pt x="381499" y="56374"/>
                      <a:pt x="437873" y="0"/>
                      <a:pt x="50741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
        <p:nvSpPr>
          <p:cNvPr id="874" name="TextBox 873"/>
          <p:cNvSpPr txBox="1"/>
          <p:nvPr/>
        </p:nvSpPr>
        <p:spPr>
          <a:xfrm>
            <a:off x="3886005" y="3073094"/>
            <a:ext cx="673585"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Data Factory</a:t>
            </a:r>
          </a:p>
        </p:txBody>
      </p:sp>
      <p:sp>
        <p:nvSpPr>
          <p:cNvPr id="875" name="Freeform 81"/>
          <p:cNvSpPr>
            <a:spLocks/>
          </p:cNvSpPr>
          <p:nvPr/>
        </p:nvSpPr>
        <p:spPr bwMode="auto">
          <a:xfrm>
            <a:off x="3396708" y="3309124"/>
            <a:ext cx="245967" cy="19499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07" tIns="46604" rIns="93207" bIns="46604" numCol="1" anchor="t" anchorCtr="0" compatLnSpc="1">
            <a:prstTxWarp prst="textNoShape">
              <a:avLst/>
            </a:prstTxWarp>
          </a:bodyPr>
          <a:lstStyle/>
          <a:p>
            <a:pPr defTabSz="913698">
              <a:defRPr/>
            </a:pPr>
            <a:endParaRPr lang="en-US" sz="1632" kern="0" dirty="0">
              <a:solidFill>
                <a:sysClr val="windowText" lastClr="000000"/>
              </a:solidFill>
              <a:latin typeface="Calibri" panose="020F0502020204030204"/>
            </a:endParaRPr>
          </a:p>
        </p:txBody>
      </p:sp>
      <p:sp>
        <p:nvSpPr>
          <p:cNvPr id="876" name="TextBox 875"/>
          <p:cNvSpPr txBox="1"/>
          <p:nvPr/>
        </p:nvSpPr>
        <p:spPr>
          <a:xfrm>
            <a:off x="3886004" y="3356181"/>
            <a:ext cx="518268"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HDInsight</a:t>
            </a:r>
          </a:p>
        </p:txBody>
      </p:sp>
      <p:sp>
        <p:nvSpPr>
          <p:cNvPr id="877" name="Freeform 231"/>
          <p:cNvSpPr/>
          <p:nvPr/>
        </p:nvSpPr>
        <p:spPr bwMode="auto">
          <a:xfrm>
            <a:off x="3417485" y="3046446"/>
            <a:ext cx="204416" cy="204793"/>
          </a:xfrm>
          <a:custGeom>
            <a:avLst/>
            <a:gdLst>
              <a:gd name="connsiteX0" fmla="*/ 453461 w 587539"/>
              <a:gd name="connsiteY0" fmla="*/ 440143 h 588623"/>
              <a:gd name="connsiteX1" fmla="*/ 453461 w 587539"/>
              <a:gd name="connsiteY1" fmla="*/ 504690 h 588623"/>
              <a:gd name="connsiteX2" fmla="*/ 525508 w 587539"/>
              <a:gd name="connsiteY2" fmla="*/ 504690 h 588623"/>
              <a:gd name="connsiteX3" fmla="*/ 525508 w 587539"/>
              <a:gd name="connsiteY3" fmla="*/ 440143 h 588623"/>
              <a:gd name="connsiteX4" fmla="*/ 334132 w 587539"/>
              <a:gd name="connsiteY4" fmla="*/ 440143 h 588623"/>
              <a:gd name="connsiteX5" fmla="*/ 334132 w 587539"/>
              <a:gd name="connsiteY5" fmla="*/ 504690 h 588623"/>
              <a:gd name="connsiteX6" fmla="*/ 406179 w 587539"/>
              <a:gd name="connsiteY6" fmla="*/ 504690 h 588623"/>
              <a:gd name="connsiteX7" fmla="*/ 406179 w 587539"/>
              <a:gd name="connsiteY7" fmla="*/ 440143 h 588623"/>
              <a:gd name="connsiteX8" fmla="*/ 214803 w 587539"/>
              <a:gd name="connsiteY8" fmla="*/ 440143 h 588623"/>
              <a:gd name="connsiteX9" fmla="*/ 214803 w 587539"/>
              <a:gd name="connsiteY9" fmla="*/ 504690 h 588623"/>
              <a:gd name="connsiteX10" fmla="*/ 286850 w 587539"/>
              <a:gd name="connsiteY10" fmla="*/ 504690 h 588623"/>
              <a:gd name="connsiteX11" fmla="*/ 286850 w 587539"/>
              <a:gd name="connsiteY11" fmla="*/ 440143 h 588623"/>
              <a:gd name="connsiteX12" fmla="*/ 128441 w 587539"/>
              <a:gd name="connsiteY12" fmla="*/ 24522 h 588623"/>
              <a:gd name="connsiteX13" fmla="*/ 31061 w 587539"/>
              <a:gd name="connsiteY13" fmla="*/ 56496 h 588623"/>
              <a:gd name="connsiteX14" fmla="*/ 128441 w 587539"/>
              <a:gd name="connsiteY14" fmla="*/ 88470 h 588623"/>
              <a:gd name="connsiteX15" fmla="*/ 225821 w 587539"/>
              <a:gd name="connsiteY15" fmla="*/ 56496 h 588623"/>
              <a:gd name="connsiteX16" fmla="*/ 128441 w 587539"/>
              <a:gd name="connsiteY16" fmla="*/ 24522 h 588623"/>
              <a:gd name="connsiteX17" fmla="*/ 128434 w 587539"/>
              <a:gd name="connsiteY17" fmla="*/ 0 h 588623"/>
              <a:gd name="connsiteX18" fmla="*/ 252056 w 587539"/>
              <a:gd name="connsiteY18" fmla="*/ 78072 h 588623"/>
              <a:gd name="connsiteX19" fmla="*/ 252056 w 587539"/>
              <a:gd name="connsiteY19" fmla="*/ 344838 h 588623"/>
              <a:gd name="connsiteX20" fmla="*/ 420306 w 587539"/>
              <a:gd name="connsiteY20" fmla="*/ 194705 h 588623"/>
              <a:gd name="connsiteX21" fmla="*/ 420306 w 587539"/>
              <a:gd name="connsiteY21" fmla="*/ 341055 h 588623"/>
              <a:gd name="connsiteX22" fmla="*/ 584317 w 587539"/>
              <a:gd name="connsiteY22" fmla="*/ 194705 h 588623"/>
              <a:gd name="connsiteX23" fmla="*/ 587539 w 587539"/>
              <a:gd name="connsiteY23" fmla="*/ 588623 h 588623"/>
              <a:gd name="connsiteX24" fmla="*/ 0 w 587539"/>
              <a:gd name="connsiteY24" fmla="*/ 588623 h 588623"/>
              <a:gd name="connsiteX25" fmla="*/ 0 w 587539"/>
              <a:gd name="connsiteY25" fmla="*/ 404706 h 588623"/>
              <a:gd name="connsiteX26" fmla="*/ 47 w 587539"/>
              <a:gd name="connsiteY26" fmla="*/ 404706 h 588623"/>
              <a:gd name="connsiteX27" fmla="*/ 47 w 587539"/>
              <a:gd name="connsiteY27" fmla="*/ 78072 h 588623"/>
              <a:gd name="connsiteX28" fmla="*/ 128434 w 587539"/>
              <a:gd name="connsiteY28" fmla="*/ 0 h 58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7539" h="588623">
                <a:moveTo>
                  <a:pt x="453461" y="440143"/>
                </a:moveTo>
                <a:lnTo>
                  <a:pt x="453461" y="504690"/>
                </a:lnTo>
                <a:lnTo>
                  <a:pt x="525508" y="504690"/>
                </a:lnTo>
                <a:lnTo>
                  <a:pt x="525508" y="440143"/>
                </a:lnTo>
                <a:close/>
                <a:moveTo>
                  <a:pt x="334132" y="440143"/>
                </a:moveTo>
                <a:lnTo>
                  <a:pt x="334132" y="504690"/>
                </a:lnTo>
                <a:lnTo>
                  <a:pt x="406179" y="504690"/>
                </a:lnTo>
                <a:lnTo>
                  <a:pt x="406179" y="440143"/>
                </a:lnTo>
                <a:close/>
                <a:moveTo>
                  <a:pt x="214803" y="440143"/>
                </a:moveTo>
                <a:lnTo>
                  <a:pt x="214803" y="504690"/>
                </a:lnTo>
                <a:lnTo>
                  <a:pt x="286850" y="504690"/>
                </a:lnTo>
                <a:lnTo>
                  <a:pt x="286850" y="440143"/>
                </a:lnTo>
                <a:close/>
                <a:moveTo>
                  <a:pt x="128441" y="24522"/>
                </a:moveTo>
                <a:cubicBezTo>
                  <a:pt x="74660" y="24522"/>
                  <a:pt x="31061" y="38837"/>
                  <a:pt x="31061" y="56496"/>
                </a:cubicBezTo>
                <a:cubicBezTo>
                  <a:pt x="31061" y="74155"/>
                  <a:pt x="74660" y="88470"/>
                  <a:pt x="128441" y="88470"/>
                </a:cubicBezTo>
                <a:cubicBezTo>
                  <a:pt x="182222" y="88470"/>
                  <a:pt x="225821" y="74155"/>
                  <a:pt x="225821" y="56496"/>
                </a:cubicBezTo>
                <a:cubicBezTo>
                  <a:pt x="225821" y="38837"/>
                  <a:pt x="182222" y="24522"/>
                  <a:pt x="128441" y="24522"/>
                </a:cubicBezTo>
                <a:close/>
                <a:moveTo>
                  <a:pt x="128434" y="0"/>
                </a:moveTo>
                <a:cubicBezTo>
                  <a:pt x="198013" y="0"/>
                  <a:pt x="252056" y="21782"/>
                  <a:pt x="252056" y="78072"/>
                </a:cubicBezTo>
                <a:lnTo>
                  <a:pt x="252056" y="344838"/>
                </a:lnTo>
                <a:lnTo>
                  <a:pt x="420306" y="194705"/>
                </a:lnTo>
                <a:lnTo>
                  <a:pt x="420306" y="341055"/>
                </a:lnTo>
                <a:lnTo>
                  <a:pt x="584317" y="194705"/>
                </a:lnTo>
                <a:lnTo>
                  <a:pt x="587539" y="588623"/>
                </a:lnTo>
                <a:lnTo>
                  <a:pt x="0" y="588623"/>
                </a:lnTo>
                <a:lnTo>
                  <a:pt x="0" y="404706"/>
                </a:lnTo>
                <a:lnTo>
                  <a:pt x="47" y="404706"/>
                </a:lnTo>
                <a:lnTo>
                  <a:pt x="47" y="78072"/>
                </a:lnTo>
                <a:cubicBezTo>
                  <a:pt x="47" y="21782"/>
                  <a:pt x="58854" y="0"/>
                  <a:pt x="12843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32205">
              <a:defRPr/>
            </a:pPr>
            <a:endParaRPr lang="en-US" sz="1836" kern="0" dirty="0">
              <a:solidFill>
                <a:srgbClr val="FFFFFF"/>
              </a:solidFill>
              <a:latin typeface="Calibri" panose="020F0502020204030204"/>
            </a:endParaRPr>
          </a:p>
        </p:txBody>
      </p:sp>
      <p:sp>
        <p:nvSpPr>
          <p:cNvPr id="878" name="TextBox 877"/>
          <p:cNvSpPr txBox="1"/>
          <p:nvPr/>
        </p:nvSpPr>
        <p:spPr>
          <a:xfrm>
            <a:off x="5892482" y="5356859"/>
            <a:ext cx="1032417" cy="141256"/>
          </a:xfrm>
          <a:prstGeom prst="rect">
            <a:avLst/>
          </a:prstGeom>
          <a:noFill/>
        </p:spPr>
        <p:txBody>
          <a:bodyPr wrap="squar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Data Lake Analytics</a:t>
            </a:r>
          </a:p>
        </p:txBody>
      </p:sp>
      <p:grpSp>
        <p:nvGrpSpPr>
          <p:cNvPr id="879" name="Group 878"/>
          <p:cNvGrpSpPr/>
          <p:nvPr/>
        </p:nvGrpSpPr>
        <p:grpSpPr>
          <a:xfrm>
            <a:off x="3444617" y="3582630"/>
            <a:ext cx="150154" cy="190653"/>
            <a:chOff x="2490294" y="5370379"/>
            <a:chExt cx="306088" cy="388645"/>
          </a:xfrm>
        </p:grpSpPr>
        <p:grpSp>
          <p:nvGrpSpPr>
            <p:cNvPr id="930" name="Group 929"/>
            <p:cNvGrpSpPr/>
            <p:nvPr/>
          </p:nvGrpSpPr>
          <p:grpSpPr>
            <a:xfrm>
              <a:off x="2543597" y="5450344"/>
              <a:ext cx="200314" cy="230254"/>
              <a:chOff x="3994659" y="7008702"/>
              <a:chExt cx="745465" cy="1374671"/>
            </a:xfrm>
          </p:grpSpPr>
          <p:sp>
            <p:nvSpPr>
              <p:cNvPr id="933" name="Rectangle 932"/>
              <p:cNvSpPr/>
              <p:nvPr>
                <p:custDataLst>
                  <p:tags r:id="rId1"/>
                </p:custDataLst>
              </p:nvPr>
            </p:nvSpPr>
            <p:spPr bwMode="auto">
              <a:xfrm>
                <a:off x="3994660" y="7008702"/>
                <a:ext cx="182881" cy="365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895" tIns="46598" rIns="69895" bIns="46598" rtlCol="0" anchor="b" anchorCtr="0"/>
              <a:lstStyle/>
              <a:p>
                <a:pPr defTabSz="950048" fontAlgn="base">
                  <a:spcBef>
                    <a:spcPct val="0"/>
                  </a:spcBef>
                  <a:spcAft>
                    <a:spcPct val="0"/>
                  </a:spcAft>
                  <a:defRPr/>
                </a:pPr>
                <a:endParaRPr lang="en-US" sz="1528" kern="0" dirty="0">
                  <a:gradFill flip="none" rotWithShape="1">
                    <a:gsLst>
                      <a:gs pos="0">
                        <a:srgbClr val="FFFFFF"/>
                      </a:gs>
                      <a:gs pos="100000">
                        <a:srgbClr val="FFFFFF"/>
                      </a:gs>
                    </a:gsLst>
                    <a:lin ang="5400000" scaled="0"/>
                    <a:tileRect/>
                  </a:gradFill>
                  <a:latin typeface="Calibri" panose="020F0502020204030204"/>
                  <a:ea typeface="Segoe UI" pitchFamily="34" charset="0"/>
                  <a:cs typeface="Segoe UI" pitchFamily="34" charset="0"/>
                </a:endParaRPr>
              </a:p>
            </p:txBody>
          </p:sp>
          <p:sp>
            <p:nvSpPr>
              <p:cNvPr id="934" name="Rectangle 933"/>
              <p:cNvSpPr/>
              <p:nvPr>
                <p:custDataLst>
                  <p:tags r:id="rId2"/>
                </p:custDataLst>
              </p:nvPr>
            </p:nvSpPr>
            <p:spPr bwMode="auto">
              <a:xfrm>
                <a:off x="4285367" y="7262718"/>
                <a:ext cx="182881" cy="365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895" tIns="46598" rIns="69895" bIns="46598" rtlCol="0" anchor="b" anchorCtr="0"/>
              <a:lstStyle/>
              <a:p>
                <a:pPr defTabSz="950048" fontAlgn="base">
                  <a:spcBef>
                    <a:spcPct val="0"/>
                  </a:spcBef>
                  <a:spcAft>
                    <a:spcPct val="0"/>
                  </a:spcAft>
                  <a:defRPr/>
                </a:pPr>
                <a:endParaRPr lang="en-US" sz="1528" kern="0" dirty="0">
                  <a:gradFill flip="none" rotWithShape="1">
                    <a:gsLst>
                      <a:gs pos="0">
                        <a:srgbClr val="FFFFFF"/>
                      </a:gs>
                      <a:gs pos="100000">
                        <a:srgbClr val="FFFFFF"/>
                      </a:gs>
                    </a:gsLst>
                    <a:lin ang="5400000" scaled="0"/>
                    <a:tileRect/>
                  </a:gradFill>
                  <a:latin typeface="Calibri" panose="020F0502020204030204"/>
                  <a:ea typeface="Segoe UI" pitchFamily="34" charset="0"/>
                  <a:cs typeface="Segoe UI" pitchFamily="34" charset="0"/>
                </a:endParaRPr>
              </a:p>
            </p:txBody>
          </p:sp>
          <p:sp>
            <p:nvSpPr>
              <p:cNvPr id="935" name="Rectangle 934"/>
              <p:cNvSpPr/>
              <p:nvPr>
                <p:custDataLst>
                  <p:tags r:id="rId3"/>
                </p:custDataLst>
              </p:nvPr>
            </p:nvSpPr>
            <p:spPr bwMode="auto">
              <a:xfrm>
                <a:off x="3994660" y="7513156"/>
                <a:ext cx="182881" cy="365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895" tIns="46598" rIns="69895" bIns="46598" rtlCol="0" anchor="b" anchorCtr="0"/>
              <a:lstStyle/>
              <a:p>
                <a:pPr defTabSz="950048" fontAlgn="base">
                  <a:spcBef>
                    <a:spcPct val="0"/>
                  </a:spcBef>
                  <a:spcAft>
                    <a:spcPct val="0"/>
                  </a:spcAft>
                  <a:defRPr/>
                </a:pPr>
                <a:endParaRPr lang="en-US" sz="1528" kern="0" dirty="0">
                  <a:gradFill flip="none" rotWithShape="1">
                    <a:gsLst>
                      <a:gs pos="0">
                        <a:srgbClr val="FFFFFF"/>
                      </a:gs>
                      <a:gs pos="100000">
                        <a:srgbClr val="FFFFFF"/>
                      </a:gs>
                    </a:gsLst>
                    <a:lin ang="5400000" scaled="0"/>
                    <a:tileRect/>
                  </a:gradFill>
                  <a:latin typeface="Calibri" panose="020F0502020204030204"/>
                  <a:ea typeface="Segoe UI" pitchFamily="34" charset="0"/>
                  <a:cs typeface="Segoe UI" pitchFamily="34" charset="0"/>
                </a:endParaRPr>
              </a:p>
            </p:txBody>
          </p:sp>
          <p:sp>
            <p:nvSpPr>
              <p:cNvPr id="936" name="Rectangle 935"/>
              <p:cNvSpPr/>
              <p:nvPr>
                <p:custDataLst>
                  <p:tags r:id="rId4"/>
                </p:custDataLst>
              </p:nvPr>
            </p:nvSpPr>
            <p:spPr bwMode="auto">
              <a:xfrm>
                <a:off x="4285367" y="7799834"/>
                <a:ext cx="182881" cy="365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895" tIns="46598" rIns="69895" bIns="46598" rtlCol="0" anchor="b" anchorCtr="0"/>
              <a:lstStyle/>
              <a:p>
                <a:pPr defTabSz="950048" fontAlgn="base">
                  <a:spcBef>
                    <a:spcPct val="0"/>
                  </a:spcBef>
                  <a:spcAft>
                    <a:spcPct val="0"/>
                  </a:spcAft>
                  <a:defRPr/>
                </a:pPr>
                <a:endParaRPr lang="en-US" sz="1528" kern="0" dirty="0">
                  <a:gradFill flip="none" rotWithShape="1">
                    <a:gsLst>
                      <a:gs pos="0">
                        <a:srgbClr val="FFFFFF"/>
                      </a:gs>
                      <a:gs pos="100000">
                        <a:srgbClr val="FFFFFF"/>
                      </a:gs>
                    </a:gsLst>
                    <a:lin ang="5400000" scaled="0"/>
                    <a:tileRect/>
                  </a:gradFill>
                  <a:latin typeface="Calibri" panose="020F0502020204030204"/>
                  <a:ea typeface="Segoe UI" pitchFamily="34" charset="0"/>
                  <a:cs typeface="Segoe UI" pitchFamily="34" charset="0"/>
                </a:endParaRPr>
              </a:p>
            </p:txBody>
          </p:sp>
          <p:sp>
            <p:nvSpPr>
              <p:cNvPr id="937" name="Rectangle 936"/>
              <p:cNvSpPr/>
              <p:nvPr>
                <p:custDataLst>
                  <p:tags r:id="rId5"/>
                </p:custDataLst>
              </p:nvPr>
            </p:nvSpPr>
            <p:spPr bwMode="auto">
              <a:xfrm>
                <a:off x="3994659" y="8017615"/>
                <a:ext cx="182881" cy="365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895" tIns="46598" rIns="69895" bIns="46598" rtlCol="0" anchor="b" anchorCtr="0"/>
              <a:lstStyle/>
              <a:p>
                <a:pPr defTabSz="950048" fontAlgn="base">
                  <a:spcBef>
                    <a:spcPct val="0"/>
                  </a:spcBef>
                  <a:spcAft>
                    <a:spcPct val="0"/>
                  </a:spcAft>
                  <a:defRPr/>
                </a:pPr>
                <a:endParaRPr lang="en-US" sz="1528" kern="0" dirty="0">
                  <a:gradFill flip="none" rotWithShape="1">
                    <a:gsLst>
                      <a:gs pos="0">
                        <a:srgbClr val="FFFFFF"/>
                      </a:gs>
                      <a:gs pos="100000">
                        <a:srgbClr val="FFFFFF"/>
                      </a:gs>
                    </a:gsLst>
                    <a:lin ang="5400000" scaled="0"/>
                    <a:tileRect/>
                  </a:gradFill>
                  <a:latin typeface="Calibri" panose="020F0502020204030204"/>
                  <a:ea typeface="Segoe UI" pitchFamily="34" charset="0"/>
                  <a:cs typeface="Segoe UI" pitchFamily="34" charset="0"/>
                </a:endParaRPr>
              </a:p>
            </p:txBody>
          </p:sp>
          <p:sp>
            <p:nvSpPr>
              <p:cNvPr id="938" name="Rectangle 937"/>
              <p:cNvSpPr/>
              <p:nvPr>
                <p:custDataLst>
                  <p:tags r:id="rId6"/>
                </p:custDataLst>
              </p:nvPr>
            </p:nvSpPr>
            <p:spPr bwMode="auto">
              <a:xfrm>
                <a:off x="4557245" y="7511743"/>
                <a:ext cx="182879" cy="365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895" tIns="46598" rIns="69895" bIns="46598" rtlCol="0" anchor="b" anchorCtr="0"/>
              <a:lstStyle/>
              <a:p>
                <a:pPr defTabSz="950048" fontAlgn="base">
                  <a:spcBef>
                    <a:spcPct val="0"/>
                  </a:spcBef>
                  <a:spcAft>
                    <a:spcPct val="0"/>
                  </a:spcAft>
                  <a:defRPr/>
                </a:pPr>
                <a:endParaRPr lang="en-US" sz="1528" kern="0" dirty="0">
                  <a:gradFill flip="none" rotWithShape="1">
                    <a:gsLst>
                      <a:gs pos="0">
                        <a:srgbClr val="FFFFFF"/>
                      </a:gs>
                      <a:gs pos="100000">
                        <a:srgbClr val="FFFFFF"/>
                      </a:gs>
                    </a:gsLst>
                    <a:lin ang="5400000" scaled="0"/>
                    <a:tileRect/>
                  </a:gradFill>
                  <a:latin typeface="Calibri" panose="020F0502020204030204"/>
                  <a:ea typeface="Segoe UI" pitchFamily="34" charset="0"/>
                  <a:cs typeface="Segoe UI" pitchFamily="34" charset="0"/>
                </a:endParaRPr>
              </a:p>
            </p:txBody>
          </p:sp>
        </p:grpSp>
        <p:sp>
          <p:nvSpPr>
            <p:cNvPr id="931" name="Freeform 85"/>
            <p:cNvSpPr/>
            <p:nvPr/>
          </p:nvSpPr>
          <p:spPr bwMode="auto">
            <a:xfrm rot="5400000">
              <a:off x="2604124" y="5256550"/>
              <a:ext cx="78427" cy="306086"/>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50573" fontAlgn="base">
                <a:spcBef>
                  <a:spcPct val="0"/>
                </a:spcBef>
                <a:spcAft>
                  <a:spcPct val="0"/>
                </a:spcAft>
                <a:defRPr/>
              </a:pPr>
              <a:endParaRPr lang="en-US" sz="1836" kern="0" dirty="0">
                <a:solidFill>
                  <a:srgbClr val="404040"/>
                </a:solidFill>
                <a:latin typeface="Calibri" panose="020F0502020204030204"/>
                <a:ea typeface="MS PGothic" charset="0"/>
              </a:endParaRPr>
            </a:p>
          </p:txBody>
        </p:sp>
        <p:sp>
          <p:nvSpPr>
            <p:cNvPr id="932" name="Freeform 87"/>
            <p:cNvSpPr/>
            <p:nvPr/>
          </p:nvSpPr>
          <p:spPr bwMode="auto">
            <a:xfrm rot="16200000" flipV="1">
              <a:off x="2604124" y="5566767"/>
              <a:ext cx="78427" cy="306088"/>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50573" fontAlgn="base">
                <a:spcBef>
                  <a:spcPct val="0"/>
                </a:spcBef>
                <a:spcAft>
                  <a:spcPct val="0"/>
                </a:spcAft>
                <a:defRPr/>
              </a:pPr>
              <a:endParaRPr lang="en-US" sz="1836" kern="0" dirty="0">
                <a:solidFill>
                  <a:srgbClr val="404040"/>
                </a:solidFill>
                <a:latin typeface="Calibri" panose="020F0502020204030204"/>
                <a:ea typeface="MS PGothic" charset="0"/>
              </a:endParaRPr>
            </a:p>
          </p:txBody>
        </p:sp>
      </p:grpSp>
      <p:sp>
        <p:nvSpPr>
          <p:cNvPr id="880" name="TextBox 879"/>
          <p:cNvSpPr txBox="1"/>
          <p:nvPr/>
        </p:nvSpPr>
        <p:spPr>
          <a:xfrm>
            <a:off x="3886005" y="3615115"/>
            <a:ext cx="600015"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Event Hubs</a:t>
            </a:r>
          </a:p>
        </p:txBody>
      </p:sp>
      <p:sp>
        <p:nvSpPr>
          <p:cNvPr id="881" name="TextBox 880"/>
          <p:cNvSpPr txBox="1"/>
          <p:nvPr/>
        </p:nvSpPr>
        <p:spPr>
          <a:xfrm>
            <a:off x="5886979" y="3725723"/>
            <a:ext cx="1437982" cy="141256"/>
          </a:xfrm>
          <a:prstGeom prst="rect">
            <a:avLst/>
          </a:prstGeom>
          <a:noFill/>
        </p:spPr>
        <p:txBody>
          <a:bodyPr wrap="squar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SQL Data Warehouse</a:t>
            </a:r>
          </a:p>
        </p:txBody>
      </p:sp>
      <p:sp>
        <p:nvSpPr>
          <p:cNvPr id="882" name="TextBox 881"/>
          <p:cNvSpPr txBox="1"/>
          <p:nvPr/>
        </p:nvSpPr>
        <p:spPr>
          <a:xfrm>
            <a:off x="5886980" y="3399426"/>
            <a:ext cx="833806"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Data Lake Store</a:t>
            </a:r>
          </a:p>
        </p:txBody>
      </p:sp>
      <p:sp>
        <p:nvSpPr>
          <p:cNvPr id="883" name="Freeform 123"/>
          <p:cNvSpPr/>
          <p:nvPr/>
        </p:nvSpPr>
        <p:spPr bwMode="auto">
          <a:xfrm flipH="1">
            <a:off x="5476843" y="4825329"/>
            <a:ext cx="156582" cy="20050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93207" bIns="46604" numCol="1" spcCol="0" rtlCol="0" fromWordArt="0" anchor="ctr" anchorCtr="0" forceAA="0" compatLnSpc="1">
            <a:prstTxWarp prst="textNoShape">
              <a:avLst/>
            </a:prstTxWarp>
            <a:noAutofit/>
          </a:bodyPr>
          <a:lstStyle/>
          <a:p>
            <a:pPr algn="ctr" defTabSz="950299" fontAlgn="base">
              <a:spcBef>
                <a:spcPct val="0"/>
              </a:spcBef>
              <a:spcAft>
                <a:spcPct val="0"/>
              </a:spcAft>
              <a:defRPr/>
            </a:pPr>
            <a:endParaRPr lang="en-US" sz="2448" kern="0">
              <a:solidFill>
                <a:prstClr val="black"/>
              </a:solidFill>
              <a:latin typeface="Calibri" panose="020F0502020204030204"/>
              <a:ea typeface="Segoe UI" pitchFamily="34" charset="0"/>
              <a:cs typeface="Segoe UI" pitchFamily="34" charset="0"/>
            </a:endParaRPr>
          </a:p>
        </p:txBody>
      </p:sp>
      <p:sp>
        <p:nvSpPr>
          <p:cNvPr id="884" name="TextBox 883"/>
          <p:cNvSpPr txBox="1"/>
          <p:nvPr/>
        </p:nvSpPr>
        <p:spPr>
          <a:xfrm>
            <a:off x="5886979" y="4848612"/>
            <a:ext cx="948251"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Machine Learning</a:t>
            </a:r>
          </a:p>
        </p:txBody>
      </p:sp>
      <p:sp>
        <p:nvSpPr>
          <p:cNvPr id="885" name="TextBox 884"/>
          <p:cNvSpPr txBox="1"/>
          <p:nvPr/>
        </p:nvSpPr>
        <p:spPr>
          <a:xfrm>
            <a:off x="5886980" y="5102736"/>
            <a:ext cx="613094"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Microsoft R</a:t>
            </a:r>
          </a:p>
        </p:txBody>
      </p:sp>
      <p:sp>
        <p:nvSpPr>
          <p:cNvPr id="886" name="TextBox 885"/>
          <p:cNvSpPr txBox="1"/>
          <p:nvPr/>
        </p:nvSpPr>
        <p:spPr>
          <a:xfrm>
            <a:off x="5886979" y="5610982"/>
            <a:ext cx="295920"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Spark</a:t>
            </a:r>
          </a:p>
        </p:txBody>
      </p:sp>
      <p:pic>
        <p:nvPicPr>
          <p:cNvPr id="887" name="Picture 886"/>
          <p:cNvPicPr>
            <a:picLocks noChangeAspect="1"/>
          </p:cNvPicPr>
          <p:nvPr/>
        </p:nvPicPr>
        <p:blipFill rotWithShape="1">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379898" y="5550675"/>
            <a:ext cx="350473" cy="222844"/>
          </a:xfrm>
          <a:prstGeom prst="rect">
            <a:avLst/>
          </a:prstGeom>
        </p:spPr>
      </p:pic>
      <p:pic>
        <p:nvPicPr>
          <p:cNvPr id="888" name="Picture 887"/>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57548" y="5087539"/>
            <a:ext cx="195172" cy="171101"/>
          </a:xfrm>
          <a:prstGeom prst="rect">
            <a:avLst/>
          </a:prstGeom>
        </p:spPr>
      </p:pic>
      <p:sp>
        <p:nvSpPr>
          <p:cNvPr id="889" name="TextBox 888"/>
          <p:cNvSpPr txBox="1"/>
          <p:nvPr/>
        </p:nvSpPr>
        <p:spPr>
          <a:xfrm>
            <a:off x="5886979" y="4052052"/>
            <a:ext cx="1437982" cy="141256"/>
          </a:xfrm>
          <a:prstGeom prst="rect">
            <a:avLst/>
          </a:prstGeom>
          <a:noFill/>
        </p:spPr>
        <p:txBody>
          <a:bodyPr wrap="squar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Document DB</a:t>
            </a:r>
          </a:p>
        </p:txBody>
      </p:sp>
      <p:sp>
        <p:nvSpPr>
          <p:cNvPr id="890" name="TextBox 889"/>
          <p:cNvSpPr txBox="1"/>
          <p:nvPr/>
        </p:nvSpPr>
        <p:spPr>
          <a:xfrm>
            <a:off x="5886979" y="3073095"/>
            <a:ext cx="1437982" cy="141256"/>
          </a:xfrm>
          <a:prstGeom prst="rect">
            <a:avLst/>
          </a:prstGeom>
          <a:noFill/>
        </p:spPr>
        <p:txBody>
          <a:bodyPr wrap="squar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SQL Server</a:t>
            </a:r>
          </a:p>
        </p:txBody>
      </p:sp>
      <p:grpSp>
        <p:nvGrpSpPr>
          <p:cNvPr id="891" name="Group 890"/>
          <p:cNvGrpSpPr/>
          <p:nvPr/>
        </p:nvGrpSpPr>
        <p:grpSpPr>
          <a:xfrm>
            <a:off x="5427659" y="5827611"/>
            <a:ext cx="254950" cy="175930"/>
            <a:chOff x="2358703" y="4184704"/>
            <a:chExt cx="751129" cy="428362"/>
          </a:xfrm>
        </p:grpSpPr>
        <p:sp>
          <p:nvSpPr>
            <p:cNvPr id="928" name="Freeform: Shape 927"/>
            <p:cNvSpPr/>
            <p:nvPr/>
          </p:nvSpPr>
          <p:spPr>
            <a:xfrm>
              <a:off x="2358703" y="4184704"/>
              <a:ext cx="751129" cy="428362"/>
            </a:xfrm>
            <a:custGeom>
              <a:avLst/>
              <a:gdLst>
                <a:gd name="connsiteX0" fmla="*/ 804836 w 1470221"/>
                <a:gd name="connsiteY0" fmla="*/ 0 h 838453"/>
                <a:gd name="connsiteX1" fmla="*/ 962257 w 1470221"/>
                <a:gd name="connsiteY1" fmla="*/ 65206 h 838453"/>
                <a:gd name="connsiteX2" fmla="*/ 970055 w 1470221"/>
                <a:gd name="connsiteY2" fmla="*/ 76772 h 838453"/>
                <a:gd name="connsiteX3" fmla="*/ 992879 w 1470221"/>
                <a:gd name="connsiteY3" fmla="*/ 69687 h 838453"/>
                <a:gd name="connsiteX4" fmla="*/ 1037746 w 1470221"/>
                <a:gd name="connsiteY4" fmla="*/ 65164 h 838453"/>
                <a:gd name="connsiteX5" fmla="*/ 1260372 w 1470221"/>
                <a:gd name="connsiteY5" fmla="*/ 287790 h 838453"/>
                <a:gd name="connsiteX6" fmla="*/ 1257719 w 1470221"/>
                <a:gd name="connsiteY6" fmla="*/ 300933 h 838453"/>
                <a:gd name="connsiteX7" fmla="*/ 1292462 w 1470221"/>
                <a:gd name="connsiteY7" fmla="*/ 304435 h 838453"/>
                <a:gd name="connsiteX8" fmla="*/ 1470221 w 1470221"/>
                <a:gd name="connsiteY8" fmla="*/ 522538 h 838453"/>
                <a:gd name="connsiteX9" fmla="*/ 1247595 w 1470221"/>
                <a:gd name="connsiteY9" fmla="*/ 745164 h 838453"/>
                <a:gd name="connsiteX10" fmla="*/ 1160939 w 1470221"/>
                <a:gd name="connsiteY10" fmla="*/ 727669 h 838453"/>
                <a:gd name="connsiteX11" fmla="*/ 1151167 w 1470221"/>
                <a:gd name="connsiteY11" fmla="*/ 722365 h 838453"/>
                <a:gd name="connsiteX12" fmla="*/ 1147335 w 1470221"/>
                <a:gd name="connsiteY12" fmla="*/ 728050 h 838453"/>
                <a:gd name="connsiteX13" fmla="*/ 989914 w 1470221"/>
                <a:gd name="connsiteY13" fmla="*/ 793255 h 838453"/>
                <a:gd name="connsiteX14" fmla="*/ 865442 w 1470221"/>
                <a:gd name="connsiteY14" fmla="*/ 755234 h 838453"/>
                <a:gd name="connsiteX15" fmla="*/ 865269 w 1470221"/>
                <a:gd name="connsiteY15" fmla="*/ 755092 h 838453"/>
                <a:gd name="connsiteX16" fmla="*/ 853029 w 1470221"/>
                <a:gd name="connsiteY16" fmla="*/ 773247 h 838453"/>
                <a:gd name="connsiteX17" fmla="*/ 695608 w 1470221"/>
                <a:gd name="connsiteY17" fmla="*/ 838453 h 838453"/>
                <a:gd name="connsiteX18" fmla="*/ 538188 w 1470221"/>
                <a:gd name="connsiteY18" fmla="*/ 773247 h 838453"/>
                <a:gd name="connsiteX19" fmla="*/ 509415 w 1470221"/>
                <a:gd name="connsiteY19" fmla="*/ 730572 h 838453"/>
                <a:gd name="connsiteX20" fmla="*/ 479524 w 1470221"/>
                <a:gd name="connsiteY20" fmla="*/ 755234 h 838453"/>
                <a:gd name="connsiteX21" fmla="*/ 355051 w 1470221"/>
                <a:gd name="connsiteY21" fmla="*/ 793255 h 838453"/>
                <a:gd name="connsiteX22" fmla="*/ 230579 w 1470221"/>
                <a:gd name="connsiteY22" fmla="*/ 755234 h 838453"/>
                <a:gd name="connsiteX23" fmla="*/ 215094 w 1470221"/>
                <a:gd name="connsiteY23" fmla="*/ 742458 h 838453"/>
                <a:gd name="connsiteX24" fmla="*/ 177759 w 1470221"/>
                <a:gd name="connsiteY24" fmla="*/ 738694 h 838453"/>
                <a:gd name="connsiteX25" fmla="*/ 0 w 1470221"/>
                <a:gd name="connsiteY25" fmla="*/ 520591 h 838453"/>
                <a:gd name="connsiteX26" fmla="*/ 135970 w 1470221"/>
                <a:gd name="connsiteY26" fmla="*/ 315460 h 838453"/>
                <a:gd name="connsiteX27" fmla="*/ 165853 w 1470221"/>
                <a:gd name="connsiteY27" fmla="*/ 306184 h 838453"/>
                <a:gd name="connsiteX28" fmla="*/ 158255 w 1470221"/>
                <a:gd name="connsiteY28" fmla="*/ 268553 h 838453"/>
                <a:gd name="connsiteX29" fmla="*/ 380881 w 1470221"/>
                <a:gd name="connsiteY29" fmla="*/ 45927 h 838453"/>
                <a:gd name="connsiteX30" fmla="*/ 443499 w 1470221"/>
                <a:gd name="connsiteY30" fmla="*/ 55394 h 838453"/>
                <a:gd name="connsiteX31" fmla="*/ 484854 w 1470221"/>
                <a:gd name="connsiteY31" fmla="*/ 33473 h 838453"/>
                <a:gd name="connsiteX32" fmla="*/ 587957 w 1470221"/>
                <a:gd name="connsiteY32" fmla="*/ 13145 h 838453"/>
                <a:gd name="connsiteX33" fmla="*/ 641340 w 1470221"/>
                <a:gd name="connsiteY33" fmla="*/ 18401 h 838453"/>
                <a:gd name="connsiteX34" fmla="*/ 690303 w 1470221"/>
                <a:gd name="connsiteY34" fmla="*/ 33243 h 838453"/>
                <a:gd name="connsiteX35" fmla="*/ 738634 w 1470221"/>
                <a:gd name="connsiteY35" fmla="*/ 10009 h 838453"/>
                <a:gd name="connsiteX36" fmla="*/ 804836 w 1470221"/>
                <a:gd name="connsiteY36" fmla="*/ 0 h 83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70221" h="838453">
                  <a:moveTo>
                    <a:pt x="804836" y="0"/>
                  </a:moveTo>
                  <a:cubicBezTo>
                    <a:pt x="866313" y="0"/>
                    <a:pt x="921969" y="24918"/>
                    <a:pt x="962257" y="65206"/>
                  </a:cubicBezTo>
                  <a:lnTo>
                    <a:pt x="970055" y="76772"/>
                  </a:lnTo>
                  <a:lnTo>
                    <a:pt x="992879" y="69687"/>
                  </a:lnTo>
                  <a:cubicBezTo>
                    <a:pt x="1007372" y="66721"/>
                    <a:pt x="1022377" y="65164"/>
                    <a:pt x="1037746" y="65164"/>
                  </a:cubicBezTo>
                  <a:cubicBezTo>
                    <a:pt x="1160699" y="65164"/>
                    <a:pt x="1260372" y="164837"/>
                    <a:pt x="1260372" y="287790"/>
                  </a:cubicBezTo>
                  <a:lnTo>
                    <a:pt x="1257719" y="300933"/>
                  </a:lnTo>
                  <a:lnTo>
                    <a:pt x="1292462" y="304435"/>
                  </a:lnTo>
                  <a:cubicBezTo>
                    <a:pt x="1393909" y="325194"/>
                    <a:pt x="1470221" y="414954"/>
                    <a:pt x="1470221" y="522538"/>
                  </a:cubicBezTo>
                  <a:cubicBezTo>
                    <a:pt x="1470221" y="645491"/>
                    <a:pt x="1370548" y="745164"/>
                    <a:pt x="1247595" y="745164"/>
                  </a:cubicBezTo>
                  <a:cubicBezTo>
                    <a:pt x="1216857" y="745164"/>
                    <a:pt x="1187574" y="738935"/>
                    <a:pt x="1160939" y="727669"/>
                  </a:cubicBezTo>
                  <a:lnTo>
                    <a:pt x="1151167" y="722365"/>
                  </a:lnTo>
                  <a:lnTo>
                    <a:pt x="1147335" y="728050"/>
                  </a:lnTo>
                  <a:cubicBezTo>
                    <a:pt x="1107047" y="768337"/>
                    <a:pt x="1051391" y="793255"/>
                    <a:pt x="989914" y="793255"/>
                  </a:cubicBezTo>
                  <a:cubicBezTo>
                    <a:pt x="943807" y="793255"/>
                    <a:pt x="900973" y="779239"/>
                    <a:pt x="865442" y="755234"/>
                  </a:cubicBezTo>
                  <a:lnTo>
                    <a:pt x="865269" y="755092"/>
                  </a:lnTo>
                  <a:lnTo>
                    <a:pt x="853029" y="773247"/>
                  </a:lnTo>
                  <a:cubicBezTo>
                    <a:pt x="812741" y="813535"/>
                    <a:pt x="757085" y="838453"/>
                    <a:pt x="695608" y="838453"/>
                  </a:cubicBezTo>
                  <a:cubicBezTo>
                    <a:pt x="634132" y="838453"/>
                    <a:pt x="578475" y="813535"/>
                    <a:pt x="538188" y="773247"/>
                  </a:cubicBezTo>
                  <a:lnTo>
                    <a:pt x="509415" y="730572"/>
                  </a:lnTo>
                  <a:lnTo>
                    <a:pt x="479524" y="755234"/>
                  </a:lnTo>
                  <a:cubicBezTo>
                    <a:pt x="443992" y="779239"/>
                    <a:pt x="401159" y="793255"/>
                    <a:pt x="355051" y="793255"/>
                  </a:cubicBezTo>
                  <a:cubicBezTo>
                    <a:pt x="308944" y="793255"/>
                    <a:pt x="266110" y="779239"/>
                    <a:pt x="230579" y="755234"/>
                  </a:cubicBezTo>
                  <a:lnTo>
                    <a:pt x="215094" y="742458"/>
                  </a:lnTo>
                  <a:lnTo>
                    <a:pt x="177759" y="738694"/>
                  </a:lnTo>
                  <a:cubicBezTo>
                    <a:pt x="76312" y="717935"/>
                    <a:pt x="0" y="628175"/>
                    <a:pt x="0" y="520591"/>
                  </a:cubicBezTo>
                  <a:cubicBezTo>
                    <a:pt x="0" y="428376"/>
                    <a:pt x="56066" y="349257"/>
                    <a:pt x="135970" y="315460"/>
                  </a:cubicBezTo>
                  <a:lnTo>
                    <a:pt x="165853" y="306184"/>
                  </a:lnTo>
                  <a:lnTo>
                    <a:pt x="158255" y="268553"/>
                  </a:lnTo>
                  <a:cubicBezTo>
                    <a:pt x="158255" y="145600"/>
                    <a:pt x="257928" y="45927"/>
                    <a:pt x="380881" y="45927"/>
                  </a:cubicBezTo>
                  <a:lnTo>
                    <a:pt x="443499" y="55394"/>
                  </a:lnTo>
                  <a:lnTo>
                    <a:pt x="484854" y="33473"/>
                  </a:lnTo>
                  <a:cubicBezTo>
                    <a:pt x="516543" y="20383"/>
                    <a:pt x="551385" y="13145"/>
                    <a:pt x="587957" y="13145"/>
                  </a:cubicBezTo>
                  <a:cubicBezTo>
                    <a:pt x="606244" y="13145"/>
                    <a:pt x="624097" y="14955"/>
                    <a:pt x="641340" y="18401"/>
                  </a:cubicBezTo>
                  <a:lnTo>
                    <a:pt x="690303" y="33243"/>
                  </a:lnTo>
                  <a:lnTo>
                    <a:pt x="738634" y="10009"/>
                  </a:lnTo>
                  <a:cubicBezTo>
                    <a:pt x="759548" y="3504"/>
                    <a:pt x="781783" y="0"/>
                    <a:pt x="804836" y="0"/>
                  </a:cubicBezTo>
                  <a:close/>
                </a:path>
              </a:pathLst>
            </a:cu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32060">
                <a:defRPr/>
              </a:pPr>
              <a:endParaRPr lang="en-US" sz="1836" kern="0">
                <a:solidFill>
                  <a:sysClr val="windowText" lastClr="000000"/>
                </a:solidFill>
                <a:latin typeface="Calibri" panose="020F0502020204030204"/>
              </a:endParaRPr>
            </a:p>
          </p:txBody>
        </p:sp>
        <p:sp>
          <p:nvSpPr>
            <p:cNvPr id="929" name="Freeform: Shape 928"/>
            <p:cNvSpPr/>
            <p:nvPr/>
          </p:nvSpPr>
          <p:spPr>
            <a:xfrm>
              <a:off x="2417769" y="4220817"/>
              <a:ext cx="586901" cy="359014"/>
            </a:xfrm>
            <a:custGeom>
              <a:avLst/>
              <a:gdLst>
                <a:gd name="connsiteX0" fmla="*/ 540831 w 1148770"/>
                <a:gd name="connsiteY0" fmla="*/ 483853 h 702715"/>
                <a:gd name="connsiteX1" fmla="*/ 489667 w 1148770"/>
                <a:gd name="connsiteY1" fmla="*/ 535017 h 702715"/>
                <a:gd name="connsiteX2" fmla="*/ 540831 w 1148770"/>
                <a:gd name="connsiteY2" fmla="*/ 586181 h 702715"/>
                <a:gd name="connsiteX3" fmla="*/ 591995 w 1148770"/>
                <a:gd name="connsiteY3" fmla="*/ 535017 h 702715"/>
                <a:gd name="connsiteX4" fmla="*/ 540831 w 1148770"/>
                <a:gd name="connsiteY4" fmla="*/ 483853 h 702715"/>
                <a:gd name="connsiteX5" fmla="*/ 91440 w 1148770"/>
                <a:gd name="connsiteY5" fmla="*/ 397517 h 702715"/>
                <a:gd name="connsiteX6" fmla="*/ 40276 w 1148770"/>
                <a:gd name="connsiteY6" fmla="*/ 448681 h 702715"/>
                <a:gd name="connsiteX7" fmla="*/ 91440 w 1148770"/>
                <a:gd name="connsiteY7" fmla="*/ 499845 h 702715"/>
                <a:gd name="connsiteX8" fmla="*/ 142604 w 1148770"/>
                <a:gd name="connsiteY8" fmla="*/ 448681 h 702715"/>
                <a:gd name="connsiteX9" fmla="*/ 91440 w 1148770"/>
                <a:gd name="connsiteY9" fmla="*/ 397517 h 702715"/>
                <a:gd name="connsiteX10" fmla="*/ 91440 w 1148770"/>
                <a:gd name="connsiteY10" fmla="*/ 357241 h 702715"/>
                <a:gd name="connsiteX11" fmla="*/ 175694 w 1148770"/>
                <a:gd name="connsiteY11" fmla="*/ 413089 h 702715"/>
                <a:gd name="connsiteX12" fmla="*/ 177648 w 1148770"/>
                <a:gd name="connsiteY12" fmla="*/ 422766 h 702715"/>
                <a:gd name="connsiteX13" fmla="*/ 262516 w 1148770"/>
                <a:gd name="connsiteY13" fmla="*/ 422766 h 702715"/>
                <a:gd name="connsiteX14" fmla="*/ 326728 w 1148770"/>
                <a:gd name="connsiteY14" fmla="*/ 486978 h 702715"/>
                <a:gd name="connsiteX15" fmla="*/ 326728 w 1148770"/>
                <a:gd name="connsiteY15" fmla="*/ 702715 h 702715"/>
                <a:gd name="connsiteX16" fmla="*/ 290989 w 1148770"/>
                <a:gd name="connsiteY16" fmla="*/ 702715 h 702715"/>
                <a:gd name="connsiteX17" fmla="*/ 290989 w 1148770"/>
                <a:gd name="connsiteY17" fmla="*/ 496873 h 702715"/>
                <a:gd name="connsiteX18" fmla="*/ 249819 w 1148770"/>
                <a:gd name="connsiteY18" fmla="*/ 455703 h 702715"/>
                <a:gd name="connsiteX19" fmla="*/ 181463 w 1148770"/>
                <a:gd name="connsiteY19" fmla="*/ 455703 h 702715"/>
                <a:gd name="connsiteX20" fmla="*/ 175694 w 1148770"/>
                <a:gd name="connsiteY20" fmla="*/ 484274 h 702715"/>
                <a:gd name="connsiteX21" fmla="*/ 91440 w 1148770"/>
                <a:gd name="connsiteY21" fmla="*/ 540121 h 702715"/>
                <a:gd name="connsiteX22" fmla="*/ 0 w 1148770"/>
                <a:gd name="connsiteY22" fmla="*/ 448681 h 702715"/>
                <a:gd name="connsiteX23" fmla="*/ 91440 w 1148770"/>
                <a:gd name="connsiteY23" fmla="*/ 357241 h 702715"/>
                <a:gd name="connsiteX24" fmla="*/ 1054560 w 1148770"/>
                <a:gd name="connsiteY24" fmla="*/ 283978 h 702715"/>
                <a:gd name="connsiteX25" fmla="*/ 1006239 w 1148770"/>
                <a:gd name="connsiteY25" fmla="*/ 337835 h 702715"/>
                <a:gd name="connsiteX26" fmla="*/ 1023161 w 1148770"/>
                <a:gd name="connsiteY26" fmla="*/ 373150 h 702715"/>
                <a:gd name="connsiteX27" fmla="*/ 1039569 w 1148770"/>
                <a:gd name="connsiteY27" fmla="*/ 382965 h 702715"/>
                <a:gd name="connsiteX28" fmla="*/ 1072283 w 1148770"/>
                <a:gd name="connsiteY28" fmla="*/ 382965 h 702715"/>
                <a:gd name="connsiteX29" fmla="*/ 1072283 w 1148770"/>
                <a:gd name="connsiteY29" fmla="*/ 383001 h 702715"/>
                <a:gd name="connsiteX30" fmla="*/ 1079765 w 1148770"/>
                <a:gd name="connsiteY30" fmla="*/ 381064 h 702715"/>
                <a:gd name="connsiteX31" fmla="*/ 1108417 w 1148770"/>
                <a:gd name="connsiteY31" fmla="*/ 332298 h 702715"/>
                <a:gd name="connsiteX32" fmla="*/ 1054560 w 1148770"/>
                <a:gd name="connsiteY32" fmla="*/ 283978 h 702715"/>
                <a:gd name="connsiteX33" fmla="*/ 588022 w 1148770"/>
                <a:gd name="connsiteY33" fmla="*/ 93792 h 702715"/>
                <a:gd name="connsiteX34" fmla="*/ 536858 w 1148770"/>
                <a:gd name="connsiteY34" fmla="*/ 144956 h 702715"/>
                <a:gd name="connsiteX35" fmla="*/ 588022 w 1148770"/>
                <a:gd name="connsiteY35" fmla="*/ 196120 h 702715"/>
                <a:gd name="connsiteX36" fmla="*/ 639186 w 1148770"/>
                <a:gd name="connsiteY36" fmla="*/ 144956 h 702715"/>
                <a:gd name="connsiteX37" fmla="*/ 588022 w 1148770"/>
                <a:gd name="connsiteY37" fmla="*/ 93792 h 702715"/>
                <a:gd name="connsiteX38" fmla="*/ 588022 w 1148770"/>
                <a:gd name="connsiteY38" fmla="*/ 53516 h 702715"/>
                <a:gd name="connsiteX39" fmla="*/ 672276 w 1148770"/>
                <a:gd name="connsiteY39" fmla="*/ 109363 h 702715"/>
                <a:gd name="connsiteX40" fmla="*/ 674547 w 1148770"/>
                <a:gd name="connsiteY40" fmla="*/ 120612 h 702715"/>
                <a:gd name="connsiteX41" fmla="*/ 779191 w 1148770"/>
                <a:gd name="connsiteY41" fmla="*/ 120612 h 702715"/>
                <a:gd name="connsiteX42" fmla="*/ 839077 w 1148770"/>
                <a:gd name="connsiteY42" fmla="*/ 194497 h 702715"/>
                <a:gd name="connsiteX43" fmla="*/ 839077 w 1148770"/>
                <a:gd name="connsiteY43" fmla="*/ 485675 h 702715"/>
                <a:gd name="connsiteX44" fmla="*/ 998176 w 1148770"/>
                <a:gd name="connsiteY44" fmla="*/ 485675 h 702715"/>
                <a:gd name="connsiteX45" fmla="*/ 1039346 w 1148770"/>
                <a:gd name="connsiteY45" fmla="*/ 444505 h 702715"/>
                <a:gd name="connsiteX46" fmla="*/ 1039346 w 1148770"/>
                <a:gd name="connsiteY46" fmla="*/ 423023 h 702715"/>
                <a:gd name="connsiteX47" fmla="*/ 1026347 w 1148770"/>
                <a:gd name="connsiteY47" fmla="*/ 421124 h 702715"/>
                <a:gd name="connsiteX48" fmla="*/ 966022 w 1148770"/>
                <a:gd name="connsiteY48" fmla="*/ 340015 h 702715"/>
                <a:gd name="connsiteX49" fmla="*/ 1052381 w 1148770"/>
                <a:gd name="connsiteY49" fmla="*/ 243761 h 702715"/>
                <a:gd name="connsiteX50" fmla="*/ 1148634 w 1148770"/>
                <a:gd name="connsiteY50" fmla="*/ 330119 h 702715"/>
                <a:gd name="connsiteX51" fmla="*/ 1097427 w 1148770"/>
                <a:gd name="connsiteY51" fmla="*/ 417272 h 702715"/>
                <a:gd name="connsiteX52" fmla="*/ 1072283 w 1148770"/>
                <a:gd name="connsiteY52" fmla="*/ 423782 h 702715"/>
                <a:gd name="connsiteX53" fmla="*/ 1072283 w 1148770"/>
                <a:gd name="connsiteY53" fmla="*/ 457202 h 702715"/>
                <a:gd name="connsiteX54" fmla="*/ 1008071 w 1148770"/>
                <a:gd name="connsiteY54" fmla="*/ 521414 h 702715"/>
                <a:gd name="connsiteX55" fmla="*/ 839077 w 1148770"/>
                <a:gd name="connsiteY55" fmla="*/ 521414 h 702715"/>
                <a:gd name="connsiteX56" fmla="*/ 839077 w 1148770"/>
                <a:gd name="connsiteY56" fmla="*/ 700103 h 702715"/>
                <a:gd name="connsiteX57" fmla="*/ 805745 w 1148770"/>
                <a:gd name="connsiteY57" fmla="*/ 700103 h 702715"/>
                <a:gd name="connsiteX58" fmla="*/ 805745 w 1148770"/>
                <a:gd name="connsiteY58" fmla="*/ 205882 h 702715"/>
                <a:gd name="connsiteX59" fmla="*/ 767349 w 1148770"/>
                <a:gd name="connsiteY59" fmla="*/ 158510 h 702715"/>
                <a:gd name="connsiteX60" fmla="*/ 676726 w 1148770"/>
                <a:gd name="connsiteY60" fmla="*/ 158510 h 702715"/>
                <a:gd name="connsiteX61" fmla="*/ 672276 w 1148770"/>
                <a:gd name="connsiteY61" fmla="*/ 180548 h 702715"/>
                <a:gd name="connsiteX62" fmla="*/ 588022 w 1148770"/>
                <a:gd name="connsiteY62" fmla="*/ 236396 h 702715"/>
                <a:gd name="connsiteX63" fmla="*/ 496582 w 1148770"/>
                <a:gd name="connsiteY63" fmla="*/ 144956 h 702715"/>
                <a:gd name="connsiteX64" fmla="*/ 588022 w 1148770"/>
                <a:gd name="connsiteY64" fmla="*/ 53516 h 702715"/>
                <a:gd name="connsiteX65" fmla="*/ 323148 w 1148770"/>
                <a:gd name="connsiteY65" fmla="*/ 0 h 702715"/>
                <a:gd name="connsiteX66" fmla="*/ 358888 w 1148770"/>
                <a:gd name="connsiteY66" fmla="*/ 0 h 702715"/>
                <a:gd name="connsiteX67" fmla="*/ 358888 w 1148770"/>
                <a:gd name="connsiteY67" fmla="*/ 258389 h 702715"/>
                <a:gd name="connsiteX68" fmla="*/ 370946 w 1148770"/>
                <a:gd name="connsiteY68" fmla="*/ 287501 h 702715"/>
                <a:gd name="connsiteX69" fmla="*/ 397319 w 1148770"/>
                <a:gd name="connsiteY69" fmla="*/ 298425 h 702715"/>
                <a:gd name="connsiteX70" fmla="*/ 503949 w 1148770"/>
                <a:gd name="connsiteY70" fmla="*/ 298425 h 702715"/>
                <a:gd name="connsiteX71" fmla="*/ 568161 w 1148770"/>
                <a:gd name="connsiteY71" fmla="*/ 362637 h 702715"/>
                <a:gd name="connsiteX72" fmla="*/ 568161 w 1148770"/>
                <a:gd name="connsiteY72" fmla="*/ 446373 h 702715"/>
                <a:gd name="connsiteX73" fmla="*/ 554680 w 1148770"/>
                <a:gd name="connsiteY73" fmla="*/ 446373 h 702715"/>
                <a:gd name="connsiteX74" fmla="*/ 576424 w 1148770"/>
                <a:gd name="connsiteY74" fmla="*/ 450763 h 702715"/>
                <a:gd name="connsiteX75" fmla="*/ 632271 w 1148770"/>
                <a:gd name="connsiteY75" fmla="*/ 535017 h 702715"/>
                <a:gd name="connsiteX76" fmla="*/ 540831 w 1148770"/>
                <a:gd name="connsiteY76" fmla="*/ 626457 h 702715"/>
                <a:gd name="connsiteX77" fmla="*/ 449391 w 1148770"/>
                <a:gd name="connsiteY77" fmla="*/ 535017 h 702715"/>
                <a:gd name="connsiteX78" fmla="*/ 505239 w 1148770"/>
                <a:gd name="connsiteY78" fmla="*/ 450763 h 702715"/>
                <a:gd name="connsiteX79" fmla="*/ 532422 w 1148770"/>
                <a:gd name="connsiteY79" fmla="*/ 445275 h 702715"/>
                <a:gd name="connsiteX80" fmla="*/ 532422 w 1148770"/>
                <a:gd name="connsiteY80" fmla="*/ 372532 h 702715"/>
                <a:gd name="connsiteX81" fmla="*/ 520364 w 1148770"/>
                <a:gd name="connsiteY81" fmla="*/ 343420 h 702715"/>
                <a:gd name="connsiteX82" fmla="*/ 493990 w 1148770"/>
                <a:gd name="connsiteY82" fmla="*/ 332496 h 702715"/>
                <a:gd name="connsiteX83" fmla="*/ 387360 w 1148770"/>
                <a:gd name="connsiteY83" fmla="*/ 332496 h 702715"/>
                <a:gd name="connsiteX84" fmla="*/ 323148 w 1148770"/>
                <a:gd name="connsiteY84" fmla="*/ 268284 h 7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148770" h="702715">
                  <a:moveTo>
                    <a:pt x="540831" y="483853"/>
                  </a:moveTo>
                  <a:cubicBezTo>
                    <a:pt x="512574" y="483853"/>
                    <a:pt x="489667" y="506760"/>
                    <a:pt x="489667" y="535017"/>
                  </a:cubicBezTo>
                  <a:cubicBezTo>
                    <a:pt x="489667" y="563274"/>
                    <a:pt x="512574" y="586181"/>
                    <a:pt x="540831" y="586181"/>
                  </a:cubicBezTo>
                  <a:cubicBezTo>
                    <a:pt x="569088" y="586181"/>
                    <a:pt x="591995" y="563274"/>
                    <a:pt x="591995" y="535017"/>
                  </a:cubicBezTo>
                  <a:cubicBezTo>
                    <a:pt x="591995" y="506760"/>
                    <a:pt x="569088" y="483853"/>
                    <a:pt x="540831" y="483853"/>
                  </a:cubicBezTo>
                  <a:close/>
                  <a:moveTo>
                    <a:pt x="91440" y="397517"/>
                  </a:moveTo>
                  <a:cubicBezTo>
                    <a:pt x="63183" y="397517"/>
                    <a:pt x="40276" y="420424"/>
                    <a:pt x="40276" y="448681"/>
                  </a:cubicBezTo>
                  <a:cubicBezTo>
                    <a:pt x="40276" y="476938"/>
                    <a:pt x="63183" y="499845"/>
                    <a:pt x="91440" y="499845"/>
                  </a:cubicBezTo>
                  <a:cubicBezTo>
                    <a:pt x="119697" y="499845"/>
                    <a:pt x="142604" y="476938"/>
                    <a:pt x="142604" y="448681"/>
                  </a:cubicBezTo>
                  <a:cubicBezTo>
                    <a:pt x="142604" y="420424"/>
                    <a:pt x="119697" y="397517"/>
                    <a:pt x="91440" y="397517"/>
                  </a:cubicBezTo>
                  <a:close/>
                  <a:moveTo>
                    <a:pt x="91440" y="357241"/>
                  </a:moveTo>
                  <a:cubicBezTo>
                    <a:pt x="129316" y="357241"/>
                    <a:pt x="161813" y="380269"/>
                    <a:pt x="175694" y="413089"/>
                  </a:cubicBezTo>
                  <a:lnTo>
                    <a:pt x="177648" y="422766"/>
                  </a:lnTo>
                  <a:lnTo>
                    <a:pt x="262516" y="422766"/>
                  </a:lnTo>
                  <a:cubicBezTo>
                    <a:pt x="297979" y="422766"/>
                    <a:pt x="326728" y="451515"/>
                    <a:pt x="326728" y="486978"/>
                  </a:cubicBezTo>
                  <a:lnTo>
                    <a:pt x="326728" y="702715"/>
                  </a:lnTo>
                  <a:lnTo>
                    <a:pt x="290989" y="702715"/>
                  </a:lnTo>
                  <a:lnTo>
                    <a:pt x="290989" y="496873"/>
                  </a:lnTo>
                  <a:cubicBezTo>
                    <a:pt x="290989" y="474135"/>
                    <a:pt x="272557" y="455703"/>
                    <a:pt x="249819" y="455703"/>
                  </a:cubicBezTo>
                  <a:lnTo>
                    <a:pt x="181463" y="455703"/>
                  </a:lnTo>
                  <a:lnTo>
                    <a:pt x="175694" y="484274"/>
                  </a:lnTo>
                  <a:cubicBezTo>
                    <a:pt x="161813" y="517093"/>
                    <a:pt x="129316" y="540121"/>
                    <a:pt x="91440" y="540121"/>
                  </a:cubicBezTo>
                  <a:cubicBezTo>
                    <a:pt x="40939" y="540121"/>
                    <a:pt x="0" y="499182"/>
                    <a:pt x="0" y="448681"/>
                  </a:cubicBezTo>
                  <a:cubicBezTo>
                    <a:pt x="0" y="398180"/>
                    <a:pt x="40939" y="357241"/>
                    <a:pt x="91440" y="357241"/>
                  </a:cubicBezTo>
                  <a:close/>
                  <a:moveTo>
                    <a:pt x="1054560" y="283978"/>
                  </a:moveTo>
                  <a:cubicBezTo>
                    <a:pt x="1026344" y="285507"/>
                    <a:pt x="1004710" y="309620"/>
                    <a:pt x="1006239" y="337835"/>
                  </a:cubicBezTo>
                  <a:cubicBezTo>
                    <a:pt x="1007004" y="351943"/>
                    <a:pt x="1013414" y="364406"/>
                    <a:pt x="1023161" y="373150"/>
                  </a:cubicBezTo>
                  <a:lnTo>
                    <a:pt x="1039569" y="382965"/>
                  </a:lnTo>
                  <a:lnTo>
                    <a:pt x="1072283" y="382965"/>
                  </a:lnTo>
                  <a:lnTo>
                    <a:pt x="1072283" y="383001"/>
                  </a:lnTo>
                  <a:lnTo>
                    <a:pt x="1079765" y="381064"/>
                  </a:lnTo>
                  <a:cubicBezTo>
                    <a:pt x="1097682" y="372314"/>
                    <a:pt x="1109564" y="353460"/>
                    <a:pt x="1108417" y="332298"/>
                  </a:cubicBezTo>
                  <a:cubicBezTo>
                    <a:pt x="1106888" y="304083"/>
                    <a:pt x="1082775" y="282449"/>
                    <a:pt x="1054560" y="283978"/>
                  </a:cubicBezTo>
                  <a:close/>
                  <a:moveTo>
                    <a:pt x="588022" y="93792"/>
                  </a:moveTo>
                  <a:cubicBezTo>
                    <a:pt x="559765" y="93792"/>
                    <a:pt x="536858" y="116699"/>
                    <a:pt x="536858" y="144956"/>
                  </a:cubicBezTo>
                  <a:cubicBezTo>
                    <a:pt x="536858" y="173213"/>
                    <a:pt x="559765" y="196120"/>
                    <a:pt x="588022" y="196120"/>
                  </a:cubicBezTo>
                  <a:cubicBezTo>
                    <a:pt x="616279" y="196120"/>
                    <a:pt x="639186" y="173213"/>
                    <a:pt x="639186" y="144956"/>
                  </a:cubicBezTo>
                  <a:cubicBezTo>
                    <a:pt x="639186" y="116699"/>
                    <a:pt x="616279" y="93792"/>
                    <a:pt x="588022" y="93792"/>
                  </a:cubicBezTo>
                  <a:close/>
                  <a:moveTo>
                    <a:pt x="588022" y="53516"/>
                  </a:moveTo>
                  <a:cubicBezTo>
                    <a:pt x="625898" y="53516"/>
                    <a:pt x="658395" y="76544"/>
                    <a:pt x="672276" y="109363"/>
                  </a:cubicBezTo>
                  <a:lnTo>
                    <a:pt x="674547" y="120612"/>
                  </a:lnTo>
                  <a:lnTo>
                    <a:pt x="779191" y="120612"/>
                  </a:lnTo>
                  <a:cubicBezTo>
                    <a:pt x="812265" y="120612"/>
                    <a:pt x="839077" y="153692"/>
                    <a:pt x="839077" y="194497"/>
                  </a:cubicBezTo>
                  <a:lnTo>
                    <a:pt x="839077" y="485675"/>
                  </a:lnTo>
                  <a:lnTo>
                    <a:pt x="998176" y="485675"/>
                  </a:lnTo>
                  <a:cubicBezTo>
                    <a:pt x="1020914" y="485675"/>
                    <a:pt x="1039346" y="467243"/>
                    <a:pt x="1039346" y="444505"/>
                  </a:cubicBezTo>
                  <a:lnTo>
                    <a:pt x="1039346" y="423023"/>
                  </a:lnTo>
                  <a:lnTo>
                    <a:pt x="1026347" y="421124"/>
                  </a:lnTo>
                  <a:cubicBezTo>
                    <a:pt x="992824" y="409039"/>
                    <a:pt x="968072" y="377835"/>
                    <a:pt x="966022" y="340015"/>
                  </a:cubicBezTo>
                  <a:cubicBezTo>
                    <a:pt x="963290" y="289588"/>
                    <a:pt x="1001954" y="246493"/>
                    <a:pt x="1052381" y="243761"/>
                  </a:cubicBezTo>
                  <a:cubicBezTo>
                    <a:pt x="1102808" y="241028"/>
                    <a:pt x="1145902" y="279692"/>
                    <a:pt x="1148634" y="330119"/>
                  </a:cubicBezTo>
                  <a:cubicBezTo>
                    <a:pt x="1150684" y="367940"/>
                    <a:pt x="1129447" y="401635"/>
                    <a:pt x="1097427" y="417272"/>
                  </a:cubicBezTo>
                  <a:lnTo>
                    <a:pt x="1072283" y="423782"/>
                  </a:lnTo>
                  <a:lnTo>
                    <a:pt x="1072283" y="457202"/>
                  </a:lnTo>
                  <a:cubicBezTo>
                    <a:pt x="1072283" y="492665"/>
                    <a:pt x="1043534" y="521414"/>
                    <a:pt x="1008071" y="521414"/>
                  </a:cubicBezTo>
                  <a:lnTo>
                    <a:pt x="839077" y="521414"/>
                  </a:lnTo>
                  <a:lnTo>
                    <a:pt x="839077" y="700103"/>
                  </a:lnTo>
                  <a:lnTo>
                    <a:pt x="805745" y="700103"/>
                  </a:lnTo>
                  <a:lnTo>
                    <a:pt x="805745" y="205882"/>
                  </a:lnTo>
                  <a:cubicBezTo>
                    <a:pt x="805745" y="179719"/>
                    <a:pt x="788555" y="158510"/>
                    <a:pt x="767349" y="158510"/>
                  </a:cubicBezTo>
                  <a:lnTo>
                    <a:pt x="676726" y="158510"/>
                  </a:lnTo>
                  <a:lnTo>
                    <a:pt x="672276" y="180548"/>
                  </a:lnTo>
                  <a:cubicBezTo>
                    <a:pt x="658395" y="213368"/>
                    <a:pt x="625898" y="236396"/>
                    <a:pt x="588022" y="236396"/>
                  </a:cubicBezTo>
                  <a:cubicBezTo>
                    <a:pt x="537521" y="236396"/>
                    <a:pt x="496582" y="195457"/>
                    <a:pt x="496582" y="144956"/>
                  </a:cubicBezTo>
                  <a:cubicBezTo>
                    <a:pt x="496582" y="94455"/>
                    <a:pt x="537521" y="53516"/>
                    <a:pt x="588022" y="53516"/>
                  </a:cubicBezTo>
                  <a:close/>
                  <a:moveTo>
                    <a:pt x="323148" y="0"/>
                  </a:moveTo>
                  <a:lnTo>
                    <a:pt x="358888" y="0"/>
                  </a:lnTo>
                  <a:lnTo>
                    <a:pt x="358888" y="258389"/>
                  </a:lnTo>
                  <a:cubicBezTo>
                    <a:pt x="358888" y="269758"/>
                    <a:pt x="363496" y="280051"/>
                    <a:pt x="370946" y="287501"/>
                  </a:cubicBezTo>
                  <a:lnTo>
                    <a:pt x="397319" y="298425"/>
                  </a:lnTo>
                  <a:lnTo>
                    <a:pt x="503949" y="298425"/>
                  </a:lnTo>
                  <a:cubicBezTo>
                    <a:pt x="539412" y="298425"/>
                    <a:pt x="568161" y="327174"/>
                    <a:pt x="568161" y="362637"/>
                  </a:cubicBezTo>
                  <a:lnTo>
                    <a:pt x="568161" y="446373"/>
                  </a:lnTo>
                  <a:lnTo>
                    <a:pt x="554680" y="446373"/>
                  </a:lnTo>
                  <a:lnTo>
                    <a:pt x="576424" y="450763"/>
                  </a:lnTo>
                  <a:cubicBezTo>
                    <a:pt x="609243" y="464644"/>
                    <a:pt x="632271" y="497141"/>
                    <a:pt x="632271" y="535017"/>
                  </a:cubicBezTo>
                  <a:cubicBezTo>
                    <a:pt x="632271" y="585518"/>
                    <a:pt x="591332" y="626457"/>
                    <a:pt x="540831" y="626457"/>
                  </a:cubicBezTo>
                  <a:cubicBezTo>
                    <a:pt x="490330" y="626457"/>
                    <a:pt x="449391" y="585518"/>
                    <a:pt x="449391" y="535017"/>
                  </a:cubicBezTo>
                  <a:cubicBezTo>
                    <a:pt x="449391" y="497141"/>
                    <a:pt x="472419" y="464644"/>
                    <a:pt x="505239" y="450763"/>
                  </a:cubicBezTo>
                  <a:lnTo>
                    <a:pt x="532422" y="445275"/>
                  </a:lnTo>
                  <a:lnTo>
                    <a:pt x="532422" y="372532"/>
                  </a:lnTo>
                  <a:cubicBezTo>
                    <a:pt x="532422" y="361163"/>
                    <a:pt x="527814" y="350870"/>
                    <a:pt x="520364" y="343420"/>
                  </a:cubicBezTo>
                  <a:lnTo>
                    <a:pt x="493990" y="332496"/>
                  </a:lnTo>
                  <a:lnTo>
                    <a:pt x="387360" y="332496"/>
                  </a:lnTo>
                  <a:cubicBezTo>
                    <a:pt x="351897" y="332496"/>
                    <a:pt x="323148" y="303747"/>
                    <a:pt x="323148" y="268284"/>
                  </a:cubicBezTo>
                  <a:close/>
                </a:path>
              </a:pathLst>
            </a:custGeom>
            <a:solidFill>
              <a:schemeClr val="accent1"/>
            </a:solid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32060">
                <a:defRPr/>
              </a:pPr>
              <a:endParaRPr lang="en-US" sz="102" kern="0" dirty="0">
                <a:solidFill>
                  <a:sysClr val="windowText" lastClr="000000"/>
                </a:solidFill>
                <a:latin typeface="Calibri" panose="020F0502020204030204"/>
              </a:endParaRPr>
            </a:p>
          </p:txBody>
        </p:sp>
      </p:grpSp>
      <p:sp>
        <p:nvSpPr>
          <p:cNvPr id="892" name="TextBox 891"/>
          <p:cNvSpPr txBox="1"/>
          <p:nvPr/>
        </p:nvSpPr>
        <p:spPr>
          <a:xfrm>
            <a:off x="5886979" y="5865106"/>
            <a:ext cx="958060"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Cognitive Services</a:t>
            </a:r>
          </a:p>
        </p:txBody>
      </p:sp>
      <p:grpSp>
        <p:nvGrpSpPr>
          <p:cNvPr id="893" name="Group 892"/>
          <p:cNvGrpSpPr/>
          <p:nvPr/>
        </p:nvGrpSpPr>
        <p:grpSpPr>
          <a:xfrm>
            <a:off x="5420232" y="3994252"/>
            <a:ext cx="380178" cy="223835"/>
            <a:chOff x="6351922" y="3876996"/>
            <a:chExt cx="380232" cy="223867"/>
          </a:xfrm>
        </p:grpSpPr>
        <p:sp>
          <p:nvSpPr>
            <p:cNvPr id="926" name="Freeform 50"/>
            <p:cNvSpPr/>
            <p:nvPr/>
          </p:nvSpPr>
          <p:spPr>
            <a:xfrm>
              <a:off x="6408503" y="3876996"/>
              <a:ext cx="157348" cy="200796"/>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accent1"/>
            </a:solidFill>
            <a:ln w="12700" cap="flat" cmpd="sng" algn="ctr">
              <a:noFill/>
              <a:prstDash val="solid"/>
              <a:miter lim="800000"/>
            </a:ln>
            <a:effectLst/>
          </p:spPr>
          <p:txBody>
            <a:bodyPr wrap="square" lIns="23803" rIns="0" rtlCol="0" anchor="ctr">
              <a:noAutofit/>
            </a:bodyPr>
            <a:lstStyle/>
            <a:p>
              <a:pPr algn="ctr" defTabSz="485300">
                <a:defRPr/>
              </a:pPr>
              <a:r>
                <a:rPr lang="en-US" sz="1199" b="1" kern="0">
                  <a:solidFill>
                    <a:srgbClr val="0078D7">
                      <a:lumMod val="75000"/>
                    </a:srgbClr>
                  </a:solidFill>
                  <a:latin typeface="Segoe UI Light" panose="020B0502040204020203" pitchFamily="34" charset="0"/>
                  <a:cs typeface="Segoe UI Light" panose="020B0502040204020203" pitchFamily="34" charset="0"/>
                </a:rPr>
                <a:t> </a:t>
              </a:r>
              <a:endParaRPr lang="en-US" sz="1199" b="1" kern="0" dirty="0">
                <a:solidFill>
                  <a:srgbClr val="0078D7">
                    <a:lumMod val="75000"/>
                  </a:srgbClr>
                </a:solidFill>
                <a:latin typeface="Segoe UI Light" panose="020B0502040204020203" pitchFamily="34" charset="0"/>
                <a:cs typeface="Segoe UI Light" panose="020B0502040204020203" pitchFamily="34" charset="0"/>
              </a:endParaRPr>
            </a:p>
          </p:txBody>
        </p:sp>
        <p:sp>
          <p:nvSpPr>
            <p:cNvPr id="927" name="Rectangle 926"/>
            <p:cNvSpPr/>
            <p:nvPr/>
          </p:nvSpPr>
          <p:spPr>
            <a:xfrm>
              <a:off x="6351922" y="3881099"/>
              <a:ext cx="380232" cy="219764"/>
            </a:xfrm>
            <a:prstGeom prst="rect">
              <a:avLst/>
            </a:prstGeom>
          </p:spPr>
          <p:txBody>
            <a:bodyPr wrap="square">
              <a:spAutoFit/>
            </a:bodyPr>
            <a:lstStyle/>
            <a:p>
              <a:pPr defTabSz="932563"/>
              <a:r>
                <a:rPr lang="en-US" sz="800" b="1" kern="0" dirty="0">
                  <a:solidFill>
                    <a:srgbClr val="FFFFFF"/>
                  </a:solidFill>
                  <a:latin typeface="Segoe UI Light" panose="020B0502040204020203" pitchFamily="34" charset="0"/>
                  <a:cs typeface="Segoe UI Light" panose="020B0502040204020203" pitchFamily="34" charset="0"/>
                </a:rPr>
                <a:t>{ }</a:t>
              </a:r>
              <a:endParaRPr lang="en-US" sz="800" dirty="0">
                <a:solidFill>
                  <a:srgbClr val="FFFFFF"/>
                </a:solidFill>
                <a:latin typeface="Segoe UI"/>
              </a:endParaRPr>
            </a:p>
          </p:txBody>
        </p:sp>
      </p:grpSp>
      <p:grpSp>
        <p:nvGrpSpPr>
          <p:cNvPr id="895" name="Group 894"/>
          <p:cNvGrpSpPr/>
          <p:nvPr/>
        </p:nvGrpSpPr>
        <p:grpSpPr>
          <a:xfrm>
            <a:off x="7397493" y="3102080"/>
            <a:ext cx="276654" cy="177300"/>
            <a:chOff x="7884058" y="5368509"/>
            <a:chExt cx="324905" cy="207663"/>
          </a:xfrm>
          <a:solidFill>
            <a:schemeClr val="accent1"/>
          </a:solidFill>
        </p:grpSpPr>
        <p:sp>
          <p:nvSpPr>
            <p:cNvPr id="921"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376" tIns="45688" rIns="91376" bIns="45688" numCol="1" anchor="t" anchorCtr="0" compatLnSpc="1">
              <a:prstTxWarp prst="textNoShape">
                <a:avLst/>
              </a:prstTxWarp>
            </a:bodyPr>
            <a:lstStyle/>
            <a:p>
              <a:pPr defTabSz="913698">
                <a:defRPr/>
              </a:pPr>
              <a:endParaRPr lang="en-US" kern="0">
                <a:solidFill>
                  <a:srgbClr val="FFFFFF"/>
                </a:solidFill>
                <a:latin typeface="Calibri" panose="020F0502020204030204"/>
              </a:endParaRPr>
            </a:p>
          </p:txBody>
        </p:sp>
        <p:sp>
          <p:nvSpPr>
            <p:cNvPr id="922"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376" tIns="45688" rIns="91376" bIns="45688" numCol="1" anchor="t" anchorCtr="0" compatLnSpc="1">
              <a:prstTxWarp prst="textNoShape">
                <a:avLst/>
              </a:prstTxWarp>
            </a:bodyPr>
            <a:lstStyle/>
            <a:p>
              <a:pPr defTabSz="913698">
                <a:defRPr/>
              </a:pPr>
              <a:endParaRPr lang="en-US" kern="0">
                <a:solidFill>
                  <a:srgbClr val="FFFFFF"/>
                </a:solidFill>
                <a:latin typeface="Calibri" panose="020F0502020204030204"/>
              </a:endParaRPr>
            </a:p>
          </p:txBody>
        </p:sp>
        <p:sp>
          <p:nvSpPr>
            <p:cNvPr id="923"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376" tIns="45688" rIns="91376" bIns="45688" numCol="1" anchor="t" anchorCtr="0" compatLnSpc="1">
              <a:prstTxWarp prst="textNoShape">
                <a:avLst/>
              </a:prstTxWarp>
            </a:bodyPr>
            <a:lstStyle/>
            <a:p>
              <a:pPr defTabSz="913698">
                <a:defRPr/>
              </a:pPr>
              <a:endParaRPr lang="en-US" kern="0">
                <a:solidFill>
                  <a:srgbClr val="FFFFFF"/>
                </a:solidFill>
                <a:latin typeface="Calibri" panose="020F0502020204030204"/>
              </a:endParaRPr>
            </a:p>
          </p:txBody>
        </p:sp>
        <p:sp>
          <p:nvSpPr>
            <p:cNvPr id="924"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376" tIns="45688" rIns="91376" bIns="45688" numCol="1" anchor="t" anchorCtr="0" compatLnSpc="1">
              <a:prstTxWarp prst="textNoShape">
                <a:avLst/>
              </a:prstTxWarp>
            </a:bodyPr>
            <a:lstStyle/>
            <a:p>
              <a:pPr defTabSz="913698">
                <a:defRPr/>
              </a:pPr>
              <a:endParaRPr lang="en-US" kern="0">
                <a:solidFill>
                  <a:srgbClr val="FFFFFF"/>
                </a:solidFill>
                <a:latin typeface="Calibri" panose="020F0502020204030204"/>
              </a:endParaRPr>
            </a:p>
          </p:txBody>
        </p:sp>
        <p:sp>
          <p:nvSpPr>
            <p:cNvPr id="925"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376" tIns="45688" rIns="91376" bIns="45688" numCol="1" anchor="t" anchorCtr="0" compatLnSpc="1">
              <a:prstTxWarp prst="textNoShape">
                <a:avLst/>
              </a:prstTxWarp>
            </a:bodyPr>
            <a:lstStyle/>
            <a:p>
              <a:pPr defTabSz="913698">
                <a:defRPr/>
              </a:pPr>
              <a:endParaRPr lang="en-US" kern="0">
                <a:solidFill>
                  <a:srgbClr val="FFFFFF"/>
                </a:solidFill>
                <a:latin typeface="Calibri" panose="020F0502020204030204"/>
              </a:endParaRPr>
            </a:p>
          </p:txBody>
        </p:sp>
      </p:grpSp>
      <p:sp>
        <p:nvSpPr>
          <p:cNvPr id="896" name="TextBox 895"/>
          <p:cNvSpPr txBox="1"/>
          <p:nvPr/>
        </p:nvSpPr>
        <p:spPr>
          <a:xfrm>
            <a:off x="7887098" y="3148712"/>
            <a:ext cx="444697"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PowerBI</a:t>
            </a:r>
          </a:p>
        </p:txBody>
      </p:sp>
      <p:sp>
        <p:nvSpPr>
          <p:cNvPr id="897" name="TextBox 896"/>
          <p:cNvSpPr txBox="1"/>
          <p:nvPr/>
        </p:nvSpPr>
        <p:spPr>
          <a:xfrm>
            <a:off x="7887099" y="3510915"/>
            <a:ext cx="673585"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App Services</a:t>
            </a:r>
          </a:p>
        </p:txBody>
      </p:sp>
      <p:grpSp>
        <p:nvGrpSpPr>
          <p:cNvPr id="898" name="Group 897"/>
          <p:cNvGrpSpPr/>
          <p:nvPr/>
        </p:nvGrpSpPr>
        <p:grpSpPr>
          <a:xfrm>
            <a:off x="7410526" y="3472436"/>
            <a:ext cx="250589" cy="221616"/>
            <a:chOff x="3314482" y="-3310276"/>
            <a:chExt cx="508000" cy="449263"/>
          </a:xfrm>
        </p:grpSpPr>
        <p:sp>
          <p:nvSpPr>
            <p:cNvPr id="907"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08"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09"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10"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11"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12"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13"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14"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15"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16"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17"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18"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19"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sp>
          <p:nvSpPr>
            <p:cNvPr id="920"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prstClr val="black"/>
                </a:solidFill>
                <a:latin typeface="Segoe UI"/>
              </a:endParaRPr>
            </a:p>
          </p:txBody>
        </p:sp>
      </p:grpSp>
      <p:grpSp>
        <p:nvGrpSpPr>
          <p:cNvPr id="899" name="Group 898"/>
          <p:cNvGrpSpPr>
            <a:grpSpLocks noChangeAspect="1"/>
          </p:cNvGrpSpPr>
          <p:nvPr/>
        </p:nvGrpSpPr>
        <p:grpSpPr>
          <a:xfrm>
            <a:off x="5458925" y="5317882"/>
            <a:ext cx="192419" cy="191474"/>
            <a:chOff x="8580718" y="793097"/>
            <a:chExt cx="2587625" cy="2574925"/>
          </a:xfrm>
          <a:solidFill>
            <a:schemeClr val="accent1"/>
          </a:solidFill>
        </p:grpSpPr>
        <p:sp>
          <p:nvSpPr>
            <p:cNvPr id="905"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latin typeface="Segoe UI"/>
              </a:endParaRPr>
            </a:p>
          </p:txBody>
        </p:sp>
        <p:sp>
          <p:nvSpPr>
            <p:cNvPr id="906"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latin typeface="Segoe UI"/>
              </a:endParaRPr>
            </a:p>
          </p:txBody>
        </p:sp>
      </p:grpSp>
      <p:sp>
        <p:nvSpPr>
          <p:cNvPr id="900" name="Freeform 182"/>
          <p:cNvSpPr/>
          <p:nvPr/>
        </p:nvSpPr>
        <p:spPr bwMode="auto">
          <a:xfrm flipH="1">
            <a:off x="5436807" y="3650755"/>
            <a:ext cx="252497" cy="234859"/>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002050"/>
              </a:solidFill>
              <a:latin typeface="Segoe UI Light"/>
              <a:ea typeface="Segoe UI" pitchFamily="34" charset="0"/>
              <a:cs typeface="Segoe UI" pitchFamily="34" charset="0"/>
            </a:endParaRPr>
          </a:p>
        </p:txBody>
      </p:sp>
      <p:grpSp>
        <p:nvGrpSpPr>
          <p:cNvPr id="901" name="Group 900"/>
          <p:cNvGrpSpPr>
            <a:grpSpLocks noChangeAspect="1"/>
          </p:cNvGrpSpPr>
          <p:nvPr/>
        </p:nvGrpSpPr>
        <p:grpSpPr>
          <a:xfrm>
            <a:off x="5452784" y="3370827"/>
            <a:ext cx="198338" cy="155487"/>
            <a:chOff x="8588655" y="3482322"/>
            <a:chExt cx="2571750" cy="2016125"/>
          </a:xfrm>
          <a:solidFill>
            <a:schemeClr val="accent1"/>
          </a:solidFill>
        </p:grpSpPr>
        <p:sp>
          <p:nvSpPr>
            <p:cNvPr id="90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latin typeface="Segoe UI"/>
              </a:endParaRPr>
            </a:p>
          </p:txBody>
        </p:sp>
        <p:sp>
          <p:nvSpPr>
            <p:cNvPr id="90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latin typeface="Segoe UI"/>
              </a:endParaRPr>
            </a:p>
          </p:txBody>
        </p:sp>
      </p:grpSp>
      <p:sp>
        <p:nvSpPr>
          <p:cNvPr id="902" name="Freeform 118"/>
          <p:cNvSpPr/>
          <p:nvPr/>
        </p:nvSpPr>
        <p:spPr bwMode="auto">
          <a:xfrm>
            <a:off x="5467539" y="3056276"/>
            <a:ext cx="165887" cy="21459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defRPr/>
            </a:pPr>
            <a:endParaRPr lang="en-US" sz="1428" b="1"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Group 24"/>
          <p:cNvGrpSpPr/>
          <p:nvPr/>
        </p:nvGrpSpPr>
        <p:grpSpPr>
          <a:xfrm>
            <a:off x="3413287" y="1787017"/>
            <a:ext cx="1370353" cy="267063"/>
            <a:chOff x="7284761" y="2007461"/>
            <a:chExt cx="1343605" cy="261850"/>
          </a:xfrm>
        </p:grpSpPr>
        <p:sp>
          <p:nvSpPr>
            <p:cNvPr id="872" name="TextBox 871"/>
            <p:cNvSpPr txBox="1"/>
            <p:nvPr/>
          </p:nvSpPr>
          <p:spPr>
            <a:xfrm>
              <a:off x="7732287" y="2082422"/>
              <a:ext cx="896079" cy="138499"/>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Op / App Insights</a:t>
              </a:r>
            </a:p>
          </p:txBody>
        </p:sp>
        <p:grpSp>
          <p:nvGrpSpPr>
            <p:cNvPr id="873" name="Group 872"/>
            <p:cNvGrpSpPr>
              <a:grpSpLocks noChangeAspect="1"/>
            </p:cNvGrpSpPr>
            <p:nvPr/>
          </p:nvGrpSpPr>
          <p:grpSpPr>
            <a:xfrm>
              <a:off x="7284761" y="2007461"/>
              <a:ext cx="177751" cy="261850"/>
              <a:chOff x="6692900" y="2905126"/>
              <a:chExt cx="2097088" cy="3089275"/>
            </a:xfrm>
            <a:solidFill>
              <a:schemeClr val="accent1"/>
            </a:solidFill>
          </p:grpSpPr>
          <p:sp>
            <p:nvSpPr>
              <p:cNvPr id="939"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grpFill/>
              <a:ln w="6350" cap="flat">
                <a:solidFill>
                  <a:schemeClr val="bg1"/>
                </a:solidFill>
                <a:prstDash val="solid"/>
                <a:miter lim="800000"/>
                <a:headEnd/>
                <a:tailEnd/>
              </a:ln>
              <a:extLst/>
            </p:spPr>
            <p:txBody>
              <a:bodyPr vert="horz" wrap="square" lIns="93221" tIns="46610" rIns="93221" bIns="46610" numCol="1" anchor="t" anchorCtr="0" compatLnSpc="1">
                <a:prstTxWarp prst="textNoShape">
                  <a:avLst/>
                </a:prstTxWarp>
              </a:bodyPr>
              <a:lstStyle/>
              <a:p>
                <a:pPr defTabSz="932060">
                  <a:defRPr/>
                </a:pPr>
                <a:endParaRPr lang="en-US" sz="1836" kern="0" dirty="0">
                  <a:solidFill>
                    <a:srgbClr val="0078D7"/>
                  </a:solidFill>
                  <a:latin typeface="Segoe UI"/>
                </a:endParaRPr>
              </a:p>
            </p:txBody>
          </p:sp>
          <p:sp>
            <p:nvSpPr>
              <p:cNvPr id="940" name="Line 8"/>
              <p:cNvSpPr>
                <a:spLocks noChangeShapeType="1"/>
              </p:cNvSpPr>
              <p:nvPr/>
            </p:nvSpPr>
            <p:spPr bwMode="auto">
              <a:xfrm flipH="1" flipV="1">
                <a:off x="7392988" y="4100513"/>
                <a:ext cx="146050" cy="1003300"/>
              </a:xfrm>
              <a:prstGeom prst="line">
                <a:avLst/>
              </a:prstGeom>
              <a:grpFill/>
              <a:ln w="6350" cap="flat">
                <a:solidFill>
                  <a:schemeClr val="bg1"/>
                </a:solidFill>
                <a:prstDash val="solid"/>
                <a:miter lim="800000"/>
                <a:headEnd/>
                <a:tailEnd/>
              </a:ln>
              <a:extLst/>
            </p:spPr>
            <p:txBody>
              <a:bodyPr vert="horz" wrap="square" lIns="93221" tIns="46610" rIns="93221" bIns="46610" numCol="1" anchor="t" anchorCtr="0" compatLnSpc="1">
                <a:prstTxWarp prst="textNoShape">
                  <a:avLst/>
                </a:prstTxWarp>
              </a:bodyPr>
              <a:lstStyle/>
              <a:p>
                <a:pPr defTabSz="932060">
                  <a:defRPr/>
                </a:pPr>
                <a:endParaRPr lang="en-US" sz="1836" kern="0" dirty="0">
                  <a:solidFill>
                    <a:srgbClr val="0078D7"/>
                  </a:solidFill>
                  <a:latin typeface="Segoe UI"/>
                </a:endParaRPr>
              </a:p>
            </p:txBody>
          </p:sp>
          <p:sp>
            <p:nvSpPr>
              <p:cNvPr id="941" name="Line 9"/>
              <p:cNvSpPr>
                <a:spLocks noChangeShapeType="1"/>
              </p:cNvSpPr>
              <p:nvPr/>
            </p:nvSpPr>
            <p:spPr bwMode="auto">
              <a:xfrm flipV="1">
                <a:off x="7943850" y="4100513"/>
                <a:ext cx="147638" cy="1003300"/>
              </a:xfrm>
              <a:prstGeom prst="line">
                <a:avLst/>
              </a:prstGeom>
              <a:grpFill/>
              <a:ln w="6350" cap="flat">
                <a:solidFill>
                  <a:schemeClr val="bg1"/>
                </a:solidFill>
                <a:prstDash val="solid"/>
                <a:miter lim="800000"/>
                <a:headEnd/>
                <a:tailEnd/>
              </a:ln>
              <a:extLst/>
            </p:spPr>
            <p:txBody>
              <a:bodyPr vert="horz" wrap="square" lIns="93221" tIns="46610" rIns="93221" bIns="46610" numCol="1" anchor="t" anchorCtr="0" compatLnSpc="1">
                <a:prstTxWarp prst="textNoShape">
                  <a:avLst/>
                </a:prstTxWarp>
              </a:bodyPr>
              <a:lstStyle/>
              <a:p>
                <a:pPr defTabSz="932060">
                  <a:defRPr/>
                </a:pPr>
                <a:endParaRPr lang="en-US" sz="1836" kern="0" dirty="0">
                  <a:solidFill>
                    <a:srgbClr val="0078D7"/>
                  </a:solidFill>
                  <a:latin typeface="Segoe UI"/>
                </a:endParaRPr>
              </a:p>
            </p:txBody>
          </p:sp>
          <p:sp>
            <p:nvSpPr>
              <p:cNvPr id="942" name="Rectangle 11"/>
              <p:cNvSpPr>
                <a:spLocks noChangeArrowheads="1"/>
              </p:cNvSpPr>
              <p:nvPr/>
            </p:nvSpPr>
            <p:spPr bwMode="auto">
              <a:xfrm>
                <a:off x="7189788" y="5103813"/>
                <a:ext cx="1104900" cy="292100"/>
              </a:xfrm>
              <a:prstGeom prst="rect">
                <a:avLst/>
              </a:prstGeom>
              <a:grpFill/>
              <a:ln w="6350" cap="flat">
                <a:solidFill>
                  <a:schemeClr val="bg1"/>
                </a:solidFill>
                <a:prstDash val="solid"/>
                <a:miter lim="800000"/>
                <a:headEnd/>
                <a:tailEnd/>
              </a:ln>
              <a:extLst/>
            </p:spPr>
            <p:txBody>
              <a:bodyPr vert="horz" wrap="square" lIns="93221" tIns="46610" rIns="93221" bIns="46610" numCol="1" anchor="t" anchorCtr="0" compatLnSpc="1">
                <a:prstTxWarp prst="textNoShape">
                  <a:avLst/>
                </a:prstTxWarp>
              </a:bodyPr>
              <a:lstStyle/>
              <a:p>
                <a:pPr defTabSz="932060">
                  <a:defRPr/>
                </a:pPr>
                <a:endParaRPr lang="en-US" sz="1836" kern="0" dirty="0">
                  <a:solidFill>
                    <a:srgbClr val="0078D7"/>
                  </a:solidFill>
                  <a:latin typeface="Segoe UI"/>
                </a:endParaRPr>
              </a:p>
            </p:txBody>
          </p:sp>
          <p:sp>
            <p:nvSpPr>
              <p:cNvPr id="943" name="Rectangle 12"/>
              <p:cNvSpPr>
                <a:spLocks noChangeArrowheads="1"/>
              </p:cNvSpPr>
              <p:nvPr/>
            </p:nvSpPr>
            <p:spPr bwMode="auto">
              <a:xfrm>
                <a:off x="7291388" y="5395913"/>
                <a:ext cx="901700" cy="304800"/>
              </a:xfrm>
              <a:prstGeom prst="rect">
                <a:avLst/>
              </a:prstGeom>
              <a:grpFill/>
              <a:ln w="6350" cap="flat">
                <a:solidFill>
                  <a:schemeClr val="bg1"/>
                </a:solidFill>
                <a:prstDash val="solid"/>
                <a:miter lim="800000"/>
                <a:headEnd/>
                <a:tailEnd/>
              </a:ln>
              <a:extLst/>
            </p:spPr>
            <p:txBody>
              <a:bodyPr vert="horz" wrap="square" lIns="93221" tIns="46610" rIns="93221" bIns="46610" numCol="1" anchor="t" anchorCtr="0" compatLnSpc="1">
                <a:prstTxWarp prst="textNoShape">
                  <a:avLst/>
                </a:prstTxWarp>
              </a:bodyPr>
              <a:lstStyle/>
              <a:p>
                <a:pPr defTabSz="932060">
                  <a:defRPr/>
                </a:pPr>
                <a:endParaRPr lang="en-US" sz="1836" kern="0" dirty="0">
                  <a:solidFill>
                    <a:srgbClr val="0078D7"/>
                  </a:solidFill>
                  <a:latin typeface="Segoe UI"/>
                </a:endParaRPr>
              </a:p>
            </p:txBody>
          </p:sp>
          <p:sp>
            <p:nvSpPr>
              <p:cNvPr id="944" name="Rectangle 13"/>
              <p:cNvSpPr>
                <a:spLocks noChangeArrowheads="1"/>
              </p:cNvSpPr>
              <p:nvPr/>
            </p:nvSpPr>
            <p:spPr bwMode="auto">
              <a:xfrm>
                <a:off x="7392988" y="5700713"/>
                <a:ext cx="698500" cy="293688"/>
              </a:xfrm>
              <a:prstGeom prst="rect">
                <a:avLst/>
              </a:prstGeom>
              <a:grpFill/>
              <a:ln w="6350" cap="flat">
                <a:solidFill>
                  <a:schemeClr val="bg1"/>
                </a:solidFill>
                <a:prstDash val="solid"/>
                <a:miter lim="800000"/>
                <a:headEnd/>
                <a:tailEnd/>
              </a:ln>
              <a:extLst/>
            </p:spPr>
            <p:txBody>
              <a:bodyPr vert="horz" wrap="square" lIns="93221" tIns="46610" rIns="93221" bIns="46610" numCol="1" anchor="t" anchorCtr="0" compatLnSpc="1">
                <a:prstTxWarp prst="textNoShape">
                  <a:avLst/>
                </a:prstTxWarp>
              </a:bodyPr>
              <a:lstStyle/>
              <a:p>
                <a:pPr defTabSz="932060">
                  <a:defRPr/>
                </a:pPr>
                <a:endParaRPr lang="en-US" sz="1836" kern="0" dirty="0">
                  <a:solidFill>
                    <a:srgbClr val="0078D7"/>
                  </a:solidFill>
                  <a:latin typeface="Segoe UI"/>
                </a:endParaRPr>
              </a:p>
            </p:txBody>
          </p:sp>
          <p:sp>
            <p:nvSpPr>
              <p:cNvPr id="945"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grpFill/>
              <a:ln w="6350" cap="flat">
                <a:solidFill>
                  <a:schemeClr val="bg1"/>
                </a:solidFill>
                <a:prstDash val="solid"/>
                <a:miter lim="800000"/>
                <a:headEnd/>
                <a:tailEnd/>
              </a:ln>
              <a:extLst/>
            </p:spPr>
            <p:txBody>
              <a:bodyPr vert="horz" wrap="square" lIns="93221" tIns="46610" rIns="93221" bIns="46610" numCol="1" anchor="t" anchorCtr="0" compatLnSpc="1">
                <a:prstTxWarp prst="textNoShape">
                  <a:avLst/>
                </a:prstTxWarp>
              </a:bodyPr>
              <a:lstStyle/>
              <a:p>
                <a:pPr defTabSz="932060">
                  <a:defRPr/>
                </a:pPr>
                <a:endParaRPr lang="en-US" sz="1836" kern="0" dirty="0">
                  <a:solidFill>
                    <a:srgbClr val="0078D7"/>
                  </a:solidFill>
                  <a:latin typeface="Segoe UI"/>
                </a:endParaRPr>
              </a:p>
            </p:txBody>
          </p:sp>
        </p:grpSp>
      </p:grpSp>
      <p:sp>
        <p:nvSpPr>
          <p:cNvPr id="1078" name="TextBox 1077"/>
          <p:cNvSpPr txBox="1"/>
          <p:nvPr/>
        </p:nvSpPr>
        <p:spPr>
          <a:xfrm>
            <a:off x="3869722" y="2218769"/>
            <a:ext cx="817457"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Security Center</a:t>
            </a:r>
          </a:p>
        </p:txBody>
      </p:sp>
      <p:sp>
        <p:nvSpPr>
          <p:cNvPr id="1090" name="TextBox 1089"/>
          <p:cNvSpPr txBox="1"/>
          <p:nvPr/>
        </p:nvSpPr>
        <p:spPr>
          <a:xfrm>
            <a:off x="5886979" y="2084147"/>
            <a:ext cx="837077"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Azure Key Vault</a:t>
            </a:r>
          </a:p>
        </p:txBody>
      </p:sp>
      <p:sp>
        <p:nvSpPr>
          <p:cNvPr id="1116" name="Arrow: Chevron 1115"/>
          <p:cNvSpPr/>
          <p:nvPr/>
        </p:nvSpPr>
        <p:spPr bwMode="auto">
          <a:xfrm>
            <a:off x="9222679" y="3482223"/>
            <a:ext cx="198132" cy="322007"/>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50" name="TextBox 349"/>
          <p:cNvSpPr txBox="1"/>
          <p:nvPr/>
        </p:nvSpPr>
        <p:spPr>
          <a:xfrm>
            <a:off x="5886979" y="2350389"/>
            <a:ext cx="246873"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MFA</a:t>
            </a:r>
          </a:p>
        </p:txBody>
      </p:sp>
      <p:sp>
        <p:nvSpPr>
          <p:cNvPr id="353" name="TextBox 352"/>
          <p:cNvSpPr txBox="1"/>
          <p:nvPr/>
        </p:nvSpPr>
        <p:spPr>
          <a:xfrm>
            <a:off x="3886005" y="3882806"/>
            <a:ext cx="513363"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Logic App</a:t>
            </a:r>
          </a:p>
        </p:txBody>
      </p:sp>
      <p:sp>
        <p:nvSpPr>
          <p:cNvPr id="354" name="TextBox 353"/>
          <p:cNvSpPr txBox="1"/>
          <p:nvPr/>
        </p:nvSpPr>
        <p:spPr>
          <a:xfrm>
            <a:off x="3886004" y="4157169"/>
            <a:ext cx="302460"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Batch</a:t>
            </a:r>
          </a:p>
        </p:txBody>
      </p:sp>
      <p:sp>
        <p:nvSpPr>
          <p:cNvPr id="357" name="TextBox 356"/>
          <p:cNvSpPr txBox="1"/>
          <p:nvPr/>
        </p:nvSpPr>
        <p:spPr>
          <a:xfrm>
            <a:off x="7887099" y="3873152"/>
            <a:ext cx="694839" cy="141256"/>
          </a:xfrm>
          <a:prstGeom prst="rect">
            <a:avLst/>
          </a:prstGeom>
          <a:noFill/>
        </p:spPr>
        <p:txBody>
          <a:bodyPr wrap="none" lIns="0" tIns="0" rIns="0" bIns="0" rtlCol="0">
            <a:spAutoFit/>
          </a:bodyPr>
          <a:lstStyle/>
          <a:p>
            <a:pPr defTabSz="913698">
              <a:lnSpc>
                <a:spcPct val="90000"/>
              </a:lnSpc>
              <a:spcAft>
                <a:spcPts val="600"/>
              </a:spcAft>
              <a:defRPr/>
            </a:pPr>
            <a:r>
              <a:rPr lang="en-US" sz="1000" kern="0" dirty="0">
                <a:solidFill>
                  <a:srgbClr val="0078D7"/>
                </a:solidFill>
                <a:latin typeface="Calibri" panose="020F0502020204030204"/>
              </a:rPr>
              <a:t>Azure Search</a:t>
            </a:r>
          </a:p>
        </p:txBody>
      </p:sp>
      <p:sp>
        <p:nvSpPr>
          <p:cNvPr id="361" name="Rectangle 360"/>
          <p:cNvSpPr/>
          <p:nvPr/>
        </p:nvSpPr>
        <p:spPr bwMode="auto">
          <a:xfrm>
            <a:off x="9532213" y="1322528"/>
            <a:ext cx="1368647" cy="49536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rgbClr val="FFFFFF"/>
              </a:solidFill>
              <a:latin typeface="Segoe UI"/>
              <a:ea typeface="Segoe UI" pitchFamily="34" charset="0"/>
              <a:cs typeface="Segoe UI" pitchFamily="34" charset="0"/>
            </a:endParaRPr>
          </a:p>
        </p:txBody>
      </p:sp>
      <p:sp>
        <p:nvSpPr>
          <p:cNvPr id="362" name="Rectangle 361"/>
          <p:cNvSpPr/>
          <p:nvPr/>
        </p:nvSpPr>
        <p:spPr bwMode="auto">
          <a:xfrm>
            <a:off x="9610637" y="1486061"/>
            <a:ext cx="1204793" cy="4672480"/>
          </a:xfrm>
          <a:prstGeom prst="rect">
            <a:avLst/>
          </a:prstGeom>
          <a:solidFill>
            <a:srgbClr val="FFFFFF"/>
          </a:solidFill>
          <a:ln w="10795" cap="flat" cmpd="sng" algn="ctr">
            <a:noFill/>
            <a:prstDash val="solid"/>
            <a:headEnd type="none" w="med" len="med"/>
            <a:tailEnd type="none" w="med" len="med"/>
          </a:ln>
          <a:effectLst/>
        </p:spPr>
        <p:txBody>
          <a:bodyPr vert="horz" wrap="square" lIns="0" tIns="47537" rIns="0" bIns="47537" numCol="1" rtlCol="0" anchor="t" anchorCtr="0" compatLnSpc="1">
            <a:prstTxWarp prst="textNoShape">
              <a:avLst/>
            </a:prstTxWarp>
          </a:bodyPr>
          <a:lstStyle/>
          <a:p>
            <a:pPr algn="ctr" defTabSz="950299" fontAlgn="base">
              <a:spcBef>
                <a:spcPct val="0"/>
              </a:spcBef>
              <a:spcAft>
                <a:spcPct val="0"/>
              </a:spcAft>
              <a:defRPr/>
            </a:pPr>
            <a:r>
              <a:rPr lang="en-US" kern="0" dirty="0">
                <a:solidFill>
                  <a:srgbClr val="002050"/>
                </a:solidFill>
                <a:latin typeface="Segoe UI Light"/>
              </a:rPr>
              <a:t>Users</a:t>
            </a:r>
          </a:p>
        </p:txBody>
      </p:sp>
      <p:grpSp>
        <p:nvGrpSpPr>
          <p:cNvPr id="363" name="Group 362"/>
          <p:cNvGrpSpPr/>
          <p:nvPr/>
        </p:nvGrpSpPr>
        <p:grpSpPr>
          <a:xfrm>
            <a:off x="9793733" y="4686469"/>
            <a:ext cx="828564" cy="1143959"/>
            <a:chOff x="10636528" y="4853775"/>
            <a:chExt cx="828681" cy="1144121"/>
          </a:xfrm>
        </p:grpSpPr>
        <p:sp>
          <p:nvSpPr>
            <p:cNvPr id="364" name="TextBox 363"/>
            <p:cNvSpPr txBox="1"/>
            <p:nvPr/>
          </p:nvSpPr>
          <p:spPr>
            <a:xfrm>
              <a:off x="10691957" y="5839548"/>
              <a:ext cx="717830" cy="158348"/>
            </a:xfrm>
            <a:prstGeom prst="rect">
              <a:avLst/>
            </a:prstGeom>
          </p:spPr>
          <p:txBody>
            <a:bodyPr wrap="none" lIns="0" tIns="0" rIns="0" bIns="0" rtlCol="0">
              <a:spAutoFit/>
            </a:bodyPr>
            <a:lstStyle>
              <a:defPPr>
                <a:defRPr lang="en-US"/>
              </a:defPPr>
              <a:lvl1pPr algn="ctr" defTabSz="932059">
                <a:lnSpc>
                  <a:spcPct val="90000"/>
                </a:lnSpc>
                <a:spcAft>
                  <a:spcPts val="612"/>
                </a:spcAft>
                <a:defRPr sz="1121" kern="0">
                  <a:latin typeface="Segoe UI"/>
                </a:defRPr>
              </a:lvl1pPr>
            </a:lstStyle>
            <a:p>
              <a:pPr defTabSz="931880"/>
              <a:r>
                <a:rPr lang="en-US" dirty="0">
                  <a:solidFill>
                    <a:srgbClr val="505050"/>
                  </a:solidFill>
                </a:rPr>
                <a:t>Operations</a:t>
              </a:r>
            </a:p>
          </p:txBody>
        </p:sp>
        <p:grpSp>
          <p:nvGrpSpPr>
            <p:cNvPr id="365" name="Group 92"/>
            <p:cNvGrpSpPr>
              <a:grpSpLocks noChangeAspect="1"/>
            </p:cNvGrpSpPr>
            <p:nvPr/>
          </p:nvGrpSpPr>
          <p:grpSpPr bwMode="auto">
            <a:xfrm>
              <a:off x="10636528" y="4853775"/>
              <a:ext cx="828681" cy="838205"/>
              <a:chOff x="6789" y="2477"/>
              <a:chExt cx="522" cy="528"/>
            </a:xfrm>
          </p:grpSpPr>
          <p:sp>
            <p:nvSpPr>
              <p:cNvPr id="366" name="AutoShape 91"/>
              <p:cNvSpPr>
                <a:spLocks noChangeAspect="1" noChangeArrowheads="1" noTextEdit="1"/>
              </p:cNvSpPr>
              <p:nvPr/>
            </p:nvSpPr>
            <p:spPr bwMode="auto">
              <a:xfrm>
                <a:off x="6790" y="2478"/>
                <a:ext cx="521"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67" name="Oval 93"/>
              <p:cNvSpPr>
                <a:spLocks noChangeArrowheads="1"/>
              </p:cNvSpPr>
              <p:nvPr/>
            </p:nvSpPr>
            <p:spPr bwMode="auto">
              <a:xfrm>
                <a:off x="6789" y="2477"/>
                <a:ext cx="521" cy="5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368" name="Freeform 94"/>
              <p:cNvSpPr>
                <a:spLocks/>
              </p:cNvSpPr>
              <p:nvPr/>
            </p:nvSpPr>
            <p:spPr bwMode="auto">
              <a:xfrm>
                <a:off x="7056" y="2813"/>
                <a:ext cx="169" cy="135"/>
              </a:xfrm>
              <a:custGeom>
                <a:avLst/>
                <a:gdLst>
                  <a:gd name="T0" fmla="*/ 139 w 169"/>
                  <a:gd name="T1" fmla="*/ 135 h 135"/>
                  <a:gd name="T2" fmla="*/ 0 w 169"/>
                  <a:gd name="T3" fmla="*/ 82 h 135"/>
                  <a:gd name="T4" fmla="*/ 31 w 169"/>
                  <a:gd name="T5" fmla="*/ 0 h 135"/>
                  <a:gd name="T6" fmla="*/ 169 w 169"/>
                  <a:gd name="T7" fmla="*/ 53 h 135"/>
                  <a:gd name="T8" fmla="*/ 139 w 169"/>
                  <a:gd name="T9" fmla="*/ 135 h 135"/>
                </a:gdLst>
                <a:ahLst/>
                <a:cxnLst>
                  <a:cxn ang="0">
                    <a:pos x="T0" y="T1"/>
                  </a:cxn>
                  <a:cxn ang="0">
                    <a:pos x="T2" y="T3"/>
                  </a:cxn>
                  <a:cxn ang="0">
                    <a:pos x="T4" y="T5"/>
                  </a:cxn>
                  <a:cxn ang="0">
                    <a:pos x="T6" y="T7"/>
                  </a:cxn>
                  <a:cxn ang="0">
                    <a:pos x="T8" y="T9"/>
                  </a:cxn>
                </a:cxnLst>
                <a:rect l="0" t="0" r="r" b="b"/>
                <a:pathLst>
                  <a:path w="169" h="135">
                    <a:moveTo>
                      <a:pt x="139" y="135"/>
                    </a:moveTo>
                    <a:lnTo>
                      <a:pt x="0" y="82"/>
                    </a:lnTo>
                    <a:lnTo>
                      <a:pt x="31" y="0"/>
                    </a:lnTo>
                    <a:lnTo>
                      <a:pt x="169" y="53"/>
                    </a:lnTo>
                    <a:lnTo>
                      <a:pt x="139" y="135"/>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69" name="Freeform 95"/>
              <p:cNvSpPr>
                <a:spLocks/>
              </p:cNvSpPr>
              <p:nvPr/>
            </p:nvSpPr>
            <p:spPr bwMode="auto">
              <a:xfrm>
                <a:off x="7175" y="2872"/>
                <a:ext cx="71" cy="94"/>
              </a:xfrm>
              <a:custGeom>
                <a:avLst/>
                <a:gdLst>
                  <a:gd name="T0" fmla="*/ 46 w 98"/>
                  <a:gd name="T1" fmla="*/ 106 h 128"/>
                  <a:gd name="T2" fmla="*/ 32 w 98"/>
                  <a:gd name="T3" fmla="*/ 116 h 128"/>
                  <a:gd name="T4" fmla="*/ 14 w 98"/>
                  <a:gd name="T5" fmla="*/ 128 h 128"/>
                  <a:gd name="T6" fmla="*/ 9 w 98"/>
                  <a:gd name="T7" fmla="*/ 99 h 128"/>
                  <a:gd name="T8" fmla="*/ 9 w 98"/>
                  <a:gd name="T9" fmla="*/ 95 h 128"/>
                  <a:gd name="T10" fmla="*/ 7 w 98"/>
                  <a:gd name="T11" fmla="*/ 90 h 128"/>
                  <a:gd name="T12" fmla="*/ 2 w 98"/>
                  <a:gd name="T13" fmla="*/ 56 h 128"/>
                  <a:gd name="T14" fmla="*/ 7 w 98"/>
                  <a:gd name="T15" fmla="*/ 25 h 128"/>
                  <a:gd name="T16" fmla="*/ 41 w 98"/>
                  <a:gd name="T17" fmla="*/ 1 h 128"/>
                  <a:gd name="T18" fmla="*/ 65 w 98"/>
                  <a:gd name="T19" fmla="*/ 3 h 128"/>
                  <a:gd name="T20" fmla="*/ 95 w 98"/>
                  <a:gd name="T21" fmla="*/ 40 h 128"/>
                  <a:gd name="T22" fmla="*/ 95 w 98"/>
                  <a:gd name="T23" fmla="*/ 40 h 128"/>
                  <a:gd name="T24" fmla="*/ 98 w 98"/>
                  <a:gd name="T25" fmla="*/ 57 h 128"/>
                  <a:gd name="T26" fmla="*/ 46 w 98"/>
                  <a:gd name="T2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28">
                    <a:moveTo>
                      <a:pt x="46" y="106"/>
                    </a:moveTo>
                    <a:cubicBezTo>
                      <a:pt x="41" y="110"/>
                      <a:pt x="37" y="113"/>
                      <a:pt x="32" y="116"/>
                    </a:cubicBezTo>
                    <a:cubicBezTo>
                      <a:pt x="26" y="120"/>
                      <a:pt x="20" y="124"/>
                      <a:pt x="14" y="128"/>
                    </a:cubicBezTo>
                    <a:cubicBezTo>
                      <a:pt x="12" y="118"/>
                      <a:pt x="11" y="108"/>
                      <a:pt x="9" y="99"/>
                    </a:cubicBezTo>
                    <a:cubicBezTo>
                      <a:pt x="9" y="98"/>
                      <a:pt x="9" y="97"/>
                      <a:pt x="9" y="95"/>
                    </a:cubicBezTo>
                    <a:cubicBezTo>
                      <a:pt x="8" y="93"/>
                      <a:pt x="8" y="92"/>
                      <a:pt x="7" y="90"/>
                    </a:cubicBezTo>
                    <a:cubicBezTo>
                      <a:pt x="5" y="77"/>
                      <a:pt x="3" y="66"/>
                      <a:pt x="2" y="56"/>
                    </a:cubicBezTo>
                    <a:cubicBezTo>
                      <a:pt x="0" y="45"/>
                      <a:pt x="2" y="34"/>
                      <a:pt x="7" y="25"/>
                    </a:cubicBezTo>
                    <a:cubicBezTo>
                      <a:pt x="14" y="13"/>
                      <a:pt x="26" y="3"/>
                      <a:pt x="41" y="1"/>
                    </a:cubicBezTo>
                    <a:cubicBezTo>
                      <a:pt x="49" y="0"/>
                      <a:pt x="58" y="1"/>
                      <a:pt x="65" y="3"/>
                    </a:cubicBezTo>
                    <a:cubicBezTo>
                      <a:pt x="81" y="9"/>
                      <a:pt x="93" y="23"/>
                      <a:pt x="95" y="40"/>
                    </a:cubicBezTo>
                    <a:cubicBezTo>
                      <a:pt x="95" y="40"/>
                      <a:pt x="95" y="40"/>
                      <a:pt x="95" y="40"/>
                    </a:cubicBezTo>
                    <a:cubicBezTo>
                      <a:pt x="96" y="45"/>
                      <a:pt x="97" y="51"/>
                      <a:pt x="98" y="57"/>
                    </a:cubicBezTo>
                    <a:cubicBezTo>
                      <a:pt x="82" y="75"/>
                      <a:pt x="65" y="92"/>
                      <a:pt x="46" y="106"/>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70" name="Freeform 96"/>
              <p:cNvSpPr>
                <a:spLocks/>
              </p:cNvSpPr>
              <p:nvPr/>
            </p:nvSpPr>
            <p:spPr bwMode="auto">
              <a:xfrm>
                <a:off x="7167" y="2860"/>
                <a:ext cx="86" cy="90"/>
              </a:xfrm>
              <a:custGeom>
                <a:avLst/>
                <a:gdLst>
                  <a:gd name="T0" fmla="*/ 118 w 118"/>
                  <a:gd name="T1" fmla="*/ 62 h 122"/>
                  <a:gd name="T2" fmla="*/ 109 w 118"/>
                  <a:gd name="T3" fmla="*/ 73 h 122"/>
                  <a:gd name="T4" fmla="*/ 57 w 118"/>
                  <a:gd name="T5" fmla="*/ 122 h 122"/>
                  <a:gd name="T6" fmla="*/ 45 w 118"/>
                  <a:gd name="T7" fmla="*/ 121 h 122"/>
                  <a:gd name="T8" fmla="*/ 44 w 118"/>
                  <a:gd name="T9" fmla="*/ 120 h 122"/>
                  <a:gd name="T10" fmla="*/ 39 w 118"/>
                  <a:gd name="T11" fmla="*/ 119 h 122"/>
                  <a:gd name="T12" fmla="*/ 37 w 118"/>
                  <a:gd name="T13" fmla="*/ 118 h 122"/>
                  <a:gd name="T14" fmla="*/ 18 w 118"/>
                  <a:gd name="T15" fmla="*/ 106 h 122"/>
                  <a:gd name="T16" fmla="*/ 2 w 118"/>
                  <a:gd name="T17" fmla="*/ 75 h 122"/>
                  <a:gd name="T18" fmla="*/ 2 w 118"/>
                  <a:gd name="T19" fmla="*/ 74 h 122"/>
                  <a:gd name="T20" fmla="*/ 3 w 118"/>
                  <a:gd name="T21" fmla="*/ 49 h 122"/>
                  <a:gd name="T22" fmla="*/ 6 w 118"/>
                  <a:gd name="T23" fmla="*/ 40 h 122"/>
                  <a:gd name="T24" fmla="*/ 75 w 118"/>
                  <a:gd name="T25" fmla="*/ 7 h 122"/>
                  <a:gd name="T26" fmla="*/ 79 w 118"/>
                  <a:gd name="T27" fmla="*/ 9 h 122"/>
                  <a:gd name="T28" fmla="*/ 80 w 118"/>
                  <a:gd name="T29" fmla="*/ 9 h 122"/>
                  <a:gd name="T30" fmla="*/ 117 w 118"/>
                  <a:gd name="T31" fmla="*/ 54 h 122"/>
                  <a:gd name="T32" fmla="*/ 118 w 118"/>
                  <a:gd name="T33" fmla="*/ 57 h 122"/>
                  <a:gd name="T34" fmla="*/ 118 w 118"/>
                  <a:gd name="T35" fmla="*/ 6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122">
                    <a:moveTo>
                      <a:pt x="118" y="62"/>
                    </a:moveTo>
                    <a:cubicBezTo>
                      <a:pt x="115" y="66"/>
                      <a:pt x="112" y="69"/>
                      <a:pt x="109" y="73"/>
                    </a:cubicBezTo>
                    <a:cubicBezTo>
                      <a:pt x="93" y="91"/>
                      <a:pt x="76" y="108"/>
                      <a:pt x="57" y="122"/>
                    </a:cubicBezTo>
                    <a:cubicBezTo>
                      <a:pt x="53" y="122"/>
                      <a:pt x="49" y="122"/>
                      <a:pt x="45" y="121"/>
                    </a:cubicBezTo>
                    <a:cubicBezTo>
                      <a:pt x="44" y="120"/>
                      <a:pt x="44" y="120"/>
                      <a:pt x="44" y="120"/>
                    </a:cubicBezTo>
                    <a:cubicBezTo>
                      <a:pt x="42" y="120"/>
                      <a:pt x="40" y="119"/>
                      <a:pt x="39" y="119"/>
                    </a:cubicBezTo>
                    <a:cubicBezTo>
                      <a:pt x="38" y="119"/>
                      <a:pt x="38" y="118"/>
                      <a:pt x="37" y="118"/>
                    </a:cubicBezTo>
                    <a:cubicBezTo>
                      <a:pt x="30" y="115"/>
                      <a:pt x="24" y="111"/>
                      <a:pt x="18" y="106"/>
                    </a:cubicBezTo>
                    <a:cubicBezTo>
                      <a:pt x="10" y="97"/>
                      <a:pt x="4" y="87"/>
                      <a:pt x="2" y="75"/>
                    </a:cubicBezTo>
                    <a:cubicBezTo>
                      <a:pt x="2" y="74"/>
                      <a:pt x="2" y="74"/>
                      <a:pt x="2" y="74"/>
                    </a:cubicBezTo>
                    <a:cubicBezTo>
                      <a:pt x="0" y="66"/>
                      <a:pt x="1" y="57"/>
                      <a:pt x="3" y="49"/>
                    </a:cubicBezTo>
                    <a:cubicBezTo>
                      <a:pt x="4" y="46"/>
                      <a:pt x="5" y="43"/>
                      <a:pt x="6" y="40"/>
                    </a:cubicBezTo>
                    <a:cubicBezTo>
                      <a:pt x="18" y="14"/>
                      <a:pt x="46" y="0"/>
                      <a:pt x="75" y="7"/>
                    </a:cubicBezTo>
                    <a:cubicBezTo>
                      <a:pt x="76" y="8"/>
                      <a:pt x="78" y="8"/>
                      <a:pt x="79" y="9"/>
                    </a:cubicBezTo>
                    <a:cubicBezTo>
                      <a:pt x="80" y="9"/>
                      <a:pt x="80" y="9"/>
                      <a:pt x="80" y="9"/>
                    </a:cubicBezTo>
                    <a:cubicBezTo>
                      <a:pt x="100" y="17"/>
                      <a:pt x="114" y="34"/>
                      <a:pt x="117" y="54"/>
                    </a:cubicBezTo>
                    <a:cubicBezTo>
                      <a:pt x="117" y="55"/>
                      <a:pt x="118" y="56"/>
                      <a:pt x="118" y="57"/>
                    </a:cubicBezTo>
                    <a:cubicBezTo>
                      <a:pt x="118" y="59"/>
                      <a:pt x="118" y="60"/>
                      <a:pt x="118" y="62"/>
                    </a:cubicBez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71" name="Freeform 97"/>
              <p:cNvSpPr>
                <a:spLocks/>
              </p:cNvSpPr>
              <p:nvPr/>
            </p:nvSpPr>
            <p:spPr bwMode="auto">
              <a:xfrm>
                <a:off x="6909" y="2880"/>
                <a:ext cx="147" cy="125"/>
              </a:xfrm>
              <a:custGeom>
                <a:avLst/>
                <a:gdLst>
                  <a:gd name="T0" fmla="*/ 198 w 200"/>
                  <a:gd name="T1" fmla="*/ 168 h 168"/>
                  <a:gd name="T2" fmla="*/ 191 w 200"/>
                  <a:gd name="T3" fmla="*/ 168 h 168"/>
                  <a:gd name="T4" fmla="*/ 159 w 200"/>
                  <a:gd name="T5" fmla="*/ 166 h 168"/>
                  <a:gd name="T6" fmla="*/ 139 w 200"/>
                  <a:gd name="T7" fmla="*/ 164 h 168"/>
                  <a:gd name="T8" fmla="*/ 32 w 200"/>
                  <a:gd name="T9" fmla="*/ 130 h 168"/>
                  <a:gd name="T10" fmla="*/ 5 w 200"/>
                  <a:gd name="T11" fmla="*/ 115 h 168"/>
                  <a:gd name="T12" fmla="*/ 4 w 200"/>
                  <a:gd name="T13" fmla="*/ 90 h 168"/>
                  <a:gd name="T14" fmla="*/ 3 w 200"/>
                  <a:gd name="T15" fmla="*/ 70 h 168"/>
                  <a:gd name="T16" fmla="*/ 1 w 200"/>
                  <a:gd name="T17" fmla="*/ 35 h 168"/>
                  <a:gd name="T18" fmla="*/ 0 w 200"/>
                  <a:gd name="T19" fmla="*/ 15 h 168"/>
                  <a:gd name="T20" fmla="*/ 43 w 200"/>
                  <a:gd name="T21" fmla="*/ 12 h 168"/>
                  <a:gd name="T22" fmla="*/ 113 w 200"/>
                  <a:gd name="T23" fmla="*/ 7 h 168"/>
                  <a:gd name="T24" fmla="*/ 115 w 200"/>
                  <a:gd name="T25" fmla="*/ 7 h 168"/>
                  <a:gd name="T26" fmla="*/ 135 w 200"/>
                  <a:gd name="T27" fmla="*/ 5 h 168"/>
                  <a:gd name="T28" fmla="*/ 146 w 200"/>
                  <a:gd name="T29" fmla="*/ 4 h 168"/>
                  <a:gd name="T30" fmla="*/ 167 w 200"/>
                  <a:gd name="T31" fmla="*/ 3 h 168"/>
                  <a:gd name="T32" fmla="*/ 172 w 200"/>
                  <a:gd name="T33" fmla="*/ 2 h 168"/>
                  <a:gd name="T34" fmla="*/ 181 w 200"/>
                  <a:gd name="T35" fmla="*/ 2 h 168"/>
                  <a:gd name="T36" fmla="*/ 194 w 200"/>
                  <a:gd name="T37" fmla="*/ 1 h 168"/>
                  <a:gd name="T38" fmla="*/ 198 w 200"/>
                  <a:gd name="T39" fmla="*/ 0 h 168"/>
                  <a:gd name="T40" fmla="*/ 200 w 200"/>
                  <a:gd name="T41" fmla="*/ 0 h 168"/>
                  <a:gd name="T42" fmla="*/ 200 w 200"/>
                  <a:gd name="T43" fmla="*/ 167 h 168"/>
                  <a:gd name="T44" fmla="*/ 198 w 200"/>
                  <a:gd name="T4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68">
                    <a:moveTo>
                      <a:pt x="198" y="168"/>
                    </a:moveTo>
                    <a:cubicBezTo>
                      <a:pt x="196" y="168"/>
                      <a:pt x="194" y="168"/>
                      <a:pt x="191" y="168"/>
                    </a:cubicBezTo>
                    <a:cubicBezTo>
                      <a:pt x="180" y="168"/>
                      <a:pt x="170" y="167"/>
                      <a:pt x="159" y="166"/>
                    </a:cubicBezTo>
                    <a:cubicBezTo>
                      <a:pt x="152" y="166"/>
                      <a:pt x="145" y="165"/>
                      <a:pt x="139" y="164"/>
                    </a:cubicBezTo>
                    <a:cubicBezTo>
                      <a:pt x="101" y="158"/>
                      <a:pt x="65" y="146"/>
                      <a:pt x="32" y="130"/>
                    </a:cubicBezTo>
                    <a:cubicBezTo>
                      <a:pt x="22" y="125"/>
                      <a:pt x="14" y="120"/>
                      <a:pt x="5" y="115"/>
                    </a:cubicBezTo>
                    <a:cubicBezTo>
                      <a:pt x="4" y="90"/>
                      <a:pt x="4" y="90"/>
                      <a:pt x="4" y="90"/>
                    </a:cubicBezTo>
                    <a:cubicBezTo>
                      <a:pt x="3" y="70"/>
                      <a:pt x="3" y="70"/>
                      <a:pt x="3" y="70"/>
                    </a:cubicBezTo>
                    <a:cubicBezTo>
                      <a:pt x="1" y="35"/>
                      <a:pt x="1" y="35"/>
                      <a:pt x="1" y="35"/>
                    </a:cubicBezTo>
                    <a:cubicBezTo>
                      <a:pt x="0" y="15"/>
                      <a:pt x="0" y="15"/>
                      <a:pt x="0" y="15"/>
                    </a:cubicBezTo>
                    <a:cubicBezTo>
                      <a:pt x="43" y="12"/>
                      <a:pt x="43" y="12"/>
                      <a:pt x="43" y="12"/>
                    </a:cubicBezTo>
                    <a:cubicBezTo>
                      <a:pt x="113" y="7"/>
                      <a:pt x="113" y="7"/>
                      <a:pt x="113" y="7"/>
                    </a:cubicBezTo>
                    <a:cubicBezTo>
                      <a:pt x="115" y="7"/>
                      <a:pt x="115" y="7"/>
                      <a:pt x="115" y="7"/>
                    </a:cubicBezTo>
                    <a:cubicBezTo>
                      <a:pt x="135" y="5"/>
                      <a:pt x="135" y="5"/>
                      <a:pt x="135" y="5"/>
                    </a:cubicBezTo>
                    <a:cubicBezTo>
                      <a:pt x="146" y="4"/>
                      <a:pt x="146" y="4"/>
                      <a:pt x="146" y="4"/>
                    </a:cubicBezTo>
                    <a:cubicBezTo>
                      <a:pt x="167" y="3"/>
                      <a:pt x="167" y="3"/>
                      <a:pt x="167" y="3"/>
                    </a:cubicBezTo>
                    <a:cubicBezTo>
                      <a:pt x="172" y="2"/>
                      <a:pt x="172" y="2"/>
                      <a:pt x="172" y="2"/>
                    </a:cubicBezTo>
                    <a:cubicBezTo>
                      <a:pt x="181" y="2"/>
                      <a:pt x="181" y="2"/>
                      <a:pt x="181" y="2"/>
                    </a:cubicBezTo>
                    <a:cubicBezTo>
                      <a:pt x="194" y="1"/>
                      <a:pt x="194" y="1"/>
                      <a:pt x="194" y="1"/>
                    </a:cubicBezTo>
                    <a:cubicBezTo>
                      <a:pt x="198" y="0"/>
                      <a:pt x="198" y="0"/>
                      <a:pt x="198" y="0"/>
                    </a:cubicBezTo>
                    <a:cubicBezTo>
                      <a:pt x="200" y="0"/>
                      <a:pt x="200" y="0"/>
                      <a:pt x="200" y="0"/>
                    </a:cubicBezTo>
                    <a:cubicBezTo>
                      <a:pt x="200" y="167"/>
                      <a:pt x="200" y="167"/>
                      <a:pt x="200" y="167"/>
                    </a:cubicBezTo>
                    <a:cubicBezTo>
                      <a:pt x="200" y="168"/>
                      <a:pt x="199" y="168"/>
                      <a:pt x="198" y="168"/>
                    </a:cubicBez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72" name="Freeform 98"/>
              <p:cNvSpPr>
                <a:spLocks/>
              </p:cNvSpPr>
              <p:nvPr/>
            </p:nvSpPr>
            <p:spPr bwMode="auto">
              <a:xfrm>
                <a:off x="6886" y="2811"/>
                <a:ext cx="170" cy="135"/>
              </a:xfrm>
              <a:custGeom>
                <a:avLst/>
                <a:gdLst>
                  <a:gd name="T0" fmla="*/ 31 w 170"/>
                  <a:gd name="T1" fmla="*/ 135 h 135"/>
                  <a:gd name="T2" fmla="*/ 0 w 170"/>
                  <a:gd name="T3" fmla="*/ 54 h 135"/>
                  <a:gd name="T4" fmla="*/ 139 w 170"/>
                  <a:gd name="T5" fmla="*/ 0 h 135"/>
                  <a:gd name="T6" fmla="*/ 170 w 170"/>
                  <a:gd name="T7" fmla="*/ 81 h 135"/>
                  <a:gd name="T8" fmla="*/ 31 w 170"/>
                  <a:gd name="T9" fmla="*/ 135 h 135"/>
                </a:gdLst>
                <a:ahLst/>
                <a:cxnLst>
                  <a:cxn ang="0">
                    <a:pos x="T0" y="T1"/>
                  </a:cxn>
                  <a:cxn ang="0">
                    <a:pos x="T2" y="T3"/>
                  </a:cxn>
                  <a:cxn ang="0">
                    <a:pos x="T4" y="T5"/>
                  </a:cxn>
                  <a:cxn ang="0">
                    <a:pos x="T6" y="T7"/>
                  </a:cxn>
                  <a:cxn ang="0">
                    <a:pos x="T8" y="T9"/>
                  </a:cxn>
                </a:cxnLst>
                <a:rect l="0" t="0" r="r" b="b"/>
                <a:pathLst>
                  <a:path w="170" h="135">
                    <a:moveTo>
                      <a:pt x="31" y="135"/>
                    </a:moveTo>
                    <a:lnTo>
                      <a:pt x="0" y="54"/>
                    </a:lnTo>
                    <a:lnTo>
                      <a:pt x="139" y="0"/>
                    </a:lnTo>
                    <a:lnTo>
                      <a:pt x="170" y="81"/>
                    </a:lnTo>
                    <a:lnTo>
                      <a:pt x="31" y="135"/>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73" name="Freeform 99"/>
              <p:cNvSpPr>
                <a:spLocks/>
              </p:cNvSpPr>
              <p:nvPr/>
            </p:nvSpPr>
            <p:spPr bwMode="auto">
              <a:xfrm>
                <a:off x="7055" y="2880"/>
                <a:ext cx="146" cy="125"/>
              </a:xfrm>
              <a:custGeom>
                <a:avLst/>
                <a:gdLst>
                  <a:gd name="T0" fmla="*/ 200 w 200"/>
                  <a:gd name="T1" fmla="*/ 15 h 168"/>
                  <a:gd name="T2" fmla="*/ 199 w 200"/>
                  <a:gd name="T3" fmla="*/ 38 h 168"/>
                  <a:gd name="T4" fmla="*/ 197 w 200"/>
                  <a:gd name="T5" fmla="*/ 76 h 168"/>
                  <a:gd name="T6" fmla="*/ 197 w 200"/>
                  <a:gd name="T7" fmla="*/ 92 h 168"/>
                  <a:gd name="T8" fmla="*/ 196 w 200"/>
                  <a:gd name="T9" fmla="*/ 104 h 168"/>
                  <a:gd name="T10" fmla="*/ 178 w 200"/>
                  <a:gd name="T11" fmla="*/ 116 h 168"/>
                  <a:gd name="T12" fmla="*/ 165 w 200"/>
                  <a:gd name="T13" fmla="*/ 124 h 168"/>
                  <a:gd name="T14" fmla="*/ 56 w 200"/>
                  <a:gd name="T15" fmla="*/ 162 h 168"/>
                  <a:gd name="T16" fmla="*/ 35 w 200"/>
                  <a:gd name="T17" fmla="*/ 165 h 168"/>
                  <a:gd name="T18" fmla="*/ 2 w 200"/>
                  <a:gd name="T19" fmla="*/ 167 h 168"/>
                  <a:gd name="T20" fmla="*/ 0 w 200"/>
                  <a:gd name="T21" fmla="*/ 168 h 168"/>
                  <a:gd name="T22" fmla="*/ 0 w 200"/>
                  <a:gd name="T23" fmla="*/ 0 h 168"/>
                  <a:gd name="T24" fmla="*/ 2 w 200"/>
                  <a:gd name="T25" fmla="*/ 0 h 168"/>
                  <a:gd name="T26" fmla="*/ 9 w 200"/>
                  <a:gd name="T27" fmla="*/ 1 h 168"/>
                  <a:gd name="T28" fmla="*/ 12 w 200"/>
                  <a:gd name="T29" fmla="*/ 1 h 168"/>
                  <a:gd name="T30" fmla="*/ 21 w 200"/>
                  <a:gd name="T31" fmla="*/ 2 h 168"/>
                  <a:gd name="T32" fmla="*/ 28 w 200"/>
                  <a:gd name="T33" fmla="*/ 2 h 168"/>
                  <a:gd name="T34" fmla="*/ 37 w 200"/>
                  <a:gd name="T35" fmla="*/ 3 h 168"/>
                  <a:gd name="T36" fmla="*/ 59 w 200"/>
                  <a:gd name="T37" fmla="*/ 5 h 168"/>
                  <a:gd name="T38" fmla="*/ 80 w 200"/>
                  <a:gd name="T39" fmla="*/ 6 h 168"/>
                  <a:gd name="T40" fmla="*/ 81 w 200"/>
                  <a:gd name="T41" fmla="*/ 6 h 168"/>
                  <a:gd name="T42" fmla="*/ 159 w 200"/>
                  <a:gd name="T43" fmla="*/ 12 h 168"/>
                  <a:gd name="T44" fmla="*/ 171 w 200"/>
                  <a:gd name="T45" fmla="*/ 13 h 168"/>
                  <a:gd name="T46" fmla="*/ 200 w 200"/>
                  <a:gd name="T47" fmla="*/ 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168">
                    <a:moveTo>
                      <a:pt x="200" y="15"/>
                    </a:moveTo>
                    <a:cubicBezTo>
                      <a:pt x="199" y="38"/>
                      <a:pt x="199" y="38"/>
                      <a:pt x="199" y="38"/>
                    </a:cubicBezTo>
                    <a:cubicBezTo>
                      <a:pt x="197" y="76"/>
                      <a:pt x="197" y="76"/>
                      <a:pt x="197" y="76"/>
                    </a:cubicBezTo>
                    <a:cubicBezTo>
                      <a:pt x="197" y="92"/>
                      <a:pt x="197" y="92"/>
                      <a:pt x="197" y="92"/>
                    </a:cubicBezTo>
                    <a:cubicBezTo>
                      <a:pt x="196" y="104"/>
                      <a:pt x="196" y="104"/>
                      <a:pt x="196" y="104"/>
                    </a:cubicBezTo>
                    <a:cubicBezTo>
                      <a:pt x="190" y="108"/>
                      <a:pt x="184" y="112"/>
                      <a:pt x="178" y="116"/>
                    </a:cubicBezTo>
                    <a:cubicBezTo>
                      <a:pt x="174" y="119"/>
                      <a:pt x="169" y="121"/>
                      <a:pt x="165" y="124"/>
                    </a:cubicBezTo>
                    <a:cubicBezTo>
                      <a:pt x="131" y="142"/>
                      <a:pt x="95" y="155"/>
                      <a:pt x="56" y="162"/>
                    </a:cubicBezTo>
                    <a:cubicBezTo>
                      <a:pt x="49" y="163"/>
                      <a:pt x="42" y="164"/>
                      <a:pt x="35" y="165"/>
                    </a:cubicBezTo>
                    <a:cubicBezTo>
                      <a:pt x="24" y="166"/>
                      <a:pt x="13" y="167"/>
                      <a:pt x="2" y="167"/>
                    </a:cubicBezTo>
                    <a:cubicBezTo>
                      <a:pt x="2" y="168"/>
                      <a:pt x="1" y="168"/>
                      <a:pt x="0" y="168"/>
                    </a:cubicBezTo>
                    <a:cubicBezTo>
                      <a:pt x="0" y="0"/>
                      <a:pt x="0" y="0"/>
                      <a:pt x="0" y="0"/>
                    </a:cubicBezTo>
                    <a:cubicBezTo>
                      <a:pt x="2" y="0"/>
                      <a:pt x="2" y="0"/>
                      <a:pt x="2" y="0"/>
                    </a:cubicBezTo>
                    <a:cubicBezTo>
                      <a:pt x="9" y="1"/>
                      <a:pt x="9" y="1"/>
                      <a:pt x="9" y="1"/>
                    </a:cubicBezTo>
                    <a:cubicBezTo>
                      <a:pt x="12" y="1"/>
                      <a:pt x="12" y="1"/>
                      <a:pt x="12" y="1"/>
                    </a:cubicBezTo>
                    <a:cubicBezTo>
                      <a:pt x="21" y="2"/>
                      <a:pt x="21" y="2"/>
                      <a:pt x="21" y="2"/>
                    </a:cubicBezTo>
                    <a:cubicBezTo>
                      <a:pt x="28" y="2"/>
                      <a:pt x="28" y="2"/>
                      <a:pt x="28" y="2"/>
                    </a:cubicBezTo>
                    <a:cubicBezTo>
                      <a:pt x="37" y="3"/>
                      <a:pt x="37" y="3"/>
                      <a:pt x="37" y="3"/>
                    </a:cubicBezTo>
                    <a:cubicBezTo>
                      <a:pt x="59" y="5"/>
                      <a:pt x="59" y="5"/>
                      <a:pt x="59" y="5"/>
                    </a:cubicBezTo>
                    <a:cubicBezTo>
                      <a:pt x="80" y="6"/>
                      <a:pt x="80" y="6"/>
                      <a:pt x="80" y="6"/>
                    </a:cubicBezTo>
                    <a:cubicBezTo>
                      <a:pt x="81" y="6"/>
                      <a:pt x="81" y="6"/>
                      <a:pt x="81" y="6"/>
                    </a:cubicBezTo>
                    <a:cubicBezTo>
                      <a:pt x="159" y="12"/>
                      <a:pt x="159" y="12"/>
                      <a:pt x="159" y="12"/>
                    </a:cubicBezTo>
                    <a:cubicBezTo>
                      <a:pt x="171" y="13"/>
                      <a:pt x="171" y="13"/>
                      <a:pt x="171" y="13"/>
                    </a:cubicBezTo>
                    <a:lnTo>
                      <a:pt x="200" y="15"/>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74" name="Freeform 100"/>
              <p:cNvSpPr>
                <a:spLocks/>
              </p:cNvSpPr>
              <p:nvPr/>
            </p:nvSpPr>
            <p:spPr bwMode="auto">
              <a:xfrm>
                <a:off x="6893" y="2905"/>
                <a:ext cx="8" cy="48"/>
              </a:xfrm>
              <a:custGeom>
                <a:avLst/>
                <a:gdLst>
                  <a:gd name="T0" fmla="*/ 11 w 11"/>
                  <a:gd name="T1" fmla="*/ 0 h 65"/>
                  <a:gd name="T2" fmla="*/ 3 w 11"/>
                  <a:gd name="T3" fmla="*/ 58 h 65"/>
                  <a:gd name="T4" fmla="*/ 3 w 11"/>
                  <a:gd name="T5" fmla="*/ 65 h 65"/>
                  <a:gd name="T6" fmla="*/ 2 w 11"/>
                  <a:gd name="T7" fmla="*/ 65 h 65"/>
                  <a:gd name="T8" fmla="*/ 0 w 11"/>
                  <a:gd name="T9" fmla="*/ 64 h 65"/>
                  <a:gd name="T10" fmla="*/ 0 w 11"/>
                  <a:gd name="T11" fmla="*/ 63 h 65"/>
                  <a:gd name="T12" fmla="*/ 1 w 11"/>
                  <a:gd name="T13" fmla="*/ 59 h 65"/>
                  <a:gd name="T14" fmla="*/ 1 w 11"/>
                  <a:gd name="T15" fmla="*/ 58 h 65"/>
                  <a:gd name="T16" fmla="*/ 1 w 11"/>
                  <a:gd name="T17" fmla="*/ 58 h 65"/>
                  <a:gd name="T18" fmla="*/ 11 w 11"/>
                  <a:gd name="T19" fmla="*/ 2 h 65"/>
                  <a:gd name="T20" fmla="*/ 11 w 11"/>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5">
                    <a:moveTo>
                      <a:pt x="11" y="0"/>
                    </a:moveTo>
                    <a:cubicBezTo>
                      <a:pt x="3" y="58"/>
                      <a:pt x="3" y="58"/>
                      <a:pt x="3" y="58"/>
                    </a:cubicBezTo>
                    <a:cubicBezTo>
                      <a:pt x="3" y="65"/>
                      <a:pt x="3" y="65"/>
                      <a:pt x="3" y="65"/>
                    </a:cubicBezTo>
                    <a:cubicBezTo>
                      <a:pt x="2" y="65"/>
                      <a:pt x="2" y="65"/>
                      <a:pt x="2" y="65"/>
                    </a:cubicBezTo>
                    <a:cubicBezTo>
                      <a:pt x="1" y="64"/>
                      <a:pt x="1" y="64"/>
                      <a:pt x="0" y="64"/>
                    </a:cubicBezTo>
                    <a:cubicBezTo>
                      <a:pt x="0" y="63"/>
                      <a:pt x="0" y="63"/>
                      <a:pt x="0" y="63"/>
                    </a:cubicBezTo>
                    <a:cubicBezTo>
                      <a:pt x="0" y="62"/>
                      <a:pt x="0" y="60"/>
                      <a:pt x="1" y="59"/>
                    </a:cubicBezTo>
                    <a:cubicBezTo>
                      <a:pt x="1" y="58"/>
                      <a:pt x="1" y="58"/>
                      <a:pt x="1" y="58"/>
                    </a:cubicBezTo>
                    <a:cubicBezTo>
                      <a:pt x="1" y="58"/>
                      <a:pt x="1" y="58"/>
                      <a:pt x="1" y="58"/>
                    </a:cubicBezTo>
                    <a:cubicBezTo>
                      <a:pt x="5" y="37"/>
                      <a:pt x="8" y="19"/>
                      <a:pt x="11" y="2"/>
                    </a:cubicBezTo>
                    <a:cubicBezTo>
                      <a:pt x="11" y="1"/>
                      <a:pt x="11" y="1"/>
                      <a:pt x="11" y="0"/>
                    </a:cubicBez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75" name="Freeform 101"/>
              <p:cNvSpPr>
                <a:spLocks/>
              </p:cNvSpPr>
              <p:nvPr/>
            </p:nvSpPr>
            <p:spPr bwMode="auto">
              <a:xfrm>
                <a:off x="6856" y="2898"/>
                <a:ext cx="88" cy="79"/>
              </a:xfrm>
              <a:custGeom>
                <a:avLst/>
                <a:gdLst>
                  <a:gd name="T0" fmla="*/ 120 w 120"/>
                  <a:gd name="T1" fmla="*/ 19 h 106"/>
                  <a:gd name="T2" fmla="*/ 120 w 120"/>
                  <a:gd name="T3" fmla="*/ 19 h 106"/>
                  <a:gd name="T4" fmla="*/ 114 w 120"/>
                  <a:gd name="T5" fmla="*/ 52 h 106"/>
                  <a:gd name="T6" fmla="*/ 112 w 120"/>
                  <a:gd name="T7" fmla="*/ 62 h 106"/>
                  <a:gd name="T8" fmla="*/ 105 w 120"/>
                  <a:gd name="T9" fmla="*/ 106 h 106"/>
                  <a:gd name="T10" fmla="*/ 78 w 120"/>
                  <a:gd name="T11" fmla="*/ 91 h 106"/>
                  <a:gd name="T12" fmla="*/ 55 w 120"/>
                  <a:gd name="T13" fmla="*/ 75 h 106"/>
                  <a:gd name="T14" fmla="*/ 54 w 120"/>
                  <a:gd name="T15" fmla="*/ 74 h 106"/>
                  <a:gd name="T16" fmla="*/ 53 w 120"/>
                  <a:gd name="T17" fmla="*/ 74 h 106"/>
                  <a:gd name="T18" fmla="*/ 51 w 120"/>
                  <a:gd name="T19" fmla="*/ 73 h 106"/>
                  <a:gd name="T20" fmla="*/ 51 w 120"/>
                  <a:gd name="T21" fmla="*/ 72 h 106"/>
                  <a:gd name="T22" fmla="*/ 39 w 120"/>
                  <a:gd name="T23" fmla="*/ 63 h 106"/>
                  <a:gd name="T24" fmla="*/ 10 w 120"/>
                  <a:gd name="T25" fmla="*/ 37 h 106"/>
                  <a:gd name="T26" fmla="*/ 0 w 120"/>
                  <a:gd name="T27" fmla="*/ 25 h 106"/>
                  <a:gd name="T28" fmla="*/ 4 w 120"/>
                  <a:gd name="T29" fmla="*/ 0 h 106"/>
                  <a:gd name="T30" fmla="*/ 4 w 120"/>
                  <a:gd name="T31" fmla="*/ 0 h 106"/>
                  <a:gd name="T32" fmla="*/ 60 w 120"/>
                  <a:gd name="T33" fmla="*/ 9 h 106"/>
                  <a:gd name="T34" fmla="*/ 61 w 120"/>
                  <a:gd name="T35" fmla="*/ 9 h 106"/>
                  <a:gd name="T36" fmla="*/ 62 w 120"/>
                  <a:gd name="T37" fmla="*/ 9 h 106"/>
                  <a:gd name="T38" fmla="*/ 62 w 120"/>
                  <a:gd name="T39" fmla="*/ 9 h 106"/>
                  <a:gd name="T40" fmla="*/ 64 w 120"/>
                  <a:gd name="T41" fmla="*/ 10 h 106"/>
                  <a:gd name="T42" fmla="*/ 74 w 120"/>
                  <a:gd name="T43" fmla="*/ 11 h 106"/>
                  <a:gd name="T44" fmla="*/ 120 w 120"/>
                  <a:gd name="T4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19"/>
                    </a:moveTo>
                    <a:cubicBezTo>
                      <a:pt x="120" y="19"/>
                      <a:pt x="120" y="19"/>
                      <a:pt x="120" y="19"/>
                    </a:cubicBezTo>
                    <a:cubicBezTo>
                      <a:pt x="118" y="29"/>
                      <a:pt x="116" y="40"/>
                      <a:pt x="114" y="52"/>
                    </a:cubicBezTo>
                    <a:cubicBezTo>
                      <a:pt x="113" y="55"/>
                      <a:pt x="113" y="59"/>
                      <a:pt x="112" y="62"/>
                    </a:cubicBezTo>
                    <a:cubicBezTo>
                      <a:pt x="110" y="76"/>
                      <a:pt x="107" y="90"/>
                      <a:pt x="105" y="106"/>
                    </a:cubicBezTo>
                    <a:cubicBezTo>
                      <a:pt x="95" y="101"/>
                      <a:pt x="87" y="96"/>
                      <a:pt x="78" y="91"/>
                    </a:cubicBezTo>
                    <a:cubicBezTo>
                      <a:pt x="70" y="86"/>
                      <a:pt x="62" y="81"/>
                      <a:pt x="55" y="75"/>
                    </a:cubicBezTo>
                    <a:cubicBezTo>
                      <a:pt x="54" y="75"/>
                      <a:pt x="54" y="75"/>
                      <a:pt x="54" y="74"/>
                    </a:cubicBezTo>
                    <a:cubicBezTo>
                      <a:pt x="53" y="74"/>
                      <a:pt x="53" y="74"/>
                      <a:pt x="53" y="74"/>
                    </a:cubicBezTo>
                    <a:cubicBezTo>
                      <a:pt x="52" y="73"/>
                      <a:pt x="52" y="73"/>
                      <a:pt x="51" y="73"/>
                    </a:cubicBezTo>
                    <a:cubicBezTo>
                      <a:pt x="51" y="72"/>
                      <a:pt x="51" y="72"/>
                      <a:pt x="51" y="72"/>
                    </a:cubicBezTo>
                    <a:cubicBezTo>
                      <a:pt x="47" y="69"/>
                      <a:pt x="43" y="66"/>
                      <a:pt x="39" y="63"/>
                    </a:cubicBezTo>
                    <a:cubicBezTo>
                      <a:pt x="29" y="55"/>
                      <a:pt x="19" y="46"/>
                      <a:pt x="10" y="37"/>
                    </a:cubicBezTo>
                    <a:cubicBezTo>
                      <a:pt x="7" y="33"/>
                      <a:pt x="3" y="29"/>
                      <a:pt x="0" y="25"/>
                    </a:cubicBezTo>
                    <a:cubicBezTo>
                      <a:pt x="1" y="16"/>
                      <a:pt x="3" y="8"/>
                      <a:pt x="4" y="0"/>
                    </a:cubicBezTo>
                    <a:cubicBezTo>
                      <a:pt x="4" y="0"/>
                      <a:pt x="4" y="0"/>
                      <a:pt x="4" y="0"/>
                    </a:cubicBezTo>
                    <a:cubicBezTo>
                      <a:pt x="60" y="9"/>
                      <a:pt x="60" y="9"/>
                      <a:pt x="60" y="9"/>
                    </a:cubicBezTo>
                    <a:cubicBezTo>
                      <a:pt x="61" y="9"/>
                      <a:pt x="61" y="9"/>
                      <a:pt x="61" y="9"/>
                    </a:cubicBezTo>
                    <a:cubicBezTo>
                      <a:pt x="62" y="9"/>
                      <a:pt x="62" y="9"/>
                      <a:pt x="62" y="9"/>
                    </a:cubicBezTo>
                    <a:cubicBezTo>
                      <a:pt x="62" y="9"/>
                      <a:pt x="62" y="9"/>
                      <a:pt x="62" y="9"/>
                    </a:cubicBezTo>
                    <a:cubicBezTo>
                      <a:pt x="64" y="10"/>
                      <a:pt x="64" y="10"/>
                      <a:pt x="64" y="10"/>
                    </a:cubicBezTo>
                    <a:cubicBezTo>
                      <a:pt x="74" y="11"/>
                      <a:pt x="74" y="11"/>
                      <a:pt x="74" y="11"/>
                    </a:cubicBezTo>
                    <a:lnTo>
                      <a:pt x="120" y="19"/>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76" name="Freeform 102"/>
              <p:cNvSpPr>
                <a:spLocks/>
              </p:cNvSpPr>
              <p:nvPr/>
            </p:nvSpPr>
            <p:spPr bwMode="auto">
              <a:xfrm>
                <a:off x="6895" y="2905"/>
                <a:ext cx="6" cy="48"/>
              </a:xfrm>
              <a:custGeom>
                <a:avLst/>
                <a:gdLst>
                  <a:gd name="T0" fmla="*/ 9 w 9"/>
                  <a:gd name="T1" fmla="*/ 0 h 65"/>
                  <a:gd name="T2" fmla="*/ 1 w 9"/>
                  <a:gd name="T3" fmla="*/ 58 h 65"/>
                  <a:gd name="T4" fmla="*/ 1 w 9"/>
                  <a:gd name="T5" fmla="*/ 65 h 65"/>
                  <a:gd name="T6" fmla="*/ 0 w 9"/>
                  <a:gd name="T7" fmla="*/ 65 h 65"/>
                  <a:gd name="T8" fmla="*/ 1 w 9"/>
                  <a:gd name="T9" fmla="*/ 58 h 65"/>
                  <a:gd name="T10" fmla="*/ 9 w 9"/>
                  <a:gd name="T11" fmla="*/ 2 h 65"/>
                  <a:gd name="T12" fmla="*/ 9 w 9"/>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 h="65">
                    <a:moveTo>
                      <a:pt x="9" y="0"/>
                    </a:moveTo>
                    <a:cubicBezTo>
                      <a:pt x="1" y="58"/>
                      <a:pt x="1" y="58"/>
                      <a:pt x="1" y="58"/>
                    </a:cubicBezTo>
                    <a:cubicBezTo>
                      <a:pt x="1" y="65"/>
                      <a:pt x="1" y="65"/>
                      <a:pt x="1" y="65"/>
                    </a:cubicBezTo>
                    <a:cubicBezTo>
                      <a:pt x="0" y="65"/>
                      <a:pt x="0" y="65"/>
                      <a:pt x="0" y="65"/>
                    </a:cubicBezTo>
                    <a:cubicBezTo>
                      <a:pt x="0" y="63"/>
                      <a:pt x="1" y="60"/>
                      <a:pt x="1" y="58"/>
                    </a:cubicBezTo>
                    <a:cubicBezTo>
                      <a:pt x="4" y="32"/>
                      <a:pt x="7" y="12"/>
                      <a:pt x="9" y="2"/>
                    </a:cubicBezTo>
                    <a:cubicBezTo>
                      <a:pt x="9" y="1"/>
                      <a:pt x="9" y="1"/>
                      <a:pt x="9" y="0"/>
                    </a:cubicBez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77" name="Freeform 103"/>
              <p:cNvSpPr>
                <a:spLocks/>
              </p:cNvSpPr>
              <p:nvPr/>
            </p:nvSpPr>
            <p:spPr bwMode="auto">
              <a:xfrm>
                <a:off x="6893" y="2905"/>
                <a:ext cx="10" cy="49"/>
              </a:xfrm>
              <a:custGeom>
                <a:avLst/>
                <a:gdLst>
                  <a:gd name="T0" fmla="*/ 13 w 13"/>
                  <a:gd name="T1" fmla="*/ 1 h 66"/>
                  <a:gd name="T2" fmla="*/ 12 w 13"/>
                  <a:gd name="T3" fmla="*/ 4 h 66"/>
                  <a:gd name="T4" fmla="*/ 5 w 13"/>
                  <a:gd name="T5" fmla="*/ 59 h 66"/>
                  <a:gd name="T6" fmla="*/ 4 w 13"/>
                  <a:gd name="T7" fmla="*/ 66 h 66"/>
                  <a:gd name="T8" fmla="*/ 3 w 13"/>
                  <a:gd name="T9" fmla="*/ 65 h 66"/>
                  <a:gd name="T10" fmla="*/ 2 w 13"/>
                  <a:gd name="T11" fmla="*/ 65 h 66"/>
                  <a:gd name="T12" fmla="*/ 0 w 13"/>
                  <a:gd name="T13" fmla="*/ 64 h 66"/>
                  <a:gd name="T14" fmla="*/ 1 w 13"/>
                  <a:gd name="T15" fmla="*/ 59 h 66"/>
                  <a:gd name="T16" fmla="*/ 1 w 13"/>
                  <a:gd name="T17" fmla="*/ 58 h 66"/>
                  <a:gd name="T18" fmla="*/ 9 w 13"/>
                  <a:gd name="T19" fmla="*/ 0 h 66"/>
                  <a:gd name="T20" fmla="*/ 10 w 13"/>
                  <a:gd name="T21" fmla="*/ 0 h 66"/>
                  <a:gd name="T22" fmla="*/ 11 w 13"/>
                  <a:gd name="T23" fmla="*/ 0 h 66"/>
                  <a:gd name="T24" fmla="*/ 13 w 13"/>
                  <a:gd name="T25"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66">
                    <a:moveTo>
                      <a:pt x="13" y="1"/>
                    </a:moveTo>
                    <a:cubicBezTo>
                      <a:pt x="13" y="2"/>
                      <a:pt x="13" y="3"/>
                      <a:pt x="12" y="4"/>
                    </a:cubicBezTo>
                    <a:cubicBezTo>
                      <a:pt x="11" y="14"/>
                      <a:pt x="8" y="34"/>
                      <a:pt x="5" y="59"/>
                    </a:cubicBezTo>
                    <a:cubicBezTo>
                      <a:pt x="5" y="61"/>
                      <a:pt x="4" y="64"/>
                      <a:pt x="4" y="66"/>
                    </a:cubicBezTo>
                    <a:cubicBezTo>
                      <a:pt x="3" y="66"/>
                      <a:pt x="3" y="66"/>
                      <a:pt x="3" y="65"/>
                    </a:cubicBezTo>
                    <a:cubicBezTo>
                      <a:pt x="2" y="65"/>
                      <a:pt x="2" y="65"/>
                      <a:pt x="2" y="65"/>
                    </a:cubicBezTo>
                    <a:cubicBezTo>
                      <a:pt x="1" y="64"/>
                      <a:pt x="1" y="64"/>
                      <a:pt x="0" y="64"/>
                    </a:cubicBezTo>
                    <a:cubicBezTo>
                      <a:pt x="0" y="62"/>
                      <a:pt x="1" y="60"/>
                      <a:pt x="1" y="59"/>
                    </a:cubicBezTo>
                    <a:cubicBezTo>
                      <a:pt x="1" y="58"/>
                      <a:pt x="1" y="58"/>
                      <a:pt x="1" y="58"/>
                    </a:cubicBezTo>
                    <a:cubicBezTo>
                      <a:pt x="5" y="30"/>
                      <a:pt x="8" y="9"/>
                      <a:pt x="9" y="0"/>
                    </a:cubicBezTo>
                    <a:cubicBezTo>
                      <a:pt x="10" y="0"/>
                      <a:pt x="10" y="0"/>
                      <a:pt x="10" y="0"/>
                    </a:cubicBezTo>
                    <a:cubicBezTo>
                      <a:pt x="11" y="0"/>
                      <a:pt x="11" y="0"/>
                      <a:pt x="11" y="0"/>
                    </a:cubicBezTo>
                    <a:lnTo>
                      <a:pt x="13" y="1"/>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78" name="Freeform 104"/>
              <p:cNvSpPr>
                <a:spLocks/>
              </p:cNvSpPr>
              <p:nvPr/>
            </p:nvSpPr>
            <p:spPr bwMode="auto">
              <a:xfrm>
                <a:off x="6858" y="2857"/>
                <a:ext cx="87" cy="92"/>
              </a:xfrm>
              <a:custGeom>
                <a:avLst/>
                <a:gdLst>
                  <a:gd name="T0" fmla="*/ 117 w 118"/>
                  <a:gd name="T1" fmla="*/ 74 h 123"/>
                  <a:gd name="T2" fmla="*/ 117 w 118"/>
                  <a:gd name="T3" fmla="*/ 74 h 123"/>
                  <a:gd name="T4" fmla="*/ 80 w 118"/>
                  <a:gd name="T5" fmla="*/ 119 h 123"/>
                  <a:gd name="T6" fmla="*/ 74 w 118"/>
                  <a:gd name="T7" fmla="*/ 121 h 123"/>
                  <a:gd name="T8" fmla="*/ 74 w 118"/>
                  <a:gd name="T9" fmla="*/ 121 h 123"/>
                  <a:gd name="T10" fmla="*/ 53 w 118"/>
                  <a:gd name="T11" fmla="*/ 123 h 123"/>
                  <a:gd name="T12" fmla="*/ 51 w 118"/>
                  <a:gd name="T13" fmla="*/ 122 h 123"/>
                  <a:gd name="T14" fmla="*/ 51 w 118"/>
                  <a:gd name="T15" fmla="*/ 122 h 123"/>
                  <a:gd name="T16" fmla="*/ 49 w 118"/>
                  <a:gd name="T17" fmla="*/ 122 h 123"/>
                  <a:gd name="T18" fmla="*/ 49 w 118"/>
                  <a:gd name="T19" fmla="*/ 122 h 123"/>
                  <a:gd name="T20" fmla="*/ 36 w 118"/>
                  <a:gd name="T21" fmla="*/ 118 h 123"/>
                  <a:gd name="T22" fmla="*/ 7 w 118"/>
                  <a:gd name="T23" fmla="*/ 92 h 123"/>
                  <a:gd name="T24" fmla="*/ 2 w 118"/>
                  <a:gd name="T25" fmla="*/ 79 h 123"/>
                  <a:gd name="T26" fmla="*/ 1 w 118"/>
                  <a:gd name="T27" fmla="*/ 55 h 123"/>
                  <a:gd name="T28" fmla="*/ 1 w 118"/>
                  <a:gd name="T29" fmla="*/ 55 h 123"/>
                  <a:gd name="T30" fmla="*/ 38 w 118"/>
                  <a:gd name="T31" fmla="*/ 10 h 123"/>
                  <a:gd name="T32" fmla="*/ 39 w 118"/>
                  <a:gd name="T33" fmla="*/ 9 h 123"/>
                  <a:gd name="T34" fmla="*/ 44 w 118"/>
                  <a:gd name="T35" fmla="*/ 8 h 123"/>
                  <a:gd name="T36" fmla="*/ 113 w 118"/>
                  <a:gd name="T37" fmla="*/ 43 h 123"/>
                  <a:gd name="T38" fmla="*/ 116 w 118"/>
                  <a:gd name="T39" fmla="*/ 49 h 123"/>
                  <a:gd name="T40" fmla="*/ 117 w 118"/>
                  <a:gd name="T41" fmla="*/ 7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23">
                    <a:moveTo>
                      <a:pt x="117" y="74"/>
                    </a:moveTo>
                    <a:cubicBezTo>
                      <a:pt x="117" y="74"/>
                      <a:pt x="117" y="74"/>
                      <a:pt x="117" y="74"/>
                    </a:cubicBezTo>
                    <a:cubicBezTo>
                      <a:pt x="113" y="94"/>
                      <a:pt x="100" y="112"/>
                      <a:pt x="80" y="119"/>
                    </a:cubicBezTo>
                    <a:cubicBezTo>
                      <a:pt x="78" y="120"/>
                      <a:pt x="76" y="120"/>
                      <a:pt x="74" y="121"/>
                    </a:cubicBezTo>
                    <a:cubicBezTo>
                      <a:pt x="74" y="121"/>
                      <a:pt x="74" y="121"/>
                      <a:pt x="74" y="121"/>
                    </a:cubicBezTo>
                    <a:cubicBezTo>
                      <a:pt x="67" y="123"/>
                      <a:pt x="60" y="123"/>
                      <a:pt x="53" y="123"/>
                    </a:cubicBezTo>
                    <a:cubicBezTo>
                      <a:pt x="52" y="123"/>
                      <a:pt x="52" y="122"/>
                      <a:pt x="51" y="122"/>
                    </a:cubicBezTo>
                    <a:cubicBezTo>
                      <a:pt x="51" y="122"/>
                      <a:pt x="51" y="122"/>
                      <a:pt x="51" y="122"/>
                    </a:cubicBezTo>
                    <a:cubicBezTo>
                      <a:pt x="50" y="122"/>
                      <a:pt x="50" y="122"/>
                      <a:pt x="49" y="122"/>
                    </a:cubicBezTo>
                    <a:cubicBezTo>
                      <a:pt x="49" y="122"/>
                      <a:pt x="49" y="122"/>
                      <a:pt x="49" y="122"/>
                    </a:cubicBezTo>
                    <a:cubicBezTo>
                      <a:pt x="45" y="121"/>
                      <a:pt x="40" y="120"/>
                      <a:pt x="36" y="118"/>
                    </a:cubicBezTo>
                    <a:cubicBezTo>
                      <a:pt x="26" y="110"/>
                      <a:pt x="16" y="101"/>
                      <a:pt x="7" y="92"/>
                    </a:cubicBezTo>
                    <a:cubicBezTo>
                      <a:pt x="5" y="88"/>
                      <a:pt x="4" y="84"/>
                      <a:pt x="2" y="79"/>
                    </a:cubicBezTo>
                    <a:cubicBezTo>
                      <a:pt x="0" y="71"/>
                      <a:pt x="0" y="63"/>
                      <a:pt x="1" y="55"/>
                    </a:cubicBezTo>
                    <a:cubicBezTo>
                      <a:pt x="1" y="55"/>
                      <a:pt x="1" y="55"/>
                      <a:pt x="1" y="55"/>
                    </a:cubicBezTo>
                    <a:cubicBezTo>
                      <a:pt x="5" y="35"/>
                      <a:pt x="18" y="17"/>
                      <a:pt x="38" y="10"/>
                    </a:cubicBezTo>
                    <a:cubicBezTo>
                      <a:pt x="39" y="9"/>
                      <a:pt x="39" y="9"/>
                      <a:pt x="39" y="9"/>
                    </a:cubicBezTo>
                    <a:cubicBezTo>
                      <a:pt x="41" y="9"/>
                      <a:pt x="42" y="8"/>
                      <a:pt x="44" y="8"/>
                    </a:cubicBezTo>
                    <a:cubicBezTo>
                      <a:pt x="73" y="0"/>
                      <a:pt x="103" y="15"/>
                      <a:pt x="113" y="43"/>
                    </a:cubicBezTo>
                    <a:cubicBezTo>
                      <a:pt x="114" y="45"/>
                      <a:pt x="115" y="47"/>
                      <a:pt x="116" y="49"/>
                    </a:cubicBezTo>
                    <a:cubicBezTo>
                      <a:pt x="118" y="58"/>
                      <a:pt x="118" y="66"/>
                      <a:pt x="117" y="74"/>
                    </a:cubicBez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79" name="Freeform 105"/>
              <p:cNvSpPr>
                <a:spLocks/>
              </p:cNvSpPr>
              <p:nvPr/>
            </p:nvSpPr>
            <p:spPr bwMode="auto">
              <a:xfrm>
                <a:off x="6942" y="2829"/>
                <a:ext cx="44" cy="17"/>
              </a:xfrm>
              <a:custGeom>
                <a:avLst/>
                <a:gdLst>
                  <a:gd name="T0" fmla="*/ 0 w 44"/>
                  <a:gd name="T1" fmla="*/ 14 h 17"/>
                  <a:gd name="T2" fmla="*/ 37 w 44"/>
                  <a:gd name="T3" fmla="*/ 0 h 17"/>
                  <a:gd name="T4" fmla="*/ 44 w 44"/>
                  <a:gd name="T5" fmla="*/ 17 h 17"/>
                  <a:gd name="T6" fmla="*/ 0 w 44"/>
                  <a:gd name="T7" fmla="*/ 14 h 17"/>
                </a:gdLst>
                <a:ahLst/>
                <a:cxnLst>
                  <a:cxn ang="0">
                    <a:pos x="T0" y="T1"/>
                  </a:cxn>
                  <a:cxn ang="0">
                    <a:pos x="T2" y="T3"/>
                  </a:cxn>
                  <a:cxn ang="0">
                    <a:pos x="T4" y="T5"/>
                  </a:cxn>
                  <a:cxn ang="0">
                    <a:pos x="T6" y="T7"/>
                  </a:cxn>
                </a:cxnLst>
                <a:rect l="0" t="0" r="r" b="b"/>
                <a:pathLst>
                  <a:path w="44" h="17">
                    <a:moveTo>
                      <a:pt x="0" y="14"/>
                    </a:moveTo>
                    <a:lnTo>
                      <a:pt x="37" y="0"/>
                    </a:lnTo>
                    <a:lnTo>
                      <a:pt x="44" y="17"/>
                    </a:lnTo>
                    <a:lnTo>
                      <a:pt x="0" y="14"/>
                    </a:lnTo>
                    <a:close/>
                  </a:path>
                </a:pathLst>
              </a:custGeom>
              <a:solidFill>
                <a:srgbClr val="8A8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80" name="Freeform 106"/>
              <p:cNvSpPr>
                <a:spLocks/>
              </p:cNvSpPr>
              <p:nvPr/>
            </p:nvSpPr>
            <p:spPr bwMode="auto">
              <a:xfrm>
                <a:off x="6994" y="2842"/>
                <a:ext cx="115" cy="56"/>
              </a:xfrm>
              <a:custGeom>
                <a:avLst/>
                <a:gdLst>
                  <a:gd name="T0" fmla="*/ 0 w 156"/>
                  <a:gd name="T1" fmla="*/ 17 h 75"/>
                  <a:gd name="T2" fmla="*/ 156 w 156"/>
                  <a:gd name="T3" fmla="*/ 18 h 75"/>
                  <a:gd name="T4" fmla="*/ 14 w 156"/>
                  <a:gd name="T5" fmla="*/ 0 h 75"/>
                  <a:gd name="T6" fmla="*/ 0 w 156"/>
                  <a:gd name="T7" fmla="*/ 17 h 75"/>
                </a:gdLst>
                <a:ahLst/>
                <a:cxnLst>
                  <a:cxn ang="0">
                    <a:pos x="T0" y="T1"/>
                  </a:cxn>
                  <a:cxn ang="0">
                    <a:pos x="T2" y="T3"/>
                  </a:cxn>
                  <a:cxn ang="0">
                    <a:pos x="T4" y="T5"/>
                  </a:cxn>
                  <a:cxn ang="0">
                    <a:pos x="T6" y="T7"/>
                  </a:cxn>
                </a:cxnLst>
                <a:rect l="0" t="0" r="r" b="b"/>
                <a:pathLst>
                  <a:path w="156" h="75">
                    <a:moveTo>
                      <a:pt x="0" y="17"/>
                    </a:moveTo>
                    <a:cubicBezTo>
                      <a:pt x="0" y="17"/>
                      <a:pt x="63" y="75"/>
                      <a:pt x="156" y="18"/>
                    </a:cubicBezTo>
                    <a:cubicBezTo>
                      <a:pt x="14" y="0"/>
                      <a:pt x="14" y="0"/>
                      <a:pt x="14" y="0"/>
                    </a:cubicBezTo>
                    <a:lnTo>
                      <a:pt x="0" y="17"/>
                    </a:lnTo>
                    <a:close/>
                  </a:path>
                </a:pathLst>
              </a:custGeom>
              <a:solidFill>
                <a:srgbClr val="F9D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81" name="Freeform 107"/>
              <p:cNvSpPr>
                <a:spLocks/>
              </p:cNvSpPr>
              <p:nvPr/>
            </p:nvSpPr>
            <p:spPr bwMode="auto">
              <a:xfrm>
                <a:off x="6991" y="2830"/>
                <a:ext cx="118" cy="85"/>
              </a:xfrm>
              <a:custGeom>
                <a:avLst/>
                <a:gdLst>
                  <a:gd name="T0" fmla="*/ 50 w 161"/>
                  <a:gd name="T1" fmla="*/ 0 h 115"/>
                  <a:gd name="T2" fmla="*/ 0 w 161"/>
                  <a:gd name="T3" fmla="*/ 20 h 115"/>
                  <a:gd name="T4" fmla="*/ 6 w 161"/>
                  <a:gd name="T5" fmla="*/ 44 h 115"/>
                  <a:gd name="T6" fmla="*/ 8 w 161"/>
                  <a:gd name="T7" fmla="*/ 48 h 115"/>
                  <a:gd name="T8" fmla="*/ 81 w 161"/>
                  <a:gd name="T9" fmla="*/ 115 h 115"/>
                  <a:gd name="T10" fmla="*/ 161 w 161"/>
                  <a:gd name="T11" fmla="*/ 34 h 115"/>
                  <a:gd name="T12" fmla="*/ 50 w 161"/>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61" h="115">
                    <a:moveTo>
                      <a:pt x="50" y="0"/>
                    </a:moveTo>
                    <a:cubicBezTo>
                      <a:pt x="0" y="20"/>
                      <a:pt x="0" y="20"/>
                      <a:pt x="0" y="20"/>
                    </a:cubicBezTo>
                    <a:cubicBezTo>
                      <a:pt x="0" y="28"/>
                      <a:pt x="1" y="36"/>
                      <a:pt x="6" y="44"/>
                    </a:cubicBezTo>
                    <a:cubicBezTo>
                      <a:pt x="7" y="45"/>
                      <a:pt x="8" y="46"/>
                      <a:pt x="8" y="48"/>
                    </a:cubicBezTo>
                    <a:cubicBezTo>
                      <a:pt x="81" y="115"/>
                      <a:pt x="81" y="115"/>
                      <a:pt x="81" y="115"/>
                    </a:cubicBezTo>
                    <a:cubicBezTo>
                      <a:pt x="161" y="34"/>
                      <a:pt x="161" y="34"/>
                      <a:pt x="161" y="34"/>
                    </a:cubicBezTo>
                    <a:lnTo>
                      <a:pt x="50"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82" name="Freeform 108"/>
              <p:cNvSpPr>
                <a:spLocks/>
              </p:cNvSpPr>
              <p:nvPr/>
            </p:nvSpPr>
            <p:spPr bwMode="auto">
              <a:xfrm>
                <a:off x="6986" y="2827"/>
                <a:ext cx="134" cy="178"/>
              </a:xfrm>
              <a:custGeom>
                <a:avLst/>
                <a:gdLst>
                  <a:gd name="T0" fmla="*/ 182 w 182"/>
                  <a:gd name="T1" fmla="*/ 0 h 240"/>
                  <a:gd name="T2" fmla="*/ 182 w 182"/>
                  <a:gd name="T3" fmla="*/ 2 h 240"/>
                  <a:gd name="T4" fmla="*/ 173 w 182"/>
                  <a:gd name="T5" fmla="*/ 78 h 240"/>
                  <a:gd name="T6" fmla="*/ 170 w 182"/>
                  <a:gd name="T7" fmla="*/ 97 h 240"/>
                  <a:gd name="T8" fmla="*/ 168 w 182"/>
                  <a:gd name="T9" fmla="*/ 112 h 240"/>
                  <a:gd name="T10" fmla="*/ 168 w 182"/>
                  <a:gd name="T11" fmla="*/ 117 h 240"/>
                  <a:gd name="T12" fmla="*/ 168 w 182"/>
                  <a:gd name="T13" fmla="*/ 117 h 240"/>
                  <a:gd name="T14" fmla="*/ 167 w 182"/>
                  <a:gd name="T15" fmla="*/ 118 h 240"/>
                  <a:gd name="T16" fmla="*/ 149 w 182"/>
                  <a:gd name="T17" fmla="*/ 234 h 240"/>
                  <a:gd name="T18" fmla="*/ 128 w 182"/>
                  <a:gd name="T19" fmla="*/ 237 h 240"/>
                  <a:gd name="T20" fmla="*/ 95 w 182"/>
                  <a:gd name="T21" fmla="*/ 239 h 240"/>
                  <a:gd name="T22" fmla="*/ 93 w 182"/>
                  <a:gd name="T23" fmla="*/ 240 h 240"/>
                  <a:gd name="T24" fmla="*/ 86 w 182"/>
                  <a:gd name="T25" fmla="*/ 240 h 240"/>
                  <a:gd name="T26" fmla="*/ 54 w 182"/>
                  <a:gd name="T27" fmla="*/ 238 h 240"/>
                  <a:gd name="T28" fmla="*/ 34 w 182"/>
                  <a:gd name="T29" fmla="*/ 236 h 240"/>
                  <a:gd name="T30" fmla="*/ 15 w 182"/>
                  <a:gd name="T31" fmla="*/ 118 h 240"/>
                  <a:gd name="T32" fmla="*/ 15 w 182"/>
                  <a:gd name="T33" fmla="*/ 117 h 240"/>
                  <a:gd name="T34" fmla="*/ 14 w 182"/>
                  <a:gd name="T35" fmla="*/ 112 h 240"/>
                  <a:gd name="T36" fmla="*/ 14 w 182"/>
                  <a:gd name="T37" fmla="*/ 112 h 240"/>
                  <a:gd name="T38" fmla="*/ 10 w 182"/>
                  <a:gd name="T39" fmla="*/ 79 h 240"/>
                  <a:gd name="T40" fmla="*/ 0 w 182"/>
                  <a:gd name="T41" fmla="*/ 3 h 240"/>
                  <a:gd name="T42" fmla="*/ 0 w 182"/>
                  <a:gd name="T43" fmla="*/ 3 h 240"/>
                  <a:gd name="T44" fmla="*/ 0 w 182"/>
                  <a:gd name="T45" fmla="*/ 0 h 240"/>
                  <a:gd name="T46" fmla="*/ 0 w 182"/>
                  <a:gd name="T47" fmla="*/ 1 h 240"/>
                  <a:gd name="T48" fmla="*/ 15 w 182"/>
                  <a:gd name="T49" fmla="*/ 20 h 240"/>
                  <a:gd name="T50" fmla="*/ 20 w 182"/>
                  <a:gd name="T51" fmla="*/ 26 h 240"/>
                  <a:gd name="T52" fmla="*/ 42 w 182"/>
                  <a:gd name="T53" fmla="*/ 55 h 240"/>
                  <a:gd name="T54" fmla="*/ 45 w 182"/>
                  <a:gd name="T55" fmla="*/ 59 h 240"/>
                  <a:gd name="T56" fmla="*/ 47 w 182"/>
                  <a:gd name="T57" fmla="*/ 61 h 240"/>
                  <a:gd name="T58" fmla="*/ 132 w 182"/>
                  <a:gd name="T59" fmla="*/ 61 h 240"/>
                  <a:gd name="T60" fmla="*/ 135 w 182"/>
                  <a:gd name="T61" fmla="*/ 58 h 240"/>
                  <a:gd name="T62" fmla="*/ 140 w 182"/>
                  <a:gd name="T63" fmla="*/ 52 h 240"/>
                  <a:gd name="T64" fmla="*/ 153 w 182"/>
                  <a:gd name="T65" fmla="*/ 36 h 240"/>
                  <a:gd name="T66" fmla="*/ 154 w 182"/>
                  <a:gd name="T67" fmla="*/ 34 h 240"/>
                  <a:gd name="T68" fmla="*/ 182 w 182"/>
                  <a:gd name="T69" fmla="*/ 1 h 240"/>
                  <a:gd name="T70" fmla="*/ 182 w 182"/>
                  <a:gd name="T7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240">
                    <a:moveTo>
                      <a:pt x="182" y="0"/>
                    </a:moveTo>
                    <a:cubicBezTo>
                      <a:pt x="182" y="0"/>
                      <a:pt x="182" y="1"/>
                      <a:pt x="182" y="2"/>
                    </a:cubicBezTo>
                    <a:cubicBezTo>
                      <a:pt x="181" y="8"/>
                      <a:pt x="178" y="38"/>
                      <a:pt x="173" y="78"/>
                    </a:cubicBezTo>
                    <a:cubicBezTo>
                      <a:pt x="172" y="84"/>
                      <a:pt x="171" y="91"/>
                      <a:pt x="170" y="97"/>
                    </a:cubicBezTo>
                    <a:cubicBezTo>
                      <a:pt x="170" y="102"/>
                      <a:pt x="169" y="107"/>
                      <a:pt x="168" y="112"/>
                    </a:cubicBezTo>
                    <a:cubicBezTo>
                      <a:pt x="168" y="113"/>
                      <a:pt x="168" y="115"/>
                      <a:pt x="168" y="117"/>
                    </a:cubicBezTo>
                    <a:cubicBezTo>
                      <a:pt x="168" y="117"/>
                      <a:pt x="168" y="117"/>
                      <a:pt x="168" y="117"/>
                    </a:cubicBezTo>
                    <a:cubicBezTo>
                      <a:pt x="167" y="117"/>
                      <a:pt x="167" y="118"/>
                      <a:pt x="167" y="118"/>
                    </a:cubicBezTo>
                    <a:cubicBezTo>
                      <a:pt x="162" y="157"/>
                      <a:pt x="156" y="199"/>
                      <a:pt x="149" y="234"/>
                    </a:cubicBezTo>
                    <a:cubicBezTo>
                      <a:pt x="142" y="235"/>
                      <a:pt x="135" y="236"/>
                      <a:pt x="128" y="237"/>
                    </a:cubicBezTo>
                    <a:cubicBezTo>
                      <a:pt x="117" y="238"/>
                      <a:pt x="106" y="239"/>
                      <a:pt x="95" y="239"/>
                    </a:cubicBezTo>
                    <a:cubicBezTo>
                      <a:pt x="95" y="240"/>
                      <a:pt x="94" y="240"/>
                      <a:pt x="93" y="240"/>
                    </a:cubicBezTo>
                    <a:cubicBezTo>
                      <a:pt x="91" y="240"/>
                      <a:pt x="89" y="240"/>
                      <a:pt x="86" y="240"/>
                    </a:cubicBezTo>
                    <a:cubicBezTo>
                      <a:pt x="75" y="240"/>
                      <a:pt x="65" y="239"/>
                      <a:pt x="54" y="238"/>
                    </a:cubicBezTo>
                    <a:cubicBezTo>
                      <a:pt x="47" y="238"/>
                      <a:pt x="40" y="237"/>
                      <a:pt x="34" y="236"/>
                    </a:cubicBezTo>
                    <a:cubicBezTo>
                      <a:pt x="27" y="200"/>
                      <a:pt x="20" y="157"/>
                      <a:pt x="15" y="118"/>
                    </a:cubicBezTo>
                    <a:cubicBezTo>
                      <a:pt x="15" y="118"/>
                      <a:pt x="15" y="117"/>
                      <a:pt x="15" y="117"/>
                    </a:cubicBezTo>
                    <a:cubicBezTo>
                      <a:pt x="14" y="115"/>
                      <a:pt x="14" y="114"/>
                      <a:pt x="14" y="112"/>
                    </a:cubicBezTo>
                    <a:cubicBezTo>
                      <a:pt x="14" y="112"/>
                      <a:pt x="14" y="112"/>
                      <a:pt x="14" y="112"/>
                    </a:cubicBezTo>
                    <a:cubicBezTo>
                      <a:pt x="12" y="100"/>
                      <a:pt x="11" y="89"/>
                      <a:pt x="10" y="79"/>
                    </a:cubicBezTo>
                    <a:cubicBezTo>
                      <a:pt x="5" y="41"/>
                      <a:pt x="1" y="12"/>
                      <a:pt x="0" y="3"/>
                    </a:cubicBezTo>
                    <a:cubicBezTo>
                      <a:pt x="0" y="3"/>
                      <a:pt x="0" y="3"/>
                      <a:pt x="0" y="3"/>
                    </a:cubicBezTo>
                    <a:cubicBezTo>
                      <a:pt x="0" y="1"/>
                      <a:pt x="0" y="0"/>
                      <a:pt x="0" y="0"/>
                    </a:cubicBezTo>
                    <a:cubicBezTo>
                      <a:pt x="0" y="1"/>
                      <a:pt x="0" y="1"/>
                      <a:pt x="0" y="1"/>
                    </a:cubicBezTo>
                    <a:cubicBezTo>
                      <a:pt x="15" y="20"/>
                      <a:pt x="15" y="20"/>
                      <a:pt x="15" y="20"/>
                    </a:cubicBezTo>
                    <a:cubicBezTo>
                      <a:pt x="20" y="26"/>
                      <a:pt x="20" y="26"/>
                      <a:pt x="20" y="26"/>
                    </a:cubicBezTo>
                    <a:cubicBezTo>
                      <a:pt x="42" y="55"/>
                      <a:pt x="42" y="55"/>
                      <a:pt x="42" y="55"/>
                    </a:cubicBezTo>
                    <a:cubicBezTo>
                      <a:pt x="45" y="59"/>
                      <a:pt x="45" y="59"/>
                      <a:pt x="45" y="59"/>
                    </a:cubicBezTo>
                    <a:cubicBezTo>
                      <a:pt x="47" y="61"/>
                      <a:pt x="47" y="61"/>
                      <a:pt x="47" y="61"/>
                    </a:cubicBezTo>
                    <a:cubicBezTo>
                      <a:pt x="132" y="61"/>
                      <a:pt x="132" y="61"/>
                      <a:pt x="132" y="61"/>
                    </a:cubicBezTo>
                    <a:cubicBezTo>
                      <a:pt x="135" y="58"/>
                      <a:pt x="135" y="58"/>
                      <a:pt x="135" y="58"/>
                    </a:cubicBezTo>
                    <a:cubicBezTo>
                      <a:pt x="140" y="52"/>
                      <a:pt x="140" y="52"/>
                      <a:pt x="140" y="52"/>
                    </a:cubicBezTo>
                    <a:cubicBezTo>
                      <a:pt x="153" y="36"/>
                      <a:pt x="153" y="36"/>
                      <a:pt x="153" y="36"/>
                    </a:cubicBezTo>
                    <a:cubicBezTo>
                      <a:pt x="154" y="34"/>
                      <a:pt x="154" y="34"/>
                      <a:pt x="154" y="34"/>
                    </a:cubicBezTo>
                    <a:cubicBezTo>
                      <a:pt x="182" y="1"/>
                      <a:pt x="182" y="1"/>
                      <a:pt x="182" y="1"/>
                    </a:cubicBezTo>
                    <a:lnTo>
                      <a:pt x="1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83" name="Freeform 109"/>
              <p:cNvSpPr>
                <a:spLocks/>
              </p:cNvSpPr>
              <p:nvPr/>
            </p:nvSpPr>
            <p:spPr bwMode="auto">
              <a:xfrm>
                <a:off x="7026" y="2869"/>
                <a:ext cx="54" cy="136"/>
              </a:xfrm>
              <a:custGeom>
                <a:avLst/>
                <a:gdLst>
                  <a:gd name="T0" fmla="*/ 74 w 74"/>
                  <a:gd name="T1" fmla="*/ 181 h 184"/>
                  <a:gd name="T2" fmla="*/ 41 w 74"/>
                  <a:gd name="T3" fmla="*/ 183 h 184"/>
                  <a:gd name="T4" fmla="*/ 39 w 74"/>
                  <a:gd name="T5" fmla="*/ 184 h 184"/>
                  <a:gd name="T6" fmla="*/ 32 w 74"/>
                  <a:gd name="T7" fmla="*/ 184 h 184"/>
                  <a:gd name="T8" fmla="*/ 0 w 74"/>
                  <a:gd name="T9" fmla="*/ 182 h 184"/>
                  <a:gd name="T10" fmla="*/ 7 w 74"/>
                  <a:gd name="T11" fmla="*/ 103 h 184"/>
                  <a:gd name="T12" fmla="*/ 24 w 74"/>
                  <a:gd name="T13" fmla="*/ 67 h 184"/>
                  <a:gd name="T14" fmla="*/ 9 w 74"/>
                  <a:gd name="T15" fmla="*/ 44 h 184"/>
                  <a:gd name="T16" fmla="*/ 7 w 74"/>
                  <a:gd name="T17" fmla="*/ 39 h 184"/>
                  <a:gd name="T18" fmla="*/ 4 w 74"/>
                  <a:gd name="T19" fmla="*/ 30 h 184"/>
                  <a:gd name="T20" fmla="*/ 3 w 74"/>
                  <a:gd name="T21" fmla="*/ 24 h 184"/>
                  <a:gd name="T22" fmla="*/ 2 w 74"/>
                  <a:gd name="T23" fmla="*/ 23 h 184"/>
                  <a:gd name="T24" fmla="*/ 8 w 74"/>
                  <a:gd name="T25" fmla="*/ 19 h 184"/>
                  <a:gd name="T26" fmla="*/ 28 w 74"/>
                  <a:gd name="T27" fmla="*/ 7 h 184"/>
                  <a:gd name="T28" fmla="*/ 31 w 74"/>
                  <a:gd name="T29" fmla="*/ 6 h 184"/>
                  <a:gd name="T30" fmla="*/ 32 w 74"/>
                  <a:gd name="T31" fmla="*/ 5 h 184"/>
                  <a:gd name="T32" fmla="*/ 35 w 74"/>
                  <a:gd name="T33" fmla="*/ 5 h 184"/>
                  <a:gd name="T34" fmla="*/ 37 w 74"/>
                  <a:gd name="T35" fmla="*/ 4 h 184"/>
                  <a:gd name="T36" fmla="*/ 39 w 74"/>
                  <a:gd name="T37" fmla="*/ 3 h 184"/>
                  <a:gd name="T38" fmla="*/ 40 w 74"/>
                  <a:gd name="T39" fmla="*/ 3 h 184"/>
                  <a:gd name="T40" fmla="*/ 40 w 74"/>
                  <a:gd name="T41" fmla="*/ 3 h 184"/>
                  <a:gd name="T42" fmla="*/ 43 w 74"/>
                  <a:gd name="T43" fmla="*/ 2 h 184"/>
                  <a:gd name="T44" fmla="*/ 44 w 74"/>
                  <a:gd name="T45" fmla="*/ 2 h 184"/>
                  <a:gd name="T46" fmla="*/ 41 w 74"/>
                  <a:gd name="T47" fmla="*/ 3 h 184"/>
                  <a:gd name="T48" fmla="*/ 40 w 74"/>
                  <a:gd name="T49" fmla="*/ 4 h 184"/>
                  <a:gd name="T50" fmla="*/ 39 w 74"/>
                  <a:gd name="T51" fmla="*/ 4 h 184"/>
                  <a:gd name="T52" fmla="*/ 39 w 74"/>
                  <a:gd name="T53" fmla="*/ 4 h 184"/>
                  <a:gd name="T54" fmla="*/ 40 w 74"/>
                  <a:gd name="T55" fmla="*/ 4 h 184"/>
                  <a:gd name="T56" fmla="*/ 41 w 74"/>
                  <a:gd name="T57" fmla="*/ 4 h 184"/>
                  <a:gd name="T58" fmla="*/ 43 w 74"/>
                  <a:gd name="T59" fmla="*/ 5 h 184"/>
                  <a:gd name="T60" fmla="*/ 45 w 74"/>
                  <a:gd name="T61" fmla="*/ 6 h 184"/>
                  <a:gd name="T62" fmla="*/ 51 w 74"/>
                  <a:gd name="T63" fmla="*/ 9 h 184"/>
                  <a:gd name="T64" fmla="*/ 67 w 74"/>
                  <a:gd name="T65" fmla="*/ 18 h 184"/>
                  <a:gd name="T66" fmla="*/ 72 w 74"/>
                  <a:gd name="T67" fmla="*/ 23 h 184"/>
                  <a:gd name="T68" fmla="*/ 72 w 74"/>
                  <a:gd name="T69" fmla="*/ 23 h 184"/>
                  <a:gd name="T70" fmla="*/ 72 w 74"/>
                  <a:gd name="T71" fmla="*/ 24 h 184"/>
                  <a:gd name="T72" fmla="*/ 70 w 74"/>
                  <a:gd name="T73" fmla="*/ 30 h 184"/>
                  <a:gd name="T74" fmla="*/ 65 w 74"/>
                  <a:gd name="T75" fmla="*/ 44 h 184"/>
                  <a:gd name="T76" fmla="*/ 50 w 74"/>
                  <a:gd name="T77" fmla="*/ 67 h 184"/>
                  <a:gd name="T78" fmla="*/ 67 w 74"/>
                  <a:gd name="T79" fmla="*/ 103 h 184"/>
                  <a:gd name="T80" fmla="*/ 74 w 74"/>
                  <a:gd name="T81" fmla="*/ 1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184">
                    <a:moveTo>
                      <a:pt x="74" y="181"/>
                    </a:moveTo>
                    <a:cubicBezTo>
                      <a:pt x="63" y="182"/>
                      <a:pt x="52" y="183"/>
                      <a:pt x="41" y="183"/>
                    </a:cubicBezTo>
                    <a:cubicBezTo>
                      <a:pt x="41" y="184"/>
                      <a:pt x="40" y="184"/>
                      <a:pt x="39" y="184"/>
                    </a:cubicBezTo>
                    <a:cubicBezTo>
                      <a:pt x="37" y="184"/>
                      <a:pt x="35" y="184"/>
                      <a:pt x="32" y="184"/>
                    </a:cubicBezTo>
                    <a:cubicBezTo>
                      <a:pt x="21" y="184"/>
                      <a:pt x="11" y="183"/>
                      <a:pt x="0" y="182"/>
                    </a:cubicBezTo>
                    <a:cubicBezTo>
                      <a:pt x="2" y="140"/>
                      <a:pt x="7" y="103"/>
                      <a:pt x="7" y="103"/>
                    </a:cubicBezTo>
                    <a:cubicBezTo>
                      <a:pt x="8" y="87"/>
                      <a:pt x="24" y="67"/>
                      <a:pt x="24" y="67"/>
                    </a:cubicBezTo>
                    <a:cubicBezTo>
                      <a:pt x="18" y="62"/>
                      <a:pt x="13" y="53"/>
                      <a:pt x="9" y="44"/>
                    </a:cubicBezTo>
                    <a:cubicBezTo>
                      <a:pt x="9" y="42"/>
                      <a:pt x="8" y="41"/>
                      <a:pt x="7" y="39"/>
                    </a:cubicBezTo>
                    <a:cubicBezTo>
                      <a:pt x="6" y="36"/>
                      <a:pt x="5" y="33"/>
                      <a:pt x="4" y="30"/>
                    </a:cubicBezTo>
                    <a:cubicBezTo>
                      <a:pt x="3" y="28"/>
                      <a:pt x="3" y="26"/>
                      <a:pt x="3" y="24"/>
                    </a:cubicBezTo>
                    <a:cubicBezTo>
                      <a:pt x="2" y="24"/>
                      <a:pt x="2" y="23"/>
                      <a:pt x="2" y="23"/>
                    </a:cubicBezTo>
                    <a:cubicBezTo>
                      <a:pt x="2" y="23"/>
                      <a:pt x="4" y="21"/>
                      <a:pt x="8" y="19"/>
                    </a:cubicBezTo>
                    <a:cubicBezTo>
                      <a:pt x="13" y="15"/>
                      <a:pt x="20" y="11"/>
                      <a:pt x="28" y="7"/>
                    </a:cubicBezTo>
                    <a:cubicBezTo>
                      <a:pt x="29" y="7"/>
                      <a:pt x="30" y="6"/>
                      <a:pt x="31" y="6"/>
                    </a:cubicBezTo>
                    <a:cubicBezTo>
                      <a:pt x="31" y="6"/>
                      <a:pt x="32" y="6"/>
                      <a:pt x="32" y="5"/>
                    </a:cubicBezTo>
                    <a:cubicBezTo>
                      <a:pt x="33" y="5"/>
                      <a:pt x="34" y="5"/>
                      <a:pt x="35" y="5"/>
                    </a:cubicBezTo>
                    <a:cubicBezTo>
                      <a:pt x="35" y="4"/>
                      <a:pt x="36" y="4"/>
                      <a:pt x="37" y="4"/>
                    </a:cubicBezTo>
                    <a:cubicBezTo>
                      <a:pt x="38" y="4"/>
                      <a:pt x="38" y="3"/>
                      <a:pt x="39" y="3"/>
                    </a:cubicBezTo>
                    <a:cubicBezTo>
                      <a:pt x="39" y="3"/>
                      <a:pt x="39" y="3"/>
                      <a:pt x="40" y="3"/>
                    </a:cubicBezTo>
                    <a:cubicBezTo>
                      <a:pt x="40" y="3"/>
                      <a:pt x="40" y="3"/>
                      <a:pt x="40" y="3"/>
                    </a:cubicBezTo>
                    <a:cubicBezTo>
                      <a:pt x="41" y="3"/>
                      <a:pt x="42" y="2"/>
                      <a:pt x="43" y="2"/>
                    </a:cubicBezTo>
                    <a:cubicBezTo>
                      <a:pt x="49" y="0"/>
                      <a:pt x="47" y="1"/>
                      <a:pt x="44" y="2"/>
                    </a:cubicBezTo>
                    <a:cubicBezTo>
                      <a:pt x="43" y="2"/>
                      <a:pt x="42" y="3"/>
                      <a:pt x="41" y="3"/>
                    </a:cubicBezTo>
                    <a:cubicBezTo>
                      <a:pt x="41" y="3"/>
                      <a:pt x="40" y="3"/>
                      <a:pt x="40" y="4"/>
                    </a:cubicBezTo>
                    <a:cubicBezTo>
                      <a:pt x="40" y="4"/>
                      <a:pt x="39" y="4"/>
                      <a:pt x="39" y="4"/>
                    </a:cubicBezTo>
                    <a:cubicBezTo>
                      <a:pt x="39" y="4"/>
                      <a:pt x="39" y="4"/>
                      <a:pt x="39" y="4"/>
                    </a:cubicBezTo>
                    <a:cubicBezTo>
                      <a:pt x="39" y="4"/>
                      <a:pt x="39" y="4"/>
                      <a:pt x="40" y="4"/>
                    </a:cubicBezTo>
                    <a:cubicBezTo>
                      <a:pt x="40" y="4"/>
                      <a:pt x="40" y="4"/>
                      <a:pt x="41" y="4"/>
                    </a:cubicBezTo>
                    <a:cubicBezTo>
                      <a:pt x="41" y="5"/>
                      <a:pt x="42" y="5"/>
                      <a:pt x="43" y="5"/>
                    </a:cubicBezTo>
                    <a:cubicBezTo>
                      <a:pt x="44" y="6"/>
                      <a:pt x="44" y="6"/>
                      <a:pt x="45" y="6"/>
                    </a:cubicBezTo>
                    <a:cubicBezTo>
                      <a:pt x="47" y="7"/>
                      <a:pt x="49" y="8"/>
                      <a:pt x="51" y="9"/>
                    </a:cubicBezTo>
                    <a:cubicBezTo>
                      <a:pt x="56" y="12"/>
                      <a:pt x="63" y="15"/>
                      <a:pt x="67" y="18"/>
                    </a:cubicBezTo>
                    <a:cubicBezTo>
                      <a:pt x="69" y="20"/>
                      <a:pt x="71" y="22"/>
                      <a:pt x="72" y="23"/>
                    </a:cubicBezTo>
                    <a:cubicBezTo>
                      <a:pt x="72" y="23"/>
                      <a:pt x="72" y="23"/>
                      <a:pt x="72" y="23"/>
                    </a:cubicBezTo>
                    <a:cubicBezTo>
                      <a:pt x="72" y="24"/>
                      <a:pt x="72" y="24"/>
                      <a:pt x="72" y="24"/>
                    </a:cubicBezTo>
                    <a:cubicBezTo>
                      <a:pt x="71" y="26"/>
                      <a:pt x="71" y="28"/>
                      <a:pt x="70" y="30"/>
                    </a:cubicBezTo>
                    <a:cubicBezTo>
                      <a:pt x="69" y="34"/>
                      <a:pt x="67" y="39"/>
                      <a:pt x="65" y="44"/>
                    </a:cubicBezTo>
                    <a:cubicBezTo>
                      <a:pt x="61" y="53"/>
                      <a:pt x="56" y="62"/>
                      <a:pt x="50" y="67"/>
                    </a:cubicBezTo>
                    <a:cubicBezTo>
                      <a:pt x="50" y="67"/>
                      <a:pt x="67" y="87"/>
                      <a:pt x="67" y="103"/>
                    </a:cubicBezTo>
                    <a:cubicBezTo>
                      <a:pt x="67" y="103"/>
                      <a:pt x="72" y="140"/>
                      <a:pt x="74" y="181"/>
                    </a:cubicBezTo>
                    <a:close/>
                  </a:path>
                </a:pathLst>
              </a:custGeom>
              <a:solidFill>
                <a:srgbClr val="361E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84" name="Freeform 110"/>
              <p:cNvSpPr>
                <a:spLocks/>
              </p:cNvSpPr>
              <p:nvPr/>
            </p:nvSpPr>
            <p:spPr bwMode="auto">
              <a:xfrm>
                <a:off x="7005" y="2793"/>
                <a:ext cx="95" cy="77"/>
              </a:xfrm>
              <a:custGeom>
                <a:avLst/>
                <a:gdLst>
                  <a:gd name="T0" fmla="*/ 65 w 129"/>
                  <a:gd name="T1" fmla="*/ 104 h 104"/>
                  <a:gd name="T2" fmla="*/ 0 w 129"/>
                  <a:gd name="T3" fmla="*/ 46 h 104"/>
                  <a:gd name="T4" fmla="*/ 0 w 129"/>
                  <a:gd name="T5" fmla="*/ 0 h 104"/>
                  <a:gd name="T6" fmla="*/ 129 w 129"/>
                  <a:gd name="T7" fmla="*/ 0 h 104"/>
                  <a:gd name="T8" fmla="*/ 129 w 129"/>
                  <a:gd name="T9" fmla="*/ 46 h 104"/>
                  <a:gd name="T10" fmla="*/ 65 w 129"/>
                  <a:gd name="T11" fmla="*/ 104 h 104"/>
                </a:gdLst>
                <a:ahLst/>
                <a:cxnLst>
                  <a:cxn ang="0">
                    <a:pos x="T0" y="T1"/>
                  </a:cxn>
                  <a:cxn ang="0">
                    <a:pos x="T2" y="T3"/>
                  </a:cxn>
                  <a:cxn ang="0">
                    <a:pos x="T4" y="T5"/>
                  </a:cxn>
                  <a:cxn ang="0">
                    <a:pos x="T6" y="T7"/>
                  </a:cxn>
                  <a:cxn ang="0">
                    <a:pos x="T8" y="T9"/>
                  </a:cxn>
                  <a:cxn ang="0">
                    <a:pos x="T10" y="T11"/>
                  </a:cxn>
                </a:cxnLst>
                <a:rect l="0" t="0" r="r" b="b"/>
                <a:pathLst>
                  <a:path w="129" h="104">
                    <a:moveTo>
                      <a:pt x="65" y="104"/>
                    </a:moveTo>
                    <a:cubicBezTo>
                      <a:pt x="29" y="104"/>
                      <a:pt x="0" y="82"/>
                      <a:pt x="0" y="46"/>
                    </a:cubicBezTo>
                    <a:cubicBezTo>
                      <a:pt x="0" y="0"/>
                      <a:pt x="0" y="0"/>
                      <a:pt x="0" y="0"/>
                    </a:cubicBezTo>
                    <a:cubicBezTo>
                      <a:pt x="129" y="0"/>
                      <a:pt x="129" y="0"/>
                      <a:pt x="129" y="0"/>
                    </a:cubicBezTo>
                    <a:cubicBezTo>
                      <a:pt x="129" y="46"/>
                      <a:pt x="129" y="46"/>
                      <a:pt x="129" y="46"/>
                    </a:cubicBezTo>
                    <a:cubicBezTo>
                      <a:pt x="129" y="82"/>
                      <a:pt x="100" y="104"/>
                      <a:pt x="65" y="104"/>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85" name="Freeform 111"/>
              <p:cNvSpPr>
                <a:spLocks/>
              </p:cNvSpPr>
              <p:nvPr/>
            </p:nvSpPr>
            <p:spPr bwMode="auto">
              <a:xfrm>
                <a:off x="6978" y="2698"/>
                <a:ext cx="8" cy="29"/>
              </a:xfrm>
              <a:custGeom>
                <a:avLst/>
                <a:gdLst>
                  <a:gd name="T0" fmla="*/ 8 w 10"/>
                  <a:gd name="T1" fmla="*/ 37 h 39"/>
                  <a:gd name="T2" fmla="*/ 10 w 10"/>
                  <a:gd name="T3" fmla="*/ 39 h 39"/>
                  <a:gd name="T4" fmla="*/ 7 w 10"/>
                  <a:gd name="T5" fmla="*/ 7 h 39"/>
                  <a:gd name="T6" fmla="*/ 7 w 10"/>
                  <a:gd name="T7" fmla="*/ 0 h 39"/>
                  <a:gd name="T8" fmla="*/ 0 w 10"/>
                  <a:gd name="T9" fmla="*/ 2 h 39"/>
                  <a:gd name="T10" fmla="*/ 0 w 10"/>
                  <a:gd name="T11" fmla="*/ 36 h 39"/>
                  <a:gd name="T12" fmla="*/ 8 w 10"/>
                  <a:gd name="T13" fmla="*/ 37 h 39"/>
                </a:gdLst>
                <a:ahLst/>
                <a:cxnLst>
                  <a:cxn ang="0">
                    <a:pos x="T0" y="T1"/>
                  </a:cxn>
                  <a:cxn ang="0">
                    <a:pos x="T2" y="T3"/>
                  </a:cxn>
                  <a:cxn ang="0">
                    <a:pos x="T4" y="T5"/>
                  </a:cxn>
                  <a:cxn ang="0">
                    <a:pos x="T6" y="T7"/>
                  </a:cxn>
                  <a:cxn ang="0">
                    <a:pos x="T8" y="T9"/>
                  </a:cxn>
                  <a:cxn ang="0">
                    <a:pos x="T10" y="T11"/>
                  </a:cxn>
                  <a:cxn ang="0">
                    <a:pos x="T12" y="T13"/>
                  </a:cxn>
                </a:cxnLst>
                <a:rect l="0" t="0" r="r" b="b"/>
                <a:pathLst>
                  <a:path w="10" h="39">
                    <a:moveTo>
                      <a:pt x="8" y="37"/>
                    </a:moveTo>
                    <a:cubicBezTo>
                      <a:pt x="9" y="38"/>
                      <a:pt x="10" y="38"/>
                      <a:pt x="10" y="39"/>
                    </a:cubicBezTo>
                    <a:cubicBezTo>
                      <a:pt x="8" y="29"/>
                      <a:pt x="7" y="18"/>
                      <a:pt x="7" y="7"/>
                    </a:cubicBezTo>
                    <a:cubicBezTo>
                      <a:pt x="7" y="0"/>
                      <a:pt x="7" y="0"/>
                      <a:pt x="7" y="0"/>
                    </a:cubicBezTo>
                    <a:cubicBezTo>
                      <a:pt x="0" y="2"/>
                      <a:pt x="0" y="2"/>
                      <a:pt x="0" y="2"/>
                    </a:cubicBezTo>
                    <a:cubicBezTo>
                      <a:pt x="0" y="36"/>
                      <a:pt x="0" y="36"/>
                      <a:pt x="0" y="36"/>
                    </a:cubicBezTo>
                    <a:cubicBezTo>
                      <a:pt x="3" y="35"/>
                      <a:pt x="6" y="36"/>
                      <a:pt x="8" y="37"/>
                    </a:cubicBez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86" name="Freeform 112"/>
              <p:cNvSpPr>
                <a:spLocks noEditPoints="1"/>
              </p:cNvSpPr>
              <p:nvPr/>
            </p:nvSpPr>
            <p:spPr bwMode="auto">
              <a:xfrm>
                <a:off x="6985" y="2699"/>
                <a:ext cx="143" cy="128"/>
              </a:xfrm>
              <a:custGeom>
                <a:avLst/>
                <a:gdLst>
                  <a:gd name="T0" fmla="*/ 195 w 195"/>
                  <a:gd name="T1" fmla="*/ 1 h 173"/>
                  <a:gd name="T2" fmla="*/ 188 w 195"/>
                  <a:gd name="T3" fmla="*/ 0 h 173"/>
                  <a:gd name="T4" fmla="*/ 188 w 195"/>
                  <a:gd name="T5" fmla="*/ 6 h 173"/>
                  <a:gd name="T6" fmla="*/ 187 w 195"/>
                  <a:gd name="T7" fmla="*/ 26 h 173"/>
                  <a:gd name="T8" fmla="*/ 183 w 195"/>
                  <a:gd name="T9" fmla="*/ 44 h 173"/>
                  <a:gd name="T10" fmla="*/ 152 w 195"/>
                  <a:gd name="T11" fmla="*/ 89 h 173"/>
                  <a:gd name="T12" fmla="*/ 152 w 195"/>
                  <a:gd name="T13" fmla="*/ 89 h 173"/>
                  <a:gd name="T14" fmla="*/ 94 w 195"/>
                  <a:gd name="T15" fmla="*/ 61 h 173"/>
                  <a:gd name="T16" fmla="*/ 35 w 195"/>
                  <a:gd name="T17" fmla="*/ 89 h 173"/>
                  <a:gd name="T18" fmla="*/ 35 w 195"/>
                  <a:gd name="T19" fmla="*/ 89 h 173"/>
                  <a:gd name="T20" fmla="*/ 5 w 195"/>
                  <a:gd name="T21" fmla="*/ 50 h 173"/>
                  <a:gd name="T22" fmla="*/ 4 w 195"/>
                  <a:gd name="T23" fmla="*/ 54 h 173"/>
                  <a:gd name="T24" fmla="*/ 3 w 195"/>
                  <a:gd name="T25" fmla="*/ 55 h 173"/>
                  <a:gd name="T26" fmla="*/ 2 w 195"/>
                  <a:gd name="T27" fmla="*/ 70 h 173"/>
                  <a:gd name="T28" fmla="*/ 3 w 195"/>
                  <a:gd name="T29" fmla="*/ 92 h 173"/>
                  <a:gd name="T30" fmla="*/ 3 w 195"/>
                  <a:gd name="T31" fmla="*/ 103 h 173"/>
                  <a:gd name="T32" fmla="*/ 3 w 195"/>
                  <a:gd name="T33" fmla="*/ 103 h 173"/>
                  <a:gd name="T34" fmla="*/ 3 w 195"/>
                  <a:gd name="T35" fmla="*/ 103 h 173"/>
                  <a:gd name="T36" fmla="*/ 28 w 195"/>
                  <a:gd name="T37" fmla="*/ 110 h 173"/>
                  <a:gd name="T38" fmla="*/ 28 w 195"/>
                  <a:gd name="T39" fmla="*/ 150 h 173"/>
                  <a:gd name="T40" fmla="*/ 39 w 195"/>
                  <a:gd name="T41" fmla="*/ 158 h 173"/>
                  <a:gd name="T42" fmla="*/ 61 w 195"/>
                  <a:gd name="T43" fmla="*/ 168 h 173"/>
                  <a:gd name="T44" fmla="*/ 89 w 195"/>
                  <a:gd name="T45" fmla="*/ 173 h 173"/>
                  <a:gd name="T46" fmla="*/ 94 w 195"/>
                  <a:gd name="T47" fmla="*/ 173 h 173"/>
                  <a:gd name="T48" fmla="*/ 95 w 195"/>
                  <a:gd name="T49" fmla="*/ 173 h 173"/>
                  <a:gd name="T50" fmla="*/ 135 w 195"/>
                  <a:gd name="T51" fmla="*/ 165 h 173"/>
                  <a:gd name="T52" fmla="*/ 148 w 195"/>
                  <a:gd name="T53" fmla="*/ 158 h 173"/>
                  <a:gd name="T54" fmla="*/ 157 w 195"/>
                  <a:gd name="T55" fmla="*/ 151 h 173"/>
                  <a:gd name="T56" fmla="*/ 157 w 195"/>
                  <a:gd name="T57" fmla="*/ 105 h 173"/>
                  <a:gd name="T58" fmla="*/ 179 w 195"/>
                  <a:gd name="T59" fmla="*/ 96 h 173"/>
                  <a:gd name="T60" fmla="*/ 181 w 195"/>
                  <a:gd name="T61" fmla="*/ 56 h 173"/>
                  <a:gd name="T62" fmla="*/ 183 w 195"/>
                  <a:gd name="T63" fmla="*/ 49 h 173"/>
                  <a:gd name="T64" fmla="*/ 195 w 195"/>
                  <a:gd name="T65" fmla="*/ 43 h 173"/>
                  <a:gd name="T66" fmla="*/ 195 w 195"/>
                  <a:gd name="T67" fmla="*/ 43 h 173"/>
                  <a:gd name="T68" fmla="*/ 195 w 195"/>
                  <a:gd name="T69" fmla="*/ 1 h 173"/>
                  <a:gd name="T70" fmla="*/ 57 w 195"/>
                  <a:gd name="T71" fmla="*/ 98 h 173"/>
                  <a:gd name="T72" fmla="*/ 64 w 195"/>
                  <a:gd name="T73" fmla="*/ 89 h 173"/>
                  <a:gd name="T74" fmla="*/ 66 w 195"/>
                  <a:gd name="T75" fmla="*/ 87 h 173"/>
                  <a:gd name="T76" fmla="*/ 93 w 195"/>
                  <a:gd name="T77" fmla="*/ 76 h 173"/>
                  <a:gd name="T78" fmla="*/ 120 w 195"/>
                  <a:gd name="T79" fmla="*/ 87 h 173"/>
                  <a:gd name="T80" fmla="*/ 122 w 195"/>
                  <a:gd name="T81" fmla="*/ 88 h 173"/>
                  <a:gd name="T82" fmla="*/ 130 w 195"/>
                  <a:gd name="T83" fmla="*/ 98 h 173"/>
                  <a:gd name="T84" fmla="*/ 134 w 195"/>
                  <a:gd name="T85" fmla="*/ 105 h 173"/>
                  <a:gd name="T86" fmla="*/ 93 w 195"/>
                  <a:gd name="T87" fmla="*/ 120 h 173"/>
                  <a:gd name="T88" fmla="*/ 52 w 195"/>
                  <a:gd name="T89" fmla="*/ 105 h 173"/>
                  <a:gd name="T90" fmla="*/ 57 w 195"/>
                  <a:gd name="T91" fmla="*/ 9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73">
                    <a:moveTo>
                      <a:pt x="195" y="1"/>
                    </a:moveTo>
                    <a:cubicBezTo>
                      <a:pt x="188" y="0"/>
                      <a:pt x="188" y="0"/>
                      <a:pt x="188" y="0"/>
                    </a:cubicBezTo>
                    <a:cubicBezTo>
                      <a:pt x="188" y="6"/>
                      <a:pt x="188" y="6"/>
                      <a:pt x="188" y="6"/>
                    </a:cubicBezTo>
                    <a:cubicBezTo>
                      <a:pt x="188" y="13"/>
                      <a:pt x="187" y="20"/>
                      <a:pt x="187" y="26"/>
                    </a:cubicBezTo>
                    <a:cubicBezTo>
                      <a:pt x="186" y="32"/>
                      <a:pt x="184" y="38"/>
                      <a:pt x="183" y="44"/>
                    </a:cubicBezTo>
                    <a:cubicBezTo>
                      <a:pt x="177" y="62"/>
                      <a:pt x="167" y="78"/>
                      <a:pt x="152" y="89"/>
                    </a:cubicBezTo>
                    <a:cubicBezTo>
                      <a:pt x="152" y="89"/>
                      <a:pt x="152" y="89"/>
                      <a:pt x="152" y="89"/>
                    </a:cubicBezTo>
                    <a:cubicBezTo>
                      <a:pt x="139" y="74"/>
                      <a:pt x="118" y="61"/>
                      <a:pt x="94" y="61"/>
                    </a:cubicBezTo>
                    <a:cubicBezTo>
                      <a:pt x="70" y="61"/>
                      <a:pt x="48" y="75"/>
                      <a:pt x="35" y="89"/>
                    </a:cubicBezTo>
                    <a:cubicBezTo>
                      <a:pt x="35" y="89"/>
                      <a:pt x="35" y="89"/>
                      <a:pt x="35" y="89"/>
                    </a:cubicBezTo>
                    <a:cubicBezTo>
                      <a:pt x="21" y="80"/>
                      <a:pt x="11" y="66"/>
                      <a:pt x="5" y="50"/>
                    </a:cubicBezTo>
                    <a:cubicBezTo>
                      <a:pt x="5" y="52"/>
                      <a:pt x="5" y="53"/>
                      <a:pt x="4" y="54"/>
                    </a:cubicBezTo>
                    <a:cubicBezTo>
                      <a:pt x="4" y="54"/>
                      <a:pt x="4" y="54"/>
                      <a:pt x="3" y="55"/>
                    </a:cubicBezTo>
                    <a:cubicBezTo>
                      <a:pt x="6" y="59"/>
                      <a:pt x="7" y="65"/>
                      <a:pt x="2" y="70"/>
                    </a:cubicBezTo>
                    <a:cubicBezTo>
                      <a:pt x="0" y="73"/>
                      <a:pt x="3" y="87"/>
                      <a:pt x="3" y="92"/>
                    </a:cubicBezTo>
                    <a:cubicBezTo>
                      <a:pt x="3" y="96"/>
                      <a:pt x="3" y="99"/>
                      <a:pt x="3" y="103"/>
                    </a:cubicBezTo>
                    <a:cubicBezTo>
                      <a:pt x="3" y="103"/>
                      <a:pt x="3" y="103"/>
                      <a:pt x="3" y="103"/>
                    </a:cubicBezTo>
                    <a:cubicBezTo>
                      <a:pt x="3" y="103"/>
                      <a:pt x="3" y="103"/>
                      <a:pt x="3" y="103"/>
                    </a:cubicBezTo>
                    <a:cubicBezTo>
                      <a:pt x="9" y="94"/>
                      <a:pt x="28" y="96"/>
                      <a:pt x="28" y="110"/>
                    </a:cubicBezTo>
                    <a:cubicBezTo>
                      <a:pt x="28" y="150"/>
                      <a:pt x="28" y="150"/>
                      <a:pt x="28" y="150"/>
                    </a:cubicBezTo>
                    <a:cubicBezTo>
                      <a:pt x="31" y="153"/>
                      <a:pt x="35" y="155"/>
                      <a:pt x="39" y="158"/>
                    </a:cubicBezTo>
                    <a:cubicBezTo>
                      <a:pt x="46" y="162"/>
                      <a:pt x="53" y="166"/>
                      <a:pt x="61" y="168"/>
                    </a:cubicBezTo>
                    <a:cubicBezTo>
                      <a:pt x="70" y="171"/>
                      <a:pt x="79" y="173"/>
                      <a:pt x="89" y="173"/>
                    </a:cubicBezTo>
                    <a:cubicBezTo>
                      <a:pt x="91" y="173"/>
                      <a:pt x="92" y="173"/>
                      <a:pt x="94" y="173"/>
                    </a:cubicBezTo>
                    <a:cubicBezTo>
                      <a:pt x="95" y="173"/>
                      <a:pt x="95" y="173"/>
                      <a:pt x="95" y="173"/>
                    </a:cubicBezTo>
                    <a:cubicBezTo>
                      <a:pt x="109" y="173"/>
                      <a:pt x="123" y="170"/>
                      <a:pt x="135" y="165"/>
                    </a:cubicBezTo>
                    <a:cubicBezTo>
                      <a:pt x="139" y="163"/>
                      <a:pt x="144" y="160"/>
                      <a:pt x="148" y="158"/>
                    </a:cubicBezTo>
                    <a:cubicBezTo>
                      <a:pt x="151" y="155"/>
                      <a:pt x="154" y="153"/>
                      <a:pt x="157" y="151"/>
                    </a:cubicBezTo>
                    <a:cubicBezTo>
                      <a:pt x="157" y="105"/>
                      <a:pt x="157" y="105"/>
                      <a:pt x="157" y="105"/>
                    </a:cubicBezTo>
                    <a:cubicBezTo>
                      <a:pt x="157" y="92"/>
                      <a:pt x="172" y="89"/>
                      <a:pt x="179" y="96"/>
                    </a:cubicBezTo>
                    <a:cubicBezTo>
                      <a:pt x="180" y="82"/>
                      <a:pt x="181" y="69"/>
                      <a:pt x="181" y="56"/>
                    </a:cubicBezTo>
                    <a:cubicBezTo>
                      <a:pt x="181" y="53"/>
                      <a:pt x="181" y="51"/>
                      <a:pt x="183" y="49"/>
                    </a:cubicBezTo>
                    <a:cubicBezTo>
                      <a:pt x="185" y="45"/>
                      <a:pt x="190" y="43"/>
                      <a:pt x="195" y="43"/>
                    </a:cubicBezTo>
                    <a:cubicBezTo>
                      <a:pt x="195" y="43"/>
                      <a:pt x="195" y="43"/>
                      <a:pt x="195" y="43"/>
                    </a:cubicBezTo>
                    <a:cubicBezTo>
                      <a:pt x="195" y="1"/>
                      <a:pt x="195" y="1"/>
                      <a:pt x="195" y="1"/>
                    </a:cubicBezTo>
                    <a:close/>
                    <a:moveTo>
                      <a:pt x="57" y="98"/>
                    </a:moveTo>
                    <a:cubicBezTo>
                      <a:pt x="59" y="94"/>
                      <a:pt x="62" y="91"/>
                      <a:pt x="64" y="89"/>
                    </a:cubicBezTo>
                    <a:cubicBezTo>
                      <a:pt x="65" y="88"/>
                      <a:pt x="66" y="87"/>
                      <a:pt x="66" y="87"/>
                    </a:cubicBezTo>
                    <a:cubicBezTo>
                      <a:pt x="74" y="80"/>
                      <a:pt x="83" y="76"/>
                      <a:pt x="93" y="76"/>
                    </a:cubicBezTo>
                    <a:cubicBezTo>
                      <a:pt x="103" y="76"/>
                      <a:pt x="112" y="80"/>
                      <a:pt x="120" y="87"/>
                    </a:cubicBezTo>
                    <a:cubicBezTo>
                      <a:pt x="120" y="87"/>
                      <a:pt x="121" y="88"/>
                      <a:pt x="122" y="88"/>
                    </a:cubicBezTo>
                    <a:cubicBezTo>
                      <a:pt x="125" y="91"/>
                      <a:pt x="127" y="94"/>
                      <a:pt x="130" y="98"/>
                    </a:cubicBezTo>
                    <a:cubicBezTo>
                      <a:pt x="131" y="100"/>
                      <a:pt x="133" y="102"/>
                      <a:pt x="134" y="105"/>
                    </a:cubicBezTo>
                    <a:cubicBezTo>
                      <a:pt x="126" y="114"/>
                      <a:pt x="111" y="120"/>
                      <a:pt x="93" y="120"/>
                    </a:cubicBezTo>
                    <a:cubicBezTo>
                      <a:pt x="75" y="120"/>
                      <a:pt x="60" y="114"/>
                      <a:pt x="52" y="105"/>
                    </a:cubicBezTo>
                    <a:cubicBezTo>
                      <a:pt x="53" y="102"/>
                      <a:pt x="55" y="100"/>
                      <a:pt x="57" y="98"/>
                    </a:cubicBez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87" name="Freeform 113"/>
              <p:cNvSpPr>
                <a:spLocks/>
              </p:cNvSpPr>
              <p:nvPr/>
            </p:nvSpPr>
            <p:spPr bwMode="auto">
              <a:xfrm>
                <a:off x="6969" y="2673"/>
                <a:ext cx="18" cy="64"/>
              </a:xfrm>
              <a:custGeom>
                <a:avLst/>
                <a:gdLst>
                  <a:gd name="T0" fmla="*/ 25 w 25"/>
                  <a:gd name="T1" fmla="*/ 2 h 87"/>
                  <a:gd name="T2" fmla="*/ 17 w 25"/>
                  <a:gd name="T3" fmla="*/ 1 h 87"/>
                  <a:gd name="T4" fmla="*/ 2 w 25"/>
                  <a:gd name="T5" fmla="*/ 6 h 87"/>
                  <a:gd name="T6" fmla="*/ 5 w 25"/>
                  <a:gd name="T7" fmla="*/ 61 h 87"/>
                  <a:gd name="T8" fmla="*/ 16 w 25"/>
                  <a:gd name="T9" fmla="*/ 85 h 87"/>
                  <a:gd name="T10" fmla="*/ 25 w 25"/>
                  <a:gd name="T11" fmla="*/ 87 h 87"/>
                  <a:gd name="T12" fmla="*/ 25 w 25"/>
                  <a:gd name="T13" fmla="*/ 2 h 87"/>
                </a:gdLst>
                <a:ahLst/>
                <a:cxnLst>
                  <a:cxn ang="0">
                    <a:pos x="T0" y="T1"/>
                  </a:cxn>
                  <a:cxn ang="0">
                    <a:pos x="T2" y="T3"/>
                  </a:cxn>
                  <a:cxn ang="0">
                    <a:pos x="T4" y="T5"/>
                  </a:cxn>
                  <a:cxn ang="0">
                    <a:pos x="T6" y="T7"/>
                  </a:cxn>
                  <a:cxn ang="0">
                    <a:pos x="T8" y="T9"/>
                  </a:cxn>
                  <a:cxn ang="0">
                    <a:pos x="T10" y="T11"/>
                  </a:cxn>
                  <a:cxn ang="0">
                    <a:pos x="T12" y="T13"/>
                  </a:cxn>
                </a:cxnLst>
                <a:rect l="0" t="0" r="r" b="b"/>
                <a:pathLst>
                  <a:path w="25" h="87">
                    <a:moveTo>
                      <a:pt x="25" y="2"/>
                    </a:moveTo>
                    <a:cubicBezTo>
                      <a:pt x="17" y="1"/>
                      <a:pt x="17" y="1"/>
                      <a:pt x="17" y="1"/>
                    </a:cubicBezTo>
                    <a:cubicBezTo>
                      <a:pt x="11" y="0"/>
                      <a:pt x="3" y="0"/>
                      <a:pt x="2" y="6"/>
                    </a:cubicBezTo>
                    <a:cubicBezTo>
                      <a:pt x="0" y="21"/>
                      <a:pt x="1" y="50"/>
                      <a:pt x="5" y="61"/>
                    </a:cubicBezTo>
                    <a:cubicBezTo>
                      <a:pt x="3" y="69"/>
                      <a:pt x="2" y="83"/>
                      <a:pt x="16" y="85"/>
                    </a:cubicBezTo>
                    <a:cubicBezTo>
                      <a:pt x="25" y="87"/>
                      <a:pt x="25" y="87"/>
                      <a:pt x="25" y="87"/>
                    </a:cubicBezTo>
                    <a:lnTo>
                      <a:pt x="25" y="2"/>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88" name="Freeform 114"/>
              <p:cNvSpPr>
                <a:spLocks/>
              </p:cNvSpPr>
              <p:nvPr/>
            </p:nvSpPr>
            <p:spPr bwMode="auto">
              <a:xfrm>
                <a:off x="7119" y="2674"/>
                <a:ext cx="19" cy="65"/>
              </a:xfrm>
              <a:custGeom>
                <a:avLst/>
                <a:gdLst>
                  <a:gd name="T0" fmla="*/ 1 w 26"/>
                  <a:gd name="T1" fmla="*/ 2 h 87"/>
                  <a:gd name="T2" fmla="*/ 9 w 26"/>
                  <a:gd name="T3" fmla="*/ 1 h 87"/>
                  <a:gd name="T4" fmla="*/ 23 w 26"/>
                  <a:gd name="T5" fmla="*/ 7 h 87"/>
                  <a:gd name="T6" fmla="*/ 20 w 26"/>
                  <a:gd name="T7" fmla="*/ 61 h 87"/>
                  <a:gd name="T8" fmla="*/ 9 w 26"/>
                  <a:gd name="T9" fmla="*/ 86 h 87"/>
                  <a:gd name="T10" fmla="*/ 0 w 26"/>
                  <a:gd name="T11" fmla="*/ 87 h 87"/>
                  <a:gd name="T12" fmla="*/ 1 w 26"/>
                  <a:gd name="T13" fmla="*/ 2 h 87"/>
                </a:gdLst>
                <a:ahLst/>
                <a:cxnLst>
                  <a:cxn ang="0">
                    <a:pos x="T0" y="T1"/>
                  </a:cxn>
                  <a:cxn ang="0">
                    <a:pos x="T2" y="T3"/>
                  </a:cxn>
                  <a:cxn ang="0">
                    <a:pos x="T4" y="T5"/>
                  </a:cxn>
                  <a:cxn ang="0">
                    <a:pos x="T6" y="T7"/>
                  </a:cxn>
                  <a:cxn ang="0">
                    <a:pos x="T8" y="T9"/>
                  </a:cxn>
                  <a:cxn ang="0">
                    <a:pos x="T10" y="T11"/>
                  </a:cxn>
                  <a:cxn ang="0">
                    <a:pos x="T12" y="T13"/>
                  </a:cxn>
                </a:cxnLst>
                <a:rect l="0" t="0" r="r" b="b"/>
                <a:pathLst>
                  <a:path w="26" h="87">
                    <a:moveTo>
                      <a:pt x="1" y="2"/>
                    </a:moveTo>
                    <a:cubicBezTo>
                      <a:pt x="9" y="1"/>
                      <a:pt x="9" y="1"/>
                      <a:pt x="9" y="1"/>
                    </a:cubicBezTo>
                    <a:cubicBezTo>
                      <a:pt x="14" y="0"/>
                      <a:pt x="22" y="1"/>
                      <a:pt x="23" y="7"/>
                    </a:cubicBezTo>
                    <a:cubicBezTo>
                      <a:pt x="26" y="21"/>
                      <a:pt x="24" y="51"/>
                      <a:pt x="20" y="61"/>
                    </a:cubicBezTo>
                    <a:cubicBezTo>
                      <a:pt x="21" y="70"/>
                      <a:pt x="22" y="83"/>
                      <a:pt x="9" y="86"/>
                    </a:cubicBezTo>
                    <a:cubicBezTo>
                      <a:pt x="0" y="87"/>
                      <a:pt x="0" y="87"/>
                      <a:pt x="0" y="87"/>
                    </a:cubicBezTo>
                    <a:lnTo>
                      <a:pt x="1" y="2"/>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89" name="Freeform 115"/>
              <p:cNvSpPr>
                <a:spLocks/>
              </p:cNvSpPr>
              <p:nvPr/>
            </p:nvSpPr>
            <p:spPr bwMode="auto">
              <a:xfrm>
                <a:off x="6978" y="2611"/>
                <a:ext cx="150" cy="203"/>
              </a:xfrm>
              <a:custGeom>
                <a:avLst/>
                <a:gdLst>
                  <a:gd name="T0" fmla="*/ 204 w 204"/>
                  <a:gd name="T1" fmla="*/ 52 h 275"/>
                  <a:gd name="T2" fmla="*/ 204 w 204"/>
                  <a:gd name="T3" fmla="*/ 170 h 275"/>
                  <a:gd name="T4" fmla="*/ 149 w 204"/>
                  <a:gd name="T5" fmla="*/ 264 h 275"/>
                  <a:gd name="T6" fmla="*/ 104 w 204"/>
                  <a:gd name="T7" fmla="*/ 275 h 275"/>
                  <a:gd name="T8" fmla="*/ 103 w 204"/>
                  <a:gd name="T9" fmla="*/ 275 h 275"/>
                  <a:gd name="T10" fmla="*/ 98 w 204"/>
                  <a:gd name="T11" fmla="*/ 275 h 275"/>
                  <a:gd name="T12" fmla="*/ 59 w 204"/>
                  <a:gd name="T13" fmla="*/ 266 h 275"/>
                  <a:gd name="T14" fmla="*/ 0 w 204"/>
                  <a:gd name="T15" fmla="*/ 170 h 275"/>
                  <a:gd name="T16" fmla="*/ 0 w 204"/>
                  <a:gd name="T17" fmla="*/ 52 h 275"/>
                  <a:gd name="T18" fmla="*/ 183 w 204"/>
                  <a:gd name="T19" fmla="*/ 0 h 275"/>
                  <a:gd name="T20" fmla="*/ 195 w 204"/>
                  <a:gd name="T21" fmla="*/ 22 h 275"/>
                  <a:gd name="T22" fmla="*/ 204 w 204"/>
                  <a:gd name="T23" fmla="*/ 5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275">
                    <a:moveTo>
                      <a:pt x="204" y="52"/>
                    </a:moveTo>
                    <a:cubicBezTo>
                      <a:pt x="204" y="170"/>
                      <a:pt x="204" y="170"/>
                      <a:pt x="204" y="170"/>
                    </a:cubicBezTo>
                    <a:cubicBezTo>
                      <a:pt x="204" y="211"/>
                      <a:pt x="184" y="247"/>
                      <a:pt x="149" y="264"/>
                    </a:cubicBezTo>
                    <a:cubicBezTo>
                      <a:pt x="135" y="271"/>
                      <a:pt x="120" y="275"/>
                      <a:pt x="104" y="275"/>
                    </a:cubicBezTo>
                    <a:cubicBezTo>
                      <a:pt x="103" y="275"/>
                      <a:pt x="103" y="275"/>
                      <a:pt x="103" y="275"/>
                    </a:cubicBezTo>
                    <a:cubicBezTo>
                      <a:pt x="101" y="275"/>
                      <a:pt x="100" y="275"/>
                      <a:pt x="98" y="275"/>
                    </a:cubicBezTo>
                    <a:cubicBezTo>
                      <a:pt x="84" y="274"/>
                      <a:pt x="71" y="271"/>
                      <a:pt x="59" y="266"/>
                    </a:cubicBezTo>
                    <a:cubicBezTo>
                      <a:pt x="22" y="250"/>
                      <a:pt x="0" y="213"/>
                      <a:pt x="0" y="170"/>
                    </a:cubicBezTo>
                    <a:cubicBezTo>
                      <a:pt x="0" y="52"/>
                      <a:pt x="0" y="52"/>
                      <a:pt x="0" y="52"/>
                    </a:cubicBezTo>
                    <a:cubicBezTo>
                      <a:pt x="183" y="0"/>
                      <a:pt x="183" y="0"/>
                      <a:pt x="183" y="0"/>
                    </a:cubicBezTo>
                    <a:cubicBezTo>
                      <a:pt x="195" y="22"/>
                      <a:pt x="195" y="22"/>
                      <a:pt x="195" y="22"/>
                    </a:cubicBezTo>
                    <a:lnTo>
                      <a:pt x="204" y="52"/>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90" name="Freeform 116"/>
              <p:cNvSpPr>
                <a:spLocks/>
              </p:cNvSpPr>
              <p:nvPr/>
            </p:nvSpPr>
            <p:spPr bwMode="auto">
              <a:xfrm>
                <a:off x="7015" y="2683"/>
                <a:ext cx="12" cy="11"/>
              </a:xfrm>
              <a:custGeom>
                <a:avLst/>
                <a:gdLst>
                  <a:gd name="T0" fmla="*/ 15 w 16"/>
                  <a:gd name="T1" fmla="*/ 7 h 16"/>
                  <a:gd name="T2" fmla="*/ 9 w 16"/>
                  <a:gd name="T3" fmla="*/ 15 h 16"/>
                  <a:gd name="T4" fmla="*/ 1 w 16"/>
                  <a:gd name="T5" fmla="*/ 9 h 16"/>
                  <a:gd name="T6" fmla="*/ 7 w 16"/>
                  <a:gd name="T7" fmla="*/ 1 h 16"/>
                  <a:gd name="T8" fmla="*/ 15 w 16"/>
                  <a:gd name="T9" fmla="*/ 7 h 16"/>
                </a:gdLst>
                <a:ahLst/>
                <a:cxnLst>
                  <a:cxn ang="0">
                    <a:pos x="T0" y="T1"/>
                  </a:cxn>
                  <a:cxn ang="0">
                    <a:pos x="T2" y="T3"/>
                  </a:cxn>
                  <a:cxn ang="0">
                    <a:pos x="T4" y="T5"/>
                  </a:cxn>
                  <a:cxn ang="0">
                    <a:pos x="T6" y="T7"/>
                  </a:cxn>
                  <a:cxn ang="0">
                    <a:pos x="T8" y="T9"/>
                  </a:cxn>
                </a:cxnLst>
                <a:rect l="0" t="0" r="r" b="b"/>
                <a:pathLst>
                  <a:path w="16" h="16">
                    <a:moveTo>
                      <a:pt x="15" y="7"/>
                    </a:moveTo>
                    <a:cubicBezTo>
                      <a:pt x="16" y="11"/>
                      <a:pt x="13" y="15"/>
                      <a:pt x="9" y="15"/>
                    </a:cubicBezTo>
                    <a:cubicBezTo>
                      <a:pt x="5" y="16"/>
                      <a:pt x="1" y="13"/>
                      <a:pt x="1" y="9"/>
                    </a:cubicBezTo>
                    <a:cubicBezTo>
                      <a:pt x="0" y="5"/>
                      <a:pt x="3" y="1"/>
                      <a:pt x="7" y="1"/>
                    </a:cubicBezTo>
                    <a:cubicBezTo>
                      <a:pt x="11" y="0"/>
                      <a:pt x="15" y="3"/>
                      <a:pt x="15"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91" name="Freeform 117"/>
              <p:cNvSpPr>
                <a:spLocks/>
              </p:cNvSpPr>
              <p:nvPr/>
            </p:nvSpPr>
            <p:spPr bwMode="auto">
              <a:xfrm>
                <a:off x="7079" y="2683"/>
                <a:ext cx="11" cy="11"/>
              </a:xfrm>
              <a:custGeom>
                <a:avLst/>
                <a:gdLst>
                  <a:gd name="T0" fmla="*/ 1 w 16"/>
                  <a:gd name="T1" fmla="*/ 7 h 15"/>
                  <a:gd name="T2" fmla="*/ 7 w 16"/>
                  <a:gd name="T3" fmla="*/ 15 h 15"/>
                  <a:gd name="T4" fmla="*/ 15 w 16"/>
                  <a:gd name="T5" fmla="*/ 9 h 15"/>
                  <a:gd name="T6" fmla="*/ 9 w 16"/>
                  <a:gd name="T7" fmla="*/ 0 h 15"/>
                  <a:gd name="T8" fmla="*/ 1 w 16"/>
                  <a:gd name="T9" fmla="*/ 7 h 15"/>
                </a:gdLst>
                <a:ahLst/>
                <a:cxnLst>
                  <a:cxn ang="0">
                    <a:pos x="T0" y="T1"/>
                  </a:cxn>
                  <a:cxn ang="0">
                    <a:pos x="T2" y="T3"/>
                  </a:cxn>
                  <a:cxn ang="0">
                    <a:pos x="T4" y="T5"/>
                  </a:cxn>
                  <a:cxn ang="0">
                    <a:pos x="T6" y="T7"/>
                  </a:cxn>
                  <a:cxn ang="0">
                    <a:pos x="T8" y="T9"/>
                  </a:cxn>
                </a:cxnLst>
                <a:rect l="0" t="0" r="r" b="b"/>
                <a:pathLst>
                  <a:path w="16" h="15">
                    <a:moveTo>
                      <a:pt x="1" y="7"/>
                    </a:moveTo>
                    <a:cubicBezTo>
                      <a:pt x="0" y="11"/>
                      <a:pt x="3" y="15"/>
                      <a:pt x="7" y="15"/>
                    </a:cubicBezTo>
                    <a:cubicBezTo>
                      <a:pt x="11" y="15"/>
                      <a:pt x="15" y="13"/>
                      <a:pt x="15" y="9"/>
                    </a:cubicBezTo>
                    <a:cubicBezTo>
                      <a:pt x="16" y="4"/>
                      <a:pt x="13" y="1"/>
                      <a:pt x="9" y="0"/>
                    </a:cubicBezTo>
                    <a:cubicBezTo>
                      <a:pt x="5" y="0"/>
                      <a:pt x="1" y="3"/>
                      <a:pt x="1"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92" name="Freeform 118"/>
              <p:cNvSpPr>
                <a:spLocks/>
              </p:cNvSpPr>
              <p:nvPr/>
            </p:nvSpPr>
            <p:spPr bwMode="auto">
              <a:xfrm>
                <a:off x="6978" y="2567"/>
                <a:ext cx="150" cy="151"/>
              </a:xfrm>
              <a:custGeom>
                <a:avLst/>
                <a:gdLst>
                  <a:gd name="T0" fmla="*/ 102 w 204"/>
                  <a:gd name="T1" fmla="*/ 29 h 204"/>
                  <a:gd name="T2" fmla="*/ 0 w 204"/>
                  <a:gd name="T3" fmla="*/ 110 h 204"/>
                  <a:gd name="T4" fmla="*/ 0 w 204"/>
                  <a:gd name="T5" fmla="*/ 110 h 204"/>
                  <a:gd name="T6" fmla="*/ 0 w 204"/>
                  <a:gd name="T7" fmla="*/ 204 h 204"/>
                  <a:gd name="T8" fmla="*/ 10 w 204"/>
                  <a:gd name="T9" fmla="*/ 204 h 204"/>
                  <a:gd name="T10" fmla="*/ 10 w 204"/>
                  <a:gd name="T11" fmla="*/ 131 h 204"/>
                  <a:gd name="T12" fmla="*/ 194 w 204"/>
                  <a:gd name="T13" fmla="*/ 110 h 204"/>
                  <a:gd name="T14" fmla="*/ 194 w 204"/>
                  <a:gd name="T15" fmla="*/ 204 h 204"/>
                  <a:gd name="T16" fmla="*/ 204 w 204"/>
                  <a:gd name="T17" fmla="*/ 204 h 204"/>
                  <a:gd name="T18" fmla="*/ 204 w 204"/>
                  <a:gd name="T19" fmla="*/ 110 h 204"/>
                  <a:gd name="T20" fmla="*/ 102 w 204"/>
                  <a:gd name="T21" fmla="*/ 2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204">
                    <a:moveTo>
                      <a:pt x="102" y="29"/>
                    </a:moveTo>
                    <a:cubicBezTo>
                      <a:pt x="49" y="29"/>
                      <a:pt x="2" y="57"/>
                      <a:pt x="0" y="110"/>
                    </a:cubicBezTo>
                    <a:cubicBezTo>
                      <a:pt x="0" y="110"/>
                      <a:pt x="0" y="110"/>
                      <a:pt x="0" y="110"/>
                    </a:cubicBezTo>
                    <a:cubicBezTo>
                      <a:pt x="0" y="204"/>
                      <a:pt x="0" y="204"/>
                      <a:pt x="0" y="204"/>
                    </a:cubicBezTo>
                    <a:cubicBezTo>
                      <a:pt x="10" y="204"/>
                      <a:pt x="10" y="204"/>
                      <a:pt x="10" y="204"/>
                    </a:cubicBezTo>
                    <a:cubicBezTo>
                      <a:pt x="10" y="131"/>
                      <a:pt x="10" y="131"/>
                      <a:pt x="10" y="131"/>
                    </a:cubicBezTo>
                    <a:cubicBezTo>
                      <a:pt x="67" y="151"/>
                      <a:pt x="194" y="0"/>
                      <a:pt x="194" y="110"/>
                    </a:cubicBezTo>
                    <a:cubicBezTo>
                      <a:pt x="194" y="204"/>
                      <a:pt x="194" y="204"/>
                      <a:pt x="194" y="204"/>
                    </a:cubicBezTo>
                    <a:cubicBezTo>
                      <a:pt x="204" y="204"/>
                      <a:pt x="204" y="204"/>
                      <a:pt x="204" y="204"/>
                    </a:cubicBezTo>
                    <a:cubicBezTo>
                      <a:pt x="204" y="110"/>
                      <a:pt x="204" y="110"/>
                      <a:pt x="204" y="110"/>
                    </a:cubicBezTo>
                    <a:cubicBezTo>
                      <a:pt x="204" y="48"/>
                      <a:pt x="156" y="29"/>
                      <a:pt x="102" y="29"/>
                    </a:cubicBezTo>
                    <a:close/>
                  </a:path>
                </a:pathLst>
              </a:custGeom>
              <a:solidFill>
                <a:srgbClr val="A1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93" name="Freeform 119"/>
              <p:cNvSpPr>
                <a:spLocks noEditPoints="1"/>
              </p:cNvSpPr>
              <p:nvPr/>
            </p:nvSpPr>
            <p:spPr bwMode="auto">
              <a:xfrm>
                <a:off x="6978" y="2690"/>
                <a:ext cx="150" cy="128"/>
              </a:xfrm>
              <a:custGeom>
                <a:avLst/>
                <a:gdLst>
                  <a:gd name="T0" fmla="*/ 204 w 204"/>
                  <a:gd name="T1" fmla="*/ 1 h 173"/>
                  <a:gd name="T2" fmla="*/ 197 w 204"/>
                  <a:gd name="T3" fmla="*/ 0 h 173"/>
                  <a:gd name="T4" fmla="*/ 197 w 204"/>
                  <a:gd name="T5" fmla="*/ 6 h 173"/>
                  <a:gd name="T6" fmla="*/ 194 w 204"/>
                  <a:gd name="T7" fmla="*/ 36 h 173"/>
                  <a:gd name="T8" fmla="*/ 192 w 204"/>
                  <a:gd name="T9" fmla="*/ 44 h 173"/>
                  <a:gd name="T10" fmla="*/ 161 w 204"/>
                  <a:gd name="T11" fmla="*/ 89 h 173"/>
                  <a:gd name="T12" fmla="*/ 161 w 204"/>
                  <a:gd name="T13" fmla="*/ 89 h 173"/>
                  <a:gd name="T14" fmla="*/ 103 w 204"/>
                  <a:gd name="T15" fmla="*/ 61 h 173"/>
                  <a:gd name="T16" fmla="*/ 44 w 204"/>
                  <a:gd name="T17" fmla="*/ 90 h 173"/>
                  <a:gd name="T18" fmla="*/ 44 w 204"/>
                  <a:gd name="T19" fmla="*/ 90 h 173"/>
                  <a:gd name="T20" fmla="*/ 12 w 204"/>
                  <a:gd name="T21" fmla="*/ 44 h 173"/>
                  <a:gd name="T22" fmla="*/ 10 w 204"/>
                  <a:gd name="T23" fmla="*/ 38 h 173"/>
                  <a:gd name="T24" fmla="*/ 7 w 204"/>
                  <a:gd name="T25" fmla="*/ 7 h 173"/>
                  <a:gd name="T26" fmla="*/ 7 w 204"/>
                  <a:gd name="T27" fmla="*/ 0 h 173"/>
                  <a:gd name="T28" fmla="*/ 0 w 204"/>
                  <a:gd name="T29" fmla="*/ 1 h 173"/>
                  <a:gd name="T30" fmla="*/ 0 w 204"/>
                  <a:gd name="T31" fmla="*/ 1 h 173"/>
                  <a:gd name="T32" fmla="*/ 0 w 204"/>
                  <a:gd name="T33" fmla="*/ 68 h 173"/>
                  <a:gd name="T34" fmla="*/ 37 w 204"/>
                  <a:gd name="T35" fmla="*/ 150 h 173"/>
                  <a:gd name="T36" fmla="*/ 60 w 204"/>
                  <a:gd name="T37" fmla="*/ 165 h 173"/>
                  <a:gd name="T38" fmla="*/ 65 w 204"/>
                  <a:gd name="T39" fmla="*/ 167 h 173"/>
                  <a:gd name="T40" fmla="*/ 98 w 204"/>
                  <a:gd name="T41" fmla="*/ 173 h 173"/>
                  <a:gd name="T42" fmla="*/ 103 w 204"/>
                  <a:gd name="T43" fmla="*/ 173 h 173"/>
                  <a:gd name="T44" fmla="*/ 104 w 204"/>
                  <a:gd name="T45" fmla="*/ 173 h 173"/>
                  <a:gd name="T46" fmla="*/ 166 w 204"/>
                  <a:gd name="T47" fmla="*/ 151 h 173"/>
                  <a:gd name="T48" fmla="*/ 166 w 204"/>
                  <a:gd name="T49" fmla="*/ 151 h 173"/>
                  <a:gd name="T50" fmla="*/ 204 w 204"/>
                  <a:gd name="T51" fmla="*/ 68 h 173"/>
                  <a:gd name="T52" fmla="*/ 204 w 204"/>
                  <a:gd name="T53" fmla="*/ 1 h 173"/>
                  <a:gd name="T54" fmla="*/ 143 w 204"/>
                  <a:gd name="T55" fmla="*/ 105 h 173"/>
                  <a:gd name="T56" fmla="*/ 139 w 204"/>
                  <a:gd name="T57" fmla="*/ 110 h 173"/>
                  <a:gd name="T58" fmla="*/ 102 w 204"/>
                  <a:gd name="T59" fmla="*/ 120 h 173"/>
                  <a:gd name="T60" fmla="*/ 66 w 204"/>
                  <a:gd name="T61" fmla="*/ 110 h 173"/>
                  <a:gd name="T62" fmla="*/ 61 w 204"/>
                  <a:gd name="T63" fmla="*/ 105 h 173"/>
                  <a:gd name="T64" fmla="*/ 102 w 204"/>
                  <a:gd name="T65" fmla="*/ 76 h 173"/>
                  <a:gd name="T66" fmla="*/ 143 w 204"/>
                  <a:gd name="T67" fmla="*/ 10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 h="173">
                    <a:moveTo>
                      <a:pt x="204" y="1"/>
                    </a:moveTo>
                    <a:cubicBezTo>
                      <a:pt x="197" y="0"/>
                      <a:pt x="197" y="0"/>
                      <a:pt x="197" y="0"/>
                    </a:cubicBezTo>
                    <a:cubicBezTo>
                      <a:pt x="197" y="6"/>
                      <a:pt x="197" y="6"/>
                      <a:pt x="197" y="6"/>
                    </a:cubicBezTo>
                    <a:cubicBezTo>
                      <a:pt x="197" y="17"/>
                      <a:pt x="196" y="27"/>
                      <a:pt x="194" y="36"/>
                    </a:cubicBezTo>
                    <a:cubicBezTo>
                      <a:pt x="193" y="39"/>
                      <a:pt x="193" y="41"/>
                      <a:pt x="192" y="44"/>
                    </a:cubicBezTo>
                    <a:cubicBezTo>
                      <a:pt x="186" y="62"/>
                      <a:pt x="177" y="78"/>
                      <a:pt x="161" y="89"/>
                    </a:cubicBezTo>
                    <a:cubicBezTo>
                      <a:pt x="161" y="89"/>
                      <a:pt x="161" y="89"/>
                      <a:pt x="161" y="89"/>
                    </a:cubicBezTo>
                    <a:cubicBezTo>
                      <a:pt x="148" y="75"/>
                      <a:pt x="127" y="61"/>
                      <a:pt x="103" y="61"/>
                    </a:cubicBezTo>
                    <a:cubicBezTo>
                      <a:pt x="79" y="61"/>
                      <a:pt x="57" y="75"/>
                      <a:pt x="44" y="90"/>
                    </a:cubicBezTo>
                    <a:cubicBezTo>
                      <a:pt x="44" y="90"/>
                      <a:pt x="44" y="90"/>
                      <a:pt x="44" y="90"/>
                    </a:cubicBezTo>
                    <a:cubicBezTo>
                      <a:pt x="28" y="79"/>
                      <a:pt x="18" y="63"/>
                      <a:pt x="12" y="44"/>
                    </a:cubicBezTo>
                    <a:cubicBezTo>
                      <a:pt x="11" y="42"/>
                      <a:pt x="11" y="40"/>
                      <a:pt x="10" y="38"/>
                    </a:cubicBezTo>
                    <a:cubicBezTo>
                      <a:pt x="8" y="28"/>
                      <a:pt x="7" y="17"/>
                      <a:pt x="7" y="7"/>
                    </a:cubicBezTo>
                    <a:cubicBezTo>
                      <a:pt x="7" y="0"/>
                      <a:pt x="7" y="0"/>
                      <a:pt x="7" y="0"/>
                    </a:cubicBezTo>
                    <a:cubicBezTo>
                      <a:pt x="0" y="1"/>
                      <a:pt x="0" y="1"/>
                      <a:pt x="0" y="1"/>
                    </a:cubicBezTo>
                    <a:cubicBezTo>
                      <a:pt x="0" y="1"/>
                      <a:pt x="0" y="1"/>
                      <a:pt x="0" y="1"/>
                    </a:cubicBezTo>
                    <a:cubicBezTo>
                      <a:pt x="0" y="68"/>
                      <a:pt x="0" y="68"/>
                      <a:pt x="0" y="68"/>
                    </a:cubicBezTo>
                    <a:cubicBezTo>
                      <a:pt x="0" y="101"/>
                      <a:pt x="14" y="131"/>
                      <a:pt x="37" y="150"/>
                    </a:cubicBezTo>
                    <a:cubicBezTo>
                      <a:pt x="44" y="156"/>
                      <a:pt x="52" y="161"/>
                      <a:pt x="60" y="165"/>
                    </a:cubicBezTo>
                    <a:cubicBezTo>
                      <a:pt x="62" y="166"/>
                      <a:pt x="63" y="166"/>
                      <a:pt x="65" y="167"/>
                    </a:cubicBezTo>
                    <a:cubicBezTo>
                      <a:pt x="75" y="171"/>
                      <a:pt x="86" y="173"/>
                      <a:pt x="98" y="173"/>
                    </a:cubicBezTo>
                    <a:cubicBezTo>
                      <a:pt x="100" y="173"/>
                      <a:pt x="101" y="173"/>
                      <a:pt x="103" y="173"/>
                    </a:cubicBezTo>
                    <a:cubicBezTo>
                      <a:pt x="104" y="173"/>
                      <a:pt x="104" y="173"/>
                      <a:pt x="104" y="173"/>
                    </a:cubicBezTo>
                    <a:cubicBezTo>
                      <a:pt x="128" y="173"/>
                      <a:pt x="150" y="165"/>
                      <a:pt x="166" y="151"/>
                    </a:cubicBezTo>
                    <a:cubicBezTo>
                      <a:pt x="166" y="151"/>
                      <a:pt x="166" y="151"/>
                      <a:pt x="166" y="151"/>
                    </a:cubicBezTo>
                    <a:cubicBezTo>
                      <a:pt x="190" y="132"/>
                      <a:pt x="204" y="102"/>
                      <a:pt x="204" y="68"/>
                    </a:cubicBezTo>
                    <a:cubicBezTo>
                      <a:pt x="204" y="1"/>
                      <a:pt x="204" y="1"/>
                      <a:pt x="204" y="1"/>
                    </a:cubicBezTo>
                    <a:close/>
                    <a:moveTo>
                      <a:pt x="143" y="105"/>
                    </a:moveTo>
                    <a:cubicBezTo>
                      <a:pt x="142" y="107"/>
                      <a:pt x="140" y="108"/>
                      <a:pt x="139" y="110"/>
                    </a:cubicBezTo>
                    <a:cubicBezTo>
                      <a:pt x="130" y="116"/>
                      <a:pt x="117" y="120"/>
                      <a:pt x="102" y="120"/>
                    </a:cubicBezTo>
                    <a:cubicBezTo>
                      <a:pt x="87" y="120"/>
                      <a:pt x="74" y="116"/>
                      <a:pt x="66" y="110"/>
                    </a:cubicBezTo>
                    <a:cubicBezTo>
                      <a:pt x="64" y="108"/>
                      <a:pt x="62" y="107"/>
                      <a:pt x="61" y="105"/>
                    </a:cubicBezTo>
                    <a:cubicBezTo>
                      <a:pt x="69" y="90"/>
                      <a:pt x="84" y="76"/>
                      <a:pt x="102" y="76"/>
                    </a:cubicBezTo>
                    <a:cubicBezTo>
                      <a:pt x="120" y="76"/>
                      <a:pt x="135" y="90"/>
                      <a:pt x="143" y="105"/>
                    </a:cubicBezTo>
                    <a:close/>
                  </a:path>
                </a:pathLst>
              </a:custGeom>
              <a:solidFill>
                <a:srgbClr val="A1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94" name="Freeform 120"/>
              <p:cNvSpPr>
                <a:spLocks/>
              </p:cNvSpPr>
              <p:nvPr/>
            </p:nvSpPr>
            <p:spPr bwMode="auto">
              <a:xfrm>
                <a:off x="7032" y="2763"/>
                <a:ext cx="42" cy="8"/>
              </a:xfrm>
              <a:custGeom>
                <a:avLst/>
                <a:gdLst>
                  <a:gd name="T0" fmla="*/ 29 w 58"/>
                  <a:gd name="T1" fmla="*/ 11 h 11"/>
                  <a:gd name="T2" fmla="*/ 3 w 58"/>
                  <a:gd name="T3" fmla="*/ 8 h 11"/>
                  <a:gd name="T4" fmla="*/ 0 w 58"/>
                  <a:gd name="T5" fmla="*/ 4 h 11"/>
                  <a:gd name="T6" fmla="*/ 4 w 58"/>
                  <a:gd name="T7" fmla="*/ 1 h 11"/>
                  <a:gd name="T8" fmla="*/ 54 w 58"/>
                  <a:gd name="T9" fmla="*/ 1 h 11"/>
                  <a:gd name="T10" fmla="*/ 58 w 58"/>
                  <a:gd name="T11" fmla="*/ 4 h 11"/>
                  <a:gd name="T12" fmla="*/ 55 w 58"/>
                  <a:gd name="T13" fmla="*/ 8 h 11"/>
                  <a:gd name="T14" fmla="*/ 29 w 58"/>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29" y="11"/>
                    </a:moveTo>
                    <a:cubicBezTo>
                      <a:pt x="21" y="11"/>
                      <a:pt x="13" y="10"/>
                      <a:pt x="3" y="8"/>
                    </a:cubicBezTo>
                    <a:cubicBezTo>
                      <a:pt x="1" y="8"/>
                      <a:pt x="0" y="6"/>
                      <a:pt x="0" y="4"/>
                    </a:cubicBezTo>
                    <a:cubicBezTo>
                      <a:pt x="1" y="2"/>
                      <a:pt x="2" y="0"/>
                      <a:pt x="4" y="1"/>
                    </a:cubicBezTo>
                    <a:cubicBezTo>
                      <a:pt x="23" y="5"/>
                      <a:pt x="35" y="5"/>
                      <a:pt x="54" y="1"/>
                    </a:cubicBezTo>
                    <a:cubicBezTo>
                      <a:pt x="56" y="0"/>
                      <a:pt x="58" y="2"/>
                      <a:pt x="58" y="4"/>
                    </a:cubicBezTo>
                    <a:cubicBezTo>
                      <a:pt x="58" y="6"/>
                      <a:pt x="57" y="8"/>
                      <a:pt x="55" y="8"/>
                    </a:cubicBezTo>
                    <a:cubicBezTo>
                      <a:pt x="45" y="10"/>
                      <a:pt x="37" y="11"/>
                      <a:pt x="29" y="11"/>
                    </a:cubicBezTo>
                    <a:close/>
                  </a:path>
                </a:pathLst>
              </a:custGeom>
              <a:solidFill>
                <a:srgbClr val="A71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95" name="Freeform 121"/>
              <p:cNvSpPr>
                <a:spLocks/>
              </p:cNvSpPr>
              <p:nvPr/>
            </p:nvSpPr>
            <p:spPr bwMode="auto">
              <a:xfrm>
                <a:off x="6995" y="2670"/>
                <a:ext cx="48" cy="14"/>
              </a:xfrm>
              <a:custGeom>
                <a:avLst/>
                <a:gdLst>
                  <a:gd name="T0" fmla="*/ 0 w 65"/>
                  <a:gd name="T1" fmla="*/ 17 h 19"/>
                  <a:gd name="T2" fmla="*/ 2 w 65"/>
                  <a:gd name="T3" fmla="*/ 15 h 19"/>
                  <a:gd name="T4" fmla="*/ 8 w 65"/>
                  <a:gd name="T5" fmla="*/ 9 h 19"/>
                  <a:gd name="T6" fmla="*/ 18 w 65"/>
                  <a:gd name="T7" fmla="*/ 3 h 19"/>
                  <a:gd name="T8" fmla="*/ 24 w 65"/>
                  <a:gd name="T9" fmla="*/ 1 h 19"/>
                  <a:gd name="T10" fmla="*/ 25 w 65"/>
                  <a:gd name="T11" fmla="*/ 1 h 19"/>
                  <a:gd name="T12" fmla="*/ 25 w 65"/>
                  <a:gd name="T13" fmla="*/ 1 h 19"/>
                  <a:gd name="T14" fmla="*/ 25 w 65"/>
                  <a:gd name="T15" fmla="*/ 1 h 19"/>
                  <a:gd name="T16" fmla="*/ 25 w 65"/>
                  <a:gd name="T17" fmla="*/ 1 h 19"/>
                  <a:gd name="T18" fmla="*/ 25 w 65"/>
                  <a:gd name="T19" fmla="*/ 1 h 19"/>
                  <a:gd name="T20" fmla="*/ 26 w 65"/>
                  <a:gd name="T21" fmla="*/ 0 h 19"/>
                  <a:gd name="T22" fmla="*/ 28 w 65"/>
                  <a:gd name="T23" fmla="*/ 0 h 19"/>
                  <a:gd name="T24" fmla="*/ 32 w 65"/>
                  <a:gd name="T25" fmla="*/ 0 h 19"/>
                  <a:gd name="T26" fmla="*/ 38 w 65"/>
                  <a:gd name="T27" fmla="*/ 1 h 19"/>
                  <a:gd name="T28" fmla="*/ 45 w 65"/>
                  <a:gd name="T29" fmla="*/ 2 h 19"/>
                  <a:gd name="T30" fmla="*/ 55 w 65"/>
                  <a:gd name="T31" fmla="*/ 6 h 19"/>
                  <a:gd name="T32" fmla="*/ 62 w 65"/>
                  <a:gd name="T33" fmla="*/ 10 h 19"/>
                  <a:gd name="T34" fmla="*/ 65 w 65"/>
                  <a:gd name="T35" fmla="*/ 12 h 19"/>
                  <a:gd name="T36" fmla="*/ 65 w 65"/>
                  <a:gd name="T37" fmla="*/ 14 h 19"/>
                  <a:gd name="T38" fmla="*/ 64 w 65"/>
                  <a:gd name="T39" fmla="*/ 15 h 19"/>
                  <a:gd name="T40" fmla="*/ 54 w 65"/>
                  <a:gd name="T41" fmla="*/ 12 h 19"/>
                  <a:gd name="T42" fmla="*/ 43 w 65"/>
                  <a:gd name="T43" fmla="*/ 9 h 19"/>
                  <a:gd name="T44" fmla="*/ 31 w 65"/>
                  <a:gd name="T45" fmla="*/ 8 h 19"/>
                  <a:gd name="T46" fmla="*/ 29 w 65"/>
                  <a:gd name="T47" fmla="*/ 8 h 19"/>
                  <a:gd name="T48" fmla="*/ 27 w 65"/>
                  <a:gd name="T49" fmla="*/ 8 h 19"/>
                  <a:gd name="T50" fmla="*/ 26 w 65"/>
                  <a:gd name="T51" fmla="*/ 8 h 19"/>
                  <a:gd name="T52" fmla="*/ 26 w 65"/>
                  <a:gd name="T53" fmla="*/ 8 h 19"/>
                  <a:gd name="T54" fmla="*/ 27 w 65"/>
                  <a:gd name="T55" fmla="*/ 8 h 19"/>
                  <a:gd name="T56" fmla="*/ 27 w 65"/>
                  <a:gd name="T57" fmla="*/ 8 h 19"/>
                  <a:gd name="T58" fmla="*/ 27 w 65"/>
                  <a:gd name="T59" fmla="*/ 8 h 19"/>
                  <a:gd name="T60" fmla="*/ 26 w 65"/>
                  <a:gd name="T61" fmla="*/ 8 h 19"/>
                  <a:gd name="T62" fmla="*/ 26 w 65"/>
                  <a:gd name="T63" fmla="*/ 9 h 19"/>
                  <a:gd name="T64" fmla="*/ 21 w 65"/>
                  <a:gd name="T65" fmla="*/ 10 h 19"/>
                  <a:gd name="T66" fmla="*/ 11 w 65"/>
                  <a:gd name="T67" fmla="*/ 14 h 19"/>
                  <a:gd name="T68" fmla="*/ 4 w 65"/>
                  <a:gd name="T69" fmla="*/ 17 h 19"/>
                  <a:gd name="T70" fmla="*/ 1 w 65"/>
                  <a:gd name="T71" fmla="*/ 18 h 19"/>
                  <a:gd name="T72" fmla="*/ 0 w 65"/>
                  <a:gd name="T73" fmla="*/ 18 h 19"/>
                  <a:gd name="T74" fmla="*/ 0 w 65"/>
                  <a:gd name="T7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19">
                    <a:moveTo>
                      <a:pt x="0" y="17"/>
                    </a:moveTo>
                    <a:cubicBezTo>
                      <a:pt x="0" y="17"/>
                      <a:pt x="1" y="16"/>
                      <a:pt x="2" y="15"/>
                    </a:cubicBezTo>
                    <a:cubicBezTo>
                      <a:pt x="3" y="13"/>
                      <a:pt x="5" y="11"/>
                      <a:pt x="8" y="9"/>
                    </a:cubicBezTo>
                    <a:cubicBezTo>
                      <a:pt x="11" y="7"/>
                      <a:pt x="14" y="5"/>
                      <a:pt x="18" y="3"/>
                    </a:cubicBezTo>
                    <a:cubicBezTo>
                      <a:pt x="20" y="2"/>
                      <a:pt x="22" y="1"/>
                      <a:pt x="24"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6" y="0"/>
                      <a:pt x="26" y="0"/>
                      <a:pt x="26" y="0"/>
                    </a:cubicBezTo>
                    <a:cubicBezTo>
                      <a:pt x="27" y="0"/>
                      <a:pt x="27" y="0"/>
                      <a:pt x="28" y="0"/>
                    </a:cubicBezTo>
                    <a:cubicBezTo>
                      <a:pt x="29" y="0"/>
                      <a:pt x="30" y="0"/>
                      <a:pt x="32" y="0"/>
                    </a:cubicBezTo>
                    <a:cubicBezTo>
                      <a:pt x="34" y="0"/>
                      <a:pt x="36" y="1"/>
                      <a:pt x="38" y="1"/>
                    </a:cubicBezTo>
                    <a:cubicBezTo>
                      <a:pt x="41" y="1"/>
                      <a:pt x="43" y="2"/>
                      <a:pt x="45" y="2"/>
                    </a:cubicBezTo>
                    <a:cubicBezTo>
                      <a:pt x="49" y="4"/>
                      <a:pt x="52" y="5"/>
                      <a:pt x="55" y="6"/>
                    </a:cubicBezTo>
                    <a:cubicBezTo>
                      <a:pt x="58" y="8"/>
                      <a:pt x="61" y="9"/>
                      <a:pt x="62" y="10"/>
                    </a:cubicBezTo>
                    <a:cubicBezTo>
                      <a:pt x="64" y="12"/>
                      <a:pt x="65" y="12"/>
                      <a:pt x="65" y="12"/>
                    </a:cubicBezTo>
                    <a:cubicBezTo>
                      <a:pt x="65" y="13"/>
                      <a:pt x="65" y="14"/>
                      <a:pt x="65" y="14"/>
                    </a:cubicBezTo>
                    <a:cubicBezTo>
                      <a:pt x="65" y="15"/>
                      <a:pt x="64" y="15"/>
                      <a:pt x="64" y="15"/>
                    </a:cubicBezTo>
                    <a:cubicBezTo>
                      <a:pt x="64" y="15"/>
                      <a:pt x="60" y="13"/>
                      <a:pt x="54" y="12"/>
                    </a:cubicBezTo>
                    <a:cubicBezTo>
                      <a:pt x="50" y="11"/>
                      <a:pt x="47" y="10"/>
                      <a:pt x="43" y="9"/>
                    </a:cubicBezTo>
                    <a:cubicBezTo>
                      <a:pt x="39" y="9"/>
                      <a:pt x="35" y="8"/>
                      <a:pt x="31" y="8"/>
                    </a:cubicBezTo>
                    <a:cubicBezTo>
                      <a:pt x="30" y="8"/>
                      <a:pt x="29" y="8"/>
                      <a:pt x="29" y="8"/>
                    </a:cubicBezTo>
                    <a:cubicBezTo>
                      <a:pt x="28" y="8"/>
                      <a:pt x="28" y="8"/>
                      <a:pt x="27" y="8"/>
                    </a:cubicBezTo>
                    <a:cubicBezTo>
                      <a:pt x="26" y="8"/>
                      <a:pt x="26" y="8"/>
                      <a:pt x="26" y="8"/>
                    </a:cubicBezTo>
                    <a:cubicBezTo>
                      <a:pt x="26" y="8"/>
                      <a:pt x="26" y="8"/>
                      <a:pt x="26" y="8"/>
                    </a:cubicBezTo>
                    <a:cubicBezTo>
                      <a:pt x="26" y="8"/>
                      <a:pt x="27" y="8"/>
                      <a:pt x="27" y="8"/>
                    </a:cubicBezTo>
                    <a:cubicBezTo>
                      <a:pt x="27" y="8"/>
                      <a:pt x="27" y="8"/>
                      <a:pt x="27" y="8"/>
                    </a:cubicBezTo>
                    <a:cubicBezTo>
                      <a:pt x="27" y="8"/>
                      <a:pt x="27" y="8"/>
                      <a:pt x="27" y="8"/>
                    </a:cubicBezTo>
                    <a:cubicBezTo>
                      <a:pt x="26" y="8"/>
                      <a:pt x="26" y="8"/>
                      <a:pt x="26" y="8"/>
                    </a:cubicBezTo>
                    <a:cubicBezTo>
                      <a:pt x="26" y="9"/>
                      <a:pt x="26" y="9"/>
                      <a:pt x="26" y="9"/>
                    </a:cubicBezTo>
                    <a:cubicBezTo>
                      <a:pt x="24" y="9"/>
                      <a:pt x="22" y="10"/>
                      <a:pt x="21" y="10"/>
                    </a:cubicBezTo>
                    <a:cubicBezTo>
                      <a:pt x="17" y="11"/>
                      <a:pt x="14" y="13"/>
                      <a:pt x="11" y="14"/>
                    </a:cubicBezTo>
                    <a:cubicBezTo>
                      <a:pt x="8" y="16"/>
                      <a:pt x="6" y="17"/>
                      <a:pt x="4" y="17"/>
                    </a:cubicBezTo>
                    <a:cubicBezTo>
                      <a:pt x="2" y="18"/>
                      <a:pt x="1" y="18"/>
                      <a:pt x="1" y="18"/>
                    </a:cubicBezTo>
                    <a:cubicBezTo>
                      <a:pt x="1" y="19"/>
                      <a:pt x="0" y="19"/>
                      <a:pt x="0" y="18"/>
                    </a:cubicBezTo>
                    <a:cubicBezTo>
                      <a:pt x="0" y="18"/>
                      <a:pt x="0" y="18"/>
                      <a:pt x="0" y="17"/>
                    </a:cubicBezTo>
                    <a:close/>
                  </a:path>
                </a:pathLst>
              </a:custGeom>
              <a:solidFill>
                <a:srgbClr val="A1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96" name="Freeform 122"/>
              <p:cNvSpPr>
                <a:spLocks/>
              </p:cNvSpPr>
              <p:nvPr/>
            </p:nvSpPr>
            <p:spPr bwMode="auto">
              <a:xfrm>
                <a:off x="7063" y="2669"/>
                <a:ext cx="47" cy="15"/>
              </a:xfrm>
              <a:custGeom>
                <a:avLst/>
                <a:gdLst>
                  <a:gd name="T0" fmla="*/ 64 w 65"/>
                  <a:gd name="T1" fmla="*/ 20 h 20"/>
                  <a:gd name="T2" fmla="*/ 61 w 65"/>
                  <a:gd name="T3" fmla="*/ 19 h 20"/>
                  <a:gd name="T4" fmla="*/ 54 w 65"/>
                  <a:gd name="T5" fmla="*/ 15 h 20"/>
                  <a:gd name="T6" fmla="*/ 45 w 65"/>
                  <a:gd name="T7" fmla="*/ 10 h 20"/>
                  <a:gd name="T8" fmla="*/ 40 w 65"/>
                  <a:gd name="T9" fmla="*/ 8 h 20"/>
                  <a:gd name="T10" fmla="*/ 39 w 65"/>
                  <a:gd name="T11" fmla="*/ 8 h 20"/>
                  <a:gd name="T12" fmla="*/ 39 w 65"/>
                  <a:gd name="T13" fmla="*/ 8 h 20"/>
                  <a:gd name="T14" fmla="*/ 39 w 65"/>
                  <a:gd name="T15" fmla="*/ 8 h 20"/>
                  <a:gd name="T16" fmla="*/ 39 w 65"/>
                  <a:gd name="T17" fmla="*/ 8 h 20"/>
                  <a:gd name="T18" fmla="*/ 39 w 65"/>
                  <a:gd name="T19" fmla="*/ 8 h 20"/>
                  <a:gd name="T20" fmla="*/ 39 w 65"/>
                  <a:gd name="T21" fmla="*/ 8 h 20"/>
                  <a:gd name="T22" fmla="*/ 39 w 65"/>
                  <a:gd name="T23" fmla="*/ 8 h 20"/>
                  <a:gd name="T24" fmla="*/ 37 w 65"/>
                  <a:gd name="T25" fmla="*/ 8 h 20"/>
                  <a:gd name="T26" fmla="*/ 34 w 65"/>
                  <a:gd name="T27" fmla="*/ 8 h 20"/>
                  <a:gd name="T28" fmla="*/ 23 w 65"/>
                  <a:gd name="T29" fmla="*/ 8 h 20"/>
                  <a:gd name="T30" fmla="*/ 12 w 65"/>
                  <a:gd name="T31" fmla="*/ 10 h 20"/>
                  <a:gd name="T32" fmla="*/ 2 w 65"/>
                  <a:gd name="T33" fmla="*/ 12 h 20"/>
                  <a:gd name="T34" fmla="*/ 0 w 65"/>
                  <a:gd name="T35" fmla="*/ 11 h 20"/>
                  <a:gd name="T36" fmla="*/ 1 w 65"/>
                  <a:gd name="T37" fmla="*/ 10 h 20"/>
                  <a:gd name="T38" fmla="*/ 3 w 65"/>
                  <a:gd name="T39" fmla="*/ 8 h 20"/>
                  <a:gd name="T40" fmla="*/ 10 w 65"/>
                  <a:gd name="T41" fmla="*/ 4 h 20"/>
                  <a:gd name="T42" fmla="*/ 21 w 65"/>
                  <a:gd name="T43" fmla="*/ 1 h 20"/>
                  <a:gd name="T44" fmla="*/ 28 w 65"/>
                  <a:gd name="T45" fmla="*/ 0 h 20"/>
                  <a:gd name="T46" fmla="*/ 35 w 65"/>
                  <a:gd name="T47" fmla="*/ 0 h 20"/>
                  <a:gd name="T48" fmla="*/ 38 w 65"/>
                  <a:gd name="T49" fmla="*/ 0 h 20"/>
                  <a:gd name="T50" fmla="*/ 40 w 65"/>
                  <a:gd name="T51" fmla="*/ 0 h 20"/>
                  <a:gd name="T52" fmla="*/ 41 w 65"/>
                  <a:gd name="T53" fmla="*/ 0 h 20"/>
                  <a:gd name="T54" fmla="*/ 41 w 65"/>
                  <a:gd name="T55" fmla="*/ 0 h 20"/>
                  <a:gd name="T56" fmla="*/ 41 w 65"/>
                  <a:gd name="T57" fmla="*/ 1 h 20"/>
                  <a:gd name="T58" fmla="*/ 41 w 65"/>
                  <a:gd name="T59" fmla="*/ 1 h 20"/>
                  <a:gd name="T60" fmla="*/ 42 w 65"/>
                  <a:gd name="T61" fmla="*/ 1 h 20"/>
                  <a:gd name="T62" fmla="*/ 42 w 65"/>
                  <a:gd name="T63" fmla="*/ 1 h 20"/>
                  <a:gd name="T64" fmla="*/ 48 w 65"/>
                  <a:gd name="T65" fmla="*/ 4 h 20"/>
                  <a:gd name="T66" fmla="*/ 58 w 65"/>
                  <a:gd name="T67" fmla="*/ 10 h 20"/>
                  <a:gd name="T68" fmla="*/ 63 w 65"/>
                  <a:gd name="T69" fmla="*/ 16 h 20"/>
                  <a:gd name="T70" fmla="*/ 65 w 65"/>
                  <a:gd name="T71" fmla="*/ 19 h 20"/>
                  <a:gd name="T72" fmla="*/ 65 w 65"/>
                  <a:gd name="T73" fmla="*/ 20 h 20"/>
                  <a:gd name="T74" fmla="*/ 64 w 65"/>
                  <a:gd name="T7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20">
                    <a:moveTo>
                      <a:pt x="64" y="20"/>
                    </a:moveTo>
                    <a:cubicBezTo>
                      <a:pt x="64" y="20"/>
                      <a:pt x="63" y="19"/>
                      <a:pt x="61" y="19"/>
                    </a:cubicBezTo>
                    <a:cubicBezTo>
                      <a:pt x="60" y="18"/>
                      <a:pt x="57" y="17"/>
                      <a:pt x="54" y="15"/>
                    </a:cubicBezTo>
                    <a:cubicBezTo>
                      <a:pt x="52" y="14"/>
                      <a:pt x="48" y="12"/>
                      <a:pt x="45" y="10"/>
                    </a:cubicBezTo>
                    <a:cubicBezTo>
                      <a:pt x="43" y="10"/>
                      <a:pt x="41" y="9"/>
                      <a:pt x="40"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8" y="8"/>
                      <a:pt x="37" y="8"/>
                      <a:pt x="37" y="8"/>
                    </a:cubicBezTo>
                    <a:cubicBezTo>
                      <a:pt x="36" y="8"/>
                      <a:pt x="35" y="8"/>
                      <a:pt x="34" y="8"/>
                    </a:cubicBezTo>
                    <a:cubicBezTo>
                      <a:pt x="31" y="8"/>
                      <a:pt x="26" y="8"/>
                      <a:pt x="23" y="8"/>
                    </a:cubicBezTo>
                    <a:cubicBezTo>
                      <a:pt x="19" y="9"/>
                      <a:pt x="15" y="9"/>
                      <a:pt x="12" y="10"/>
                    </a:cubicBezTo>
                    <a:cubicBezTo>
                      <a:pt x="6" y="11"/>
                      <a:pt x="2" y="12"/>
                      <a:pt x="2" y="12"/>
                    </a:cubicBezTo>
                    <a:cubicBezTo>
                      <a:pt x="1" y="12"/>
                      <a:pt x="0" y="12"/>
                      <a:pt x="0" y="11"/>
                    </a:cubicBezTo>
                    <a:cubicBezTo>
                      <a:pt x="0" y="11"/>
                      <a:pt x="0" y="10"/>
                      <a:pt x="1" y="10"/>
                    </a:cubicBezTo>
                    <a:cubicBezTo>
                      <a:pt x="1" y="10"/>
                      <a:pt x="2" y="9"/>
                      <a:pt x="3" y="8"/>
                    </a:cubicBezTo>
                    <a:cubicBezTo>
                      <a:pt x="5" y="7"/>
                      <a:pt x="7" y="6"/>
                      <a:pt x="10" y="4"/>
                    </a:cubicBezTo>
                    <a:cubicBezTo>
                      <a:pt x="14" y="3"/>
                      <a:pt x="17" y="2"/>
                      <a:pt x="21" y="1"/>
                    </a:cubicBezTo>
                    <a:cubicBezTo>
                      <a:pt x="23" y="1"/>
                      <a:pt x="26" y="0"/>
                      <a:pt x="28" y="0"/>
                    </a:cubicBezTo>
                    <a:cubicBezTo>
                      <a:pt x="30" y="0"/>
                      <a:pt x="32" y="0"/>
                      <a:pt x="35" y="0"/>
                    </a:cubicBezTo>
                    <a:cubicBezTo>
                      <a:pt x="36" y="0"/>
                      <a:pt x="37" y="0"/>
                      <a:pt x="38" y="0"/>
                    </a:cubicBezTo>
                    <a:cubicBezTo>
                      <a:pt x="39" y="0"/>
                      <a:pt x="40" y="0"/>
                      <a:pt x="40" y="0"/>
                    </a:cubicBezTo>
                    <a:cubicBezTo>
                      <a:pt x="41" y="0"/>
                      <a:pt x="41" y="0"/>
                      <a:pt x="41" y="0"/>
                    </a:cubicBezTo>
                    <a:cubicBezTo>
                      <a:pt x="41" y="0"/>
                      <a:pt x="41" y="0"/>
                      <a:pt x="41" y="0"/>
                    </a:cubicBezTo>
                    <a:cubicBezTo>
                      <a:pt x="41" y="1"/>
                      <a:pt x="41" y="1"/>
                      <a:pt x="41" y="1"/>
                    </a:cubicBezTo>
                    <a:cubicBezTo>
                      <a:pt x="41" y="1"/>
                      <a:pt x="41" y="1"/>
                      <a:pt x="41" y="1"/>
                    </a:cubicBezTo>
                    <a:cubicBezTo>
                      <a:pt x="42" y="1"/>
                      <a:pt x="42" y="1"/>
                      <a:pt x="42" y="1"/>
                    </a:cubicBezTo>
                    <a:cubicBezTo>
                      <a:pt x="42" y="1"/>
                      <a:pt x="42" y="1"/>
                      <a:pt x="42" y="1"/>
                    </a:cubicBezTo>
                    <a:cubicBezTo>
                      <a:pt x="44" y="2"/>
                      <a:pt x="46" y="3"/>
                      <a:pt x="48" y="4"/>
                    </a:cubicBezTo>
                    <a:cubicBezTo>
                      <a:pt x="52" y="6"/>
                      <a:pt x="55" y="8"/>
                      <a:pt x="58" y="10"/>
                    </a:cubicBezTo>
                    <a:cubicBezTo>
                      <a:pt x="60" y="13"/>
                      <a:pt x="62" y="15"/>
                      <a:pt x="63" y="16"/>
                    </a:cubicBezTo>
                    <a:cubicBezTo>
                      <a:pt x="64" y="18"/>
                      <a:pt x="65" y="19"/>
                      <a:pt x="65" y="19"/>
                    </a:cubicBezTo>
                    <a:cubicBezTo>
                      <a:pt x="65" y="19"/>
                      <a:pt x="65" y="20"/>
                      <a:pt x="65" y="20"/>
                    </a:cubicBezTo>
                    <a:cubicBezTo>
                      <a:pt x="65" y="20"/>
                      <a:pt x="64" y="20"/>
                      <a:pt x="64" y="20"/>
                    </a:cubicBezTo>
                    <a:close/>
                  </a:path>
                </a:pathLst>
              </a:custGeom>
              <a:solidFill>
                <a:srgbClr val="A1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97" name="Freeform 123"/>
              <p:cNvSpPr>
                <a:spLocks/>
              </p:cNvSpPr>
              <p:nvPr/>
            </p:nvSpPr>
            <p:spPr bwMode="auto">
              <a:xfrm>
                <a:off x="7033" y="2679"/>
                <a:ext cx="20" cy="46"/>
              </a:xfrm>
              <a:custGeom>
                <a:avLst/>
                <a:gdLst>
                  <a:gd name="T0" fmla="*/ 0 w 27"/>
                  <a:gd name="T1" fmla="*/ 62 h 62"/>
                  <a:gd name="T2" fmla="*/ 27 w 27"/>
                  <a:gd name="T3" fmla="*/ 62 h 62"/>
                  <a:gd name="T4" fmla="*/ 27 w 27"/>
                  <a:gd name="T5" fmla="*/ 0 h 62"/>
                  <a:gd name="T6" fmla="*/ 17 w 27"/>
                  <a:gd name="T7" fmla="*/ 12 h 62"/>
                  <a:gd name="T8" fmla="*/ 3 w 27"/>
                  <a:gd name="T9" fmla="*/ 52 h 62"/>
                  <a:gd name="T10" fmla="*/ 0 w 27"/>
                  <a:gd name="T11" fmla="*/ 62 h 62"/>
                </a:gdLst>
                <a:ahLst/>
                <a:cxnLst>
                  <a:cxn ang="0">
                    <a:pos x="T0" y="T1"/>
                  </a:cxn>
                  <a:cxn ang="0">
                    <a:pos x="T2" y="T3"/>
                  </a:cxn>
                  <a:cxn ang="0">
                    <a:pos x="T4" y="T5"/>
                  </a:cxn>
                  <a:cxn ang="0">
                    <a:pos x="T6" y="T7"/>
                  </a:cxn>
                  <a:cxn ang="0">
                    <a:pos x="T8" y="T9"/>
                  </a:cxn>
                  <a:cxn ang="0">
                    <a:pos x="T10" y="T11"/>
                  </a:cxn>
                </a:cxnLst>
                <a:rect l="0" t="0" r="r" b="b"/>
                <a:pathLst>
                  <a:path w="27" h="62">
                    <a:moveTo>
                      <a:pt x="0" y="62"/>
                    </a:moveTo>
                    <a:cubicBezTo>
                      <a:pt x="27" y="62"/>
                      <a:pt x="27" y="62"/>
                      <a:pt x="27" y="62"/>
                    </a:cubicBezTo>
                    <a:cubicBezTo>
                      <a:pt x="27" y="0"/>
                      <a:pt x="27" y="0"/>
                      <a:pt x="27" y="0"/>
                    </a:cubicBezTo>
                    <a:cubicBezTo>
                      <a:pt x="24" y="0"/>
                      <a:pt x="17" y="1"/>
                      <a:pt x="17" y="12"/>
                    </a:cubicBezTo>
                    <a:cubicBezTo>
                      <a:pt x="17" y="27"/>
                      <a:pt x="10" y="45"/>
                      <a:pt x="3" y="52"/>
                    </a:cubicBezTo>
                    <a:cubicBezTo>
                      <a:pt x="0" y="55"/>
                      <a:pt x="0" y="61"/>
                      <a:pt x="0" y="62"/>
                    </a:cubicBezTo>
                    <a:close/>
                  </a:path>
                </a:pathLst>
              </a:custGeom>
              <a:solidFill>
                <a:srgbClr val="F8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98" name="Freeform 124"/>
              <p:cNvSpPr>
                <a:spLocks/>
              </p:cNvSpPr>
              <p:nvPr/>
            </p:nvSpPr>
            <p:spPr bwMode="auto">
              <a:xfrm>
                <a:off x="7033" y="2725"/>
                <a:ext cx="39" cy="9"/>
              </a:xfrm>
              <a:custGeom>
                <a:avLst/>
                <a:gdLst>
                  <a:gd name="T0" fmla="*/ 53 w 53"/>
                  <a:gd name="T1" fmla="*/ 0 h 13"/>
                  <a:gd name="T2" fmla="*/ 48 w 53"/>
                  <a:gd name="T3" fmla="*/ 5 h 13"/>
                  <a:gd name="T4" fmla="*/ 36 w 53"/>
                  <a:gd name="T5" fmla="*/ 10 h 13"/>
                  <a:gd name="T6" fmla="*/ 27 w 53"/>
                  <a:gd name="T7" fmla="*/ 13 h 13"/>
                  <a:gd name="T8" fmla="*/ 26 w 53"/>
                  <a:gd name="T9" fmla="*/ 13 h 13"/>
                  <a:gd name="T10" fmla="*/ 17 w 53"/>
                  <a:gd name="T11" fmla="*/ 10 h 13"/>
                  <a:gd name="T12" fmla="*/ 5 w 53"/>
                  <a:gd name="T13" fmla="*/ 5 h 13"/>
                  <a:gd name="T14" fmla="*/ 0 w 53"/>
                  <a:gd name="T15" fmla="*/ 0 h 13"/>
                  <a:gd name="T16" fmla="*/ 53 w 5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3">
                    <a:moveTo>
                      <a:pt x="53" y="0"/>
                    </a:moveTo>
                    <a:cubicBezTo>
                      <a:pt x="53" y="2"/>
                      <a:pt x="51" y="4"/>
                      <a:pt x="48" y="5"/>
                    </a:cubicBezTo>
                    <a:cubicBezTo>
                      <a:pt x="42" y="7"/>
                      <a:pt x="38" y="7"/>
                      <a:pt x="36" y="10"/>
                    </a:cubicBezTo>
                    <a:cubicBezTo>
                      <a:pt x="33" y="13"/>
                      <a:pt x="30" y="13"/>
                      <a:pt x="27" y="13"/>
                    </a:cubicBezTo>
                    <a:cubicBezTo>
                      <a:pt x="26" y="13"/>
                      <a:pt x="26" y="13"/>
                      <a:pt x="26" y="13"/>
                    </a:cubicBezTo>
                    <a:cubicBezTo>
                      <a:pt x="23" y="13"/>
                      <a:pt x="20" y="13"/>
                      <a:pt x="17" y="10"/>
                    </a:cubicBezTo>
                    <a:cubicBezTo>
                      <a:pt x="15" y="7"/>
                      <a:pt x="11" y="7"/>
                      <a:pt x="5" y="5"/>
                    </a:cubicBezTo>
                    <a:cubicBezTo>
                      <a:pt x="2" y="4"/>
                      <a:pt x="0" y="2"/>
                      <a:pt x="0" y="0"/>
                    </a:cubicBezTo>
                    <a:lnTo>
                      <a:pt x="53" y="0"/>
                    </a:ln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99" name="Freeform 125"/>
              <p:cNvSpPr>
                <a:spLocks/>
              </p:cNvSpPr>
              <p:nvPr/>
            </p:nvSpPr>
            <p:spPr bwMode="auto">
              <a:xfrm>
                <a:off x="6995" y="2869"/>
                <a:ext cx="61" cy="45"/>
              </a:xfrm>
              <a:custGeom>
                <a:avLst/>
                <a:gdLst>
                  <a:gd name="T0" fmla="*/ 2 w 61"/>
                  <a:gd name="T1" fmla="*/ 45 h 45"/>
                  <a:gd name="T2" fmla="*/ 61 w 61"/>
                  <a:gd name="T3" fmla="*/ 3 h 45"/>
                  <a:gd name="T4" fmla="*/ 57 w 61"/>
                  <a:gd name="T5" fmla="*/ 1 h 45"/>
                  <a:gd name="T6" fmla="*/ 27 w 61"/>
                  <a:gd name="T7" fmla="*/ 0 h 45"/>
                  <a:gd name="T8" fmla="*/ 0 w 61"/>
                  <a:gd name="T9" fmla="*/ 30 h 45"/>
                  <a:gd name="T10" fmla="*/ 2 w 61"/>
                  <a:gd name="T11" fmla="*/ 45 h 45"/>
                </a:gdLst>
                <a:ahLst/>
                <a:cxnLst>
                  <a:cxn ang="0">
                    <a:pos x="T0" y="T1"/>
                  </a:cxn>
                  <a:cxn ang="0">
                    <a:pos x="T2" y="T3"/>
                  </a:cxn>
                  <a:cxn ang="0">
                    <a:pos x="T4" y="T5"/>
                  </a:cxn>
                  <a:cxn ang="0">
                    <a:pos x="T6" y="T7"/>
                  </a:cxn>
                  <a:cxn ang="0">
                    <a:pos x="T8" y="T9"/>
                  </a:cxn>
                  <a:cxn ang="0">
                    <a:pos x="T10" y="T11"/>
                  </a:cxn>
                </a:cxnLst>
                <a:rect l="0" t="0" r="r" b="b"/>
                <a:pathLst>
                  <a:path w="61" h="45">
                    <a:moveTo>
                      <a:pt x="2" y="45"/>
                    </a:moveTo>
                    <a:lnTo>
                      <a:pt x="61" y="3"/>
                    </a:lnTo>
                    <a:lnTo>
                      <a:pt x="57" y="1"/>
                    </a:lnTo>
                    <a:lnTo>
                      <a:pt x="27" y="0"/>
                    </a:lnTo>
                    <a:lnTo>
                      <a:pt x="0" y="30"/>
                    </a:lnTo>
                    <a:lnTo>
                      <a:pt x="2" y="45"/>
                    </a:lnTo>
                    <a:close/>
                  </a:path>
                </a:pathLst>
              </a:custGeom>
              <a:solidFill>
                <a:srgbClr val="D3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00" name="Freeform 126"/>
              <p:cNvSpPr>
                <a:spLocks/>
              </p:cNvSpPr>
              <p:nvPr/>
            </p:nvSpPr>
            <p:spPr bwMode="auto">
              <a:xfrm>
                <a:off x="7051" y="2870"/>
                <a:ext cx="61" cy="45"/>
              </a:xfrm>
              <a:custGeom>
                <a:avLst/>
                <a:gdLst>
                  <a:gd name="T0" fmla="*/ 59 w 61"/>
                  <a:gd name="T1" fmla="*/ 45 h 45"/>
                  <a:gd name="T2" fmla="*/ 0 w 61"/>
                  <a:gd name="T3" fmla="*/ 2 h 45"/>
                  <a:gd name="T4" fmla="*/ 4 w 61"/>
                  <a:gd name="T5" fmla="*/ 1 h 45"/>
                  <a:gd name="T6" fmla="*/ 34 w 61"/>
                  <a:gd name="T7" fmla="*/ 0 h 45"/>
                  <a:gd name="T8" fmla="*/ 61 w 61"/>
                  <a:gd name="T9" fmla="*/ 30 h 45"/>
                  <a:gd name="T10" fmla="*/ 59 w 61"/>
                  <a:gd name="T11" fmla="*/ 45 h 45"/>
                </a:gdLst>
                <a:ahLst/>
                <a:cxnLst>
                  <a:cxn ang="0">
                    <a:pos x="T0" y="T1"/>
                  </a:cxn>
                  <a:cxn ang="0">
                    <a:pos x="T2" y="T3"/>
                  </a:cxn>
                  <a:cxn ang="0">
                    <a:pos x="T4" y="T5"/>
                  </a:cxn>
                  <a:cxn ang="0">
                    <a:pos x="T6" y="T7"/>
                  </a:cxn>
                  <a:cxn ang="0">
                    <a:pos x="T8" y="T9"/>
                  </a:cxn>
                  <a:cxn ang="0">
                    <a:pos x="T10" y="T11"/>
                  </a:cxn>
                </a:cxnLst>
                <a:rect l="0" t="0" r="r" b="b"/>
                <a:pathLst>
                  <a:path w="61" h="45">
                    <a:moveTo>
                      <a:pt x="59" y="45"/>
                    </a:moveTo>
                    <a:lnTo>
                      <a:pt x="0" y="2"/>
                    </a:lnTo>
                    <a:lnTo>
                      <a:pt x="4" y="1"/>
                    </a:lnTo>
                    <a:lnTo>
                      <a:pt x="34" y="0"/>
                    </a:lnTo>
                    <a:lnTo>
                      <a:pt x="61" y="30"/>
                    </a:lnTo>
                    <a:lnTo>
                      <a:pt x="59" y="45"/>
                    </a:lnTo>
                    <a:close/>
                  </a:path>
                </a:pathLst>
              </a:custGeom>
              <a:solidFill>
                <a:srgbClr val="D3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01" name="Freeform 127"/>
              <p:cNvSpPr>
                <a:spLocks/>
              </p:cNvSpPr>
              <p:nvPr/>
            </p:nvSpPr>
            <p:spPr bwMode="auto">
              <a:xfrm>
                <a:off x="7093" y="2817"/>
                <a:ext cx="25" cy="26"/>
              </a:xfrm>
              <a:custGeom>
                <a:avLst/>
                <a:gdLst>
                  <a:gd name="T0" fmla="*/ 4 w 25"/>
                  <a:gd name="T1" fmla="*/ 0 h 26"/>
                  <a:gd name="T2" fmla="*/ 25 w 25"/>
                  <a:gd name="T3" fmla="*/ 8 h 26"/>
                  <a:gd name="T4" fmla="*/ 5 w 25"/>
                  <a:gd name="T5" fmla="*/ 26 h 26"/>
                  <a:gd name="T6" fmla="*/ 0 w 25"/>
                  <a:gd name="T7" fmla="*/ 20 h 26"/>
                  <a:gd name="T8" fmla="*/ 4 w 25"/>
                  <a:gd name="T9" fmla="*/ 0 h 26"/>
                </a:gdLst>
                <a:ahLst/>
                <a:cxnLst>
                  <a:cxn ang="0">
                    <a:pos x="T0" y="T1"/>
                  </a:cxn>
                  <a:cxn ang="0">
                    <a:pos x="T2" y="T3"/>
                  </a:cxn>
                  <a:cxn ang="0">
                    <a:pos x="T4" y="T5"/>
                  </a:cxn>
                  <a:cxn ang="0">
                    <a:pos x="T6" y="T7"/>
                  </a:cxn>
                  <a:cxn ang="0">
                    <a:pos x="T8" y="T9"/>
                  </a:cxn>
                </a:cxnLst>
                <a:rect l="0" t="0" r="r" b="b"/>
                <a:pathLst>
                  <a:path w="25" h="26">
                    <a:moveTo>
                      <a:pt x="4" y="0"/>
                    </a:moveTo>
                    <a:lnTo>
                      <a:pt x="25" y="8"/>
                    </a:lnTo>
                    <a:lnTo>
                      <a:pt x="5" y="26"/>
                    </a:lnTo>
                    <a:lnTo>
                      <a:pt x="0" y="20"/>
                    </a:lnTo>
                    <a:lnTo>
                      <a:pt x="4" y="0"/>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02" name="Freeform 128"/>
              <p:cNvSpPr>
                <a:spLocks/>
              </p:cNvSpPr>
              <p:nvPr/>
            </p:nvSpPr>
            <p:spPr bwMode="auto">
              <a:xfrm>
                <a:off x="7052" y="2823"/>
                <a:ext cx="68" cy="87"/>
              </a:xfrm>
              <a:custGeom>
                <a:avLst/>
                <a:gdLst>
                  <a:gd name="T0" fmla="*/ 85 w 93"/>
                  <a:gd name="T1" fmla="*/ 0 h 117"/>
                  <a:gd name="T2" fmla="*/ 0 w 93"/>
                  <a:gd name="T3" fmla="*/ 61 h 117"/>
                  <a:gd name="T4" fmla="*/ 0 w 93"/>
                  <a:gd name="T5" fmla="*/ 67 h 117"/>
                  <a:gd name="T6" fmla="*/ 5 w 93"/>
                  <a:gd name="T7" fmla="*/ 69 h 117"/>
                  <a:gd name="T8" fmla="*/ 80 w 93"/>
                  <a:gd name="T9" fmla="*/ 117 h 117"/>
                  <a:gd name="T10" fmla="*/ 93 w 93"/>
                  <a:gd name="T11" fmla="*/ 3 h 117"/>
                  <a:gd name="T12" fmla="*/ 85 w 9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93" h="117">
                    <a:moveTo>
                      <a:pt x="85" y="0"/>
                    </a:moveTo>
                    <a:cubicBezTo>
                      <a:pt x="85" y="0"/>
                      <a:pt x="34" y="58"/>
                      <a:pt x="0" y="61"/>
                    </a:cubicBezTo>
                    <a:cubicBezTo>
                      <a:pt x="0" y="67"/>
                      <a:pt x="0" y="67"/>
                      <a:pt x="0" y="67"/>
                    </a:cubicBezTo>
                    <a:cubicBezTo>
                      <a:pt x="0" y="67"/>
                      <a:pt x="1" y="67"/>
                      <a:pt x="5" y="69"/>
                    </a:cubicBezTo>
                    <a:cubicBezTo>
                      <a:pt x="19" y="75"/>
                      <a:pt x="58" y="95"/>
                      <a:pt x="80" y="117"/>
                    </a:cubicBezTo>
                    <a:cubicBezTo>
                      <a:pt x="80" y="117"/>
                      <a:pt x="92" y="47"/>
                      <a:pt x="93" y="3"/>
                    </a:cubicBez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03" name="Freeform 129"/>
              <p:cNvSpPr>
                <a:spLocks/>
              </p:cNvSpPr>
              <p:nvPr/>
            </p:nvSpPr>
            <p:spPr bwMode="auto">
              <a:xfrm>
                <a:off x="6992" y="2817"/>
                <a:ext cx="18" cy="21"/>
              </a:xfrm>
              <a:custGeom>
                <a:avLst/>
                <a:gdLst>
                  <a:gd name="T0" fmla="*/ 18 w 18"/>
                  <a:gd name="T1" fmla="*/ 0 h 21"/>
                  <a:gd name="T2" fmla="*/ 15 w 18"/>
                  <a:gd name="T3" fmla="*/ 8 h 21"/>
                  <a:gd name="T4" fmla="*/ 15 w 18"/>
                  <a:gd name="T5" fmla="*/ 21 h 21"/>
                  <a:gd name="T6" fmla="*/ 0 w 18"/>
                  <a:gd name="T7" fmla="*/ 10 h 21"/>
                  <a:gd name="T8" fmla="*/ 0 w 18"/>
                  <a:gd name="T9" fmla="*/ 7 h 21"/>
                  <a:gd name="T10" fmla="*/ 18 w 18"/>
                  <a:gd name="T11" fmla="*/ 0 h 21"/>
                </a:gdLst>
                <a:ahLst/>
                <a:cxnLst>
                  <a:cxn ang="0">
                    <a:pos x="T0" y="T1"/>
                  </a:cxn>
                  <a:cxn ang="0">
                    <a:pos x="T2" y="T3"/>
                  </a:cxn>
                  <a:cxn ang="0">
                    <a:pos x="T4" y="T5"/>
                  </a:cxn>
                  <a:cxn ang="0">
                    <a:pos x="T6" y="T7"/>
                  </a:cxn>
                  <a:cxn ang="0">
                    <a:pos x="T8" y="T9"/>
                  </a:cxn>
                  <a:cxn ang="0">
                    <a:pos x="T10" y="T11"/>
                  </a:cxn>
                </a:cxnLst>
                <a:rect l="0" t="0" r="r" b="b"/>
                <a:pathLst>
                  <a:path w="18" h="21">
                    <a:moveTo>
                      <a:pt x="18" y="0"/>
                    </a:moveTo>
                    <a:lnTo>
                      <a:pt x="15" y="8"/>
                    </a:lnTo>
                    <a:lnTo>
                      <a:pt x="15" y="21"/>
                    </a:lnTo>
                    <a:lnTo>
                      <a:pt x="0" y="10"/>
                    </a:lnTo>
                    <a:lnTo>
                      <a:pt x="0" y="7"/>
                    </a:lnTo>
                    <a:lnTo>
                      <a:pt x="18" y="0"/>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04" name="Freeform 130"/>
              <p:cNvSpPr>
                <a:spLocks/>
              </p:cNvSpPr>
              <p:nvPr/>
            </p:nvSpPr>
            <p:spPr bwMode="auto">
              <a:xfrm>
                <a:off x="6986" y="2823"/>
                <a:ext cx="69" cy="87"/>
              </a:xfrm>
              <a:custGeom>
                <a:avLst/>
                <a:gdLst>
                  <a:gd name="T0" fmla="*/ 10 w 94"/>
                  <a:gd name="T1" fmla="*/ 0 h 117"/>
                  <a:gd name="T2" fmla="*/ 94 w 94"/>
                  <a:gd name="T3" fmla="*/ 61 h 117"/>
                  <a:gd name="T4" fmla="*/ 94 w 94"/>
                  <a:gd name="T5" fmla="*/ 67 h 117"/>
                  <a:gd name="T6" fmla="*/ 14 w 94"/>
                  <a:gd name="T7" fmla="*/ 117 h 117"/>
                  <a:gd name="T8" fmla="*/ 0 w 94"/>
                  <a:gd name="T9" fmla="*/ 4 h 117"/>
                  <a:gd name="T10" fmla="*/ 10 w 94"/>
                  <a:gd name="T11" fmla="*/ 0 h 117"/>
                </a:gdLst>
                <a:ahLst/>
                <a:cxnLst>
                  <a:cxn ang="0">
                    <a:pos x="T0" y="T1"/>
                  </a:cxn>
                  <a:cxn ang="0">
                    <a:pos x="T2" y="T3"/>
                  </a:cxn>
                  <a:cxn ang="0">
                    <a:pos x="T4" y="T5"/>
                  </a:cxn>
                  <a:cxn ang="0">
                    <a:pos x="T6" y="T7"/>
                  </a:cxn>
                  <a:cxn ang="0">
                    <a:pos x="T8" y="T9"/>
                  </a:cxn>
                  <a:cxn ang="0">
                    <a:pos x="T10" y="T11"/>
                  </a:cxn>
                </a:cxnLst>
                <a:rect l="0" t="0" r="r" b="b"/>
                <a:pathLst>
                  <a:path w="94" h="117">
                    <a:moveTo>
                      <a:pt x="10" y="0"/>
                    </a:moveTo>
                    <a:cubicBezTo>
                      <a:pt x="10" y="0"/>
                      <a:pt x="60" y="58"/>
                      <a:pt x="94" y="61"/>
                    </a:cubicBezTo>
                    <a:cubicBezTo>
                      <a:pt x="94" y="67"/>
                      <a:pt x="94" y="67"/>
                      <a:pt x="94" y="67"/>
                    </a:cubicBezTo>
                    <a:cubicBezTo>
                      <a:pt x="94" y="67"/>
                      <a:pt x="40" y="89"/>
                      <a:pt x="14" y="117"/>
                    </a:cubicBezTo>
                    <a:cubicBezTo>
                      <a:pt x="14" y="117"/>
                      <a:pt x="2" y="47"/>
                      <a:pt x="0" y="4"/>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sp>
        <p:nvSpPr>
          <p:cNvPr id="405" name="TextBox 404"/>
          <p:cNvSpPr txBox="1"/>
          <p:nvPr/>
        </p:nvSpPr>
        <p:spPr>
          <a:xfrm>
            <a:off x="9821357" y="4250932"/>
            <a:ext cx="773315" cy="158325"/>
          </a:xfrm>
          <a:prstGeom prst="rect">
            <a:avLst/>
          </a:prstGeom>
        </p:spPr>
        <p:txBody>
          <a:bodyPr wrap="none" lIns="0" tIns="0" rIns="0" bIns="0" rtlCol="0">
            <a:spAutoFit/>
          </a:bodyPr>
          <a:lstStyle>
            <a:defPPr>
              <a:defRPr lang="en-US"/>
            </a:defPPr>
            <a:lvl1pPr algn="ctr" defTabSz="932059">
              <a:lnSpc>
                <a:spcPct val="90000"/>
              </a:lnSpc>
              <a:spcAft>
                <a:spcPts val="612"/>
              </a:spcAft>
              <a:defRPr sz="1121" kern="0">
                <a:latin typeface="Segoe UI"/>
              </a:defRPr>
            </a:lvl1pPr>
          </a:lstStyle>
          <a:p>
            <a:pPr defTabSz="931880"/>
            <a:r>
              <a:rPr lang="en-US" dirty="0">
                <a:solidFill>
                  <a:srgbClr val="505050"/>
                </a:solidFill>
              </a:rPr>
              <a:t>Engineering</a:t>
            </a:r>
          </a:p>
        </p:txBody>
      </p:sp>
      <p:sp>
        <p:nvSpPr>
          <p:cNvPr id="406" name="TextBox 405"/>
          <p:cNvSpPr txBox="1"/>
          <p:nvPr/>
        </p:nvSpPr>
        <p:spPr>
          <a:xfrm>
            <a:off x="10032261" y="2854056"/>
            <a:ext cx="351507" cy="158325"/>
          </a:xfrm>
          <a:prstGeom prst="rect">
            <a:avLst/>
          </a:prstGeom>
        </p:spPr>
        <p:txBody>
          <a:bodyPr wrap="none" lIns="0" tIns="0" rIns="0" bIns="0" rtlCol="0">
            <a:spAutoFit/>
          </a:bodyPr>
          <a:lstStyle/>
          <a:p>
            <a:pPr algn="ctr" defTabSz="931880">
              <a:lnSpc>
                <a:spcPct val="90000"/>
              </a:lnSpc>
              <a:spcAft>
                <a:spcPts val="612"/>
              </a:spcAft>
              <a:defRPr/>
            </a:pPr>
            <a:r>
              <a:rPr lang="en-US" sz="1121" kern="0" dirty="0">
                <a:solidFill>
                  <a:srgbClr val="505050"/>
                </a:solidFill>
                <a:latin typeface="Segoe UI"/>
              </a:rPr>
              <a:t>Pilots</a:t>
            </a:r>
          </a:p>
        </p:txBody>
      </p:sp>
      <p:grpSp>
        <p:nvGrpSpPr>
          <p:cNvPr id="407" name="Group 133"/>
          <p:cNvGrpSpPr>
            <a:grpSpLocks noChangeAspect="1"/>
          </p:cNvGrpSpPr>
          <p:nvPr/>
        </p:nvGrpSpPr>
        <p:grpSpPr bwMode="auto">
          <a:xfrm>
            <a:off x="9792172" y="1852205"/>
            <a:ext cx="831732" cy="839669"/>
            <a:chOff x="6773" y="1848"/>
            <a:chExt cx="524" cy="529"/>
          </a:xfrm>
        </p:grpSpPr>
        <p:sp>
          <p:nvSpPr>
            <p:cNvPr id="408" name="AutoShape 132"/>
            <p:cNvSpPr>
              <a:spLocks noChangeAspect="1" noChangeArrowheads="1" noTextEdit="1"/>
            </p:cNvSpPr>
            <p:nvPr/>
          </p:nvSpPr>
          <p:spPr bwMode="auto">
            <a:xfrm>
              <a:off x="6773" y="1848"/>
              <a:ext cx="524"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09" name="Oval 134"/>
            <p:cNvSpPr>
              <a:spLocks noChangeArrowheads="1"/>
            </p:cNvSpPr>
            <p:nvPr/>
          </p:nvSpPr>
          <p:spPr bwMode="auto">
            <a:xfrm>
              <a:off x="6773" y="1848"/>
              <a:ext cx="524" cy="53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10" name="Freeform 135"/>
            <p:cNvSpPr>
              <a:spLocks/>
            </p:cNvSpPr>
            <p:nvPr/>
          </p:nvSpPr>
          <p:spPr bwMode="auto">
            <a:xfrm>
              <a:off x="6933" y="1918"/>
              <a:ext cx="204" cy="299"/>
            </a:xfrm>
            <a:custGeom>
              <a:avLst/>
              <a:gdLst>
                <a:gd name="T0" fmla="*/ 206 w 277"/>
                <a:gd name="T1" fmla="*/ 0 h 402"/>
                <a:gd name="T2" fmla="*/ 205 w 277"/>
                <a:gd name="T3" fmla="*/ 18 h 402"/>
                <a:gd name="T4" fmla="*/ 140 w 277"/>
                <a:gd name="T5" fmla="*/ 8 h 402"/>
                <a:gd name="T6" fmla="*/ 8 w 277"/>
                <a:gd name="T7" fmla="*/ 76 h 402"/>
                <a:gd name="T8" fmla="*/ 11 w 277"/>
                <a:gd name="T9" fmla="*/ 319 h 402"/>
                <a:gd name="T10" fmla="*/ 249 w 277"/>
                <a:gd name="T11" fmla="*/ 307 h 402"/>
                <a:gd name="T12" fmla="*/ 257 w 277"/>
                <a:gd name="T13" fmla="*/ 205 h 402"/>
                <a:gd name="T14" fmla="*/ 206 w 27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402">
                  <a:moveTo>
                    <a:pt x="206" y="0"/>
                  </a:moveTo>
                  <a:cubicBezTo>
                    <a:pt x="205" y="18"/>
                    <a:pt x="205" y="18"/>
                    <a:pt x="205" y="18"/>
                  </a:cubicBezTo>
                  <a:cubicBezTo>
                    <a:pt x="188" y="12"/>
                    <a:pt x="167" y="8"/>
                    <a:pt x="140" y="8"/>
                  </a:cubicBezTo>
                  <a:cubicBezTo>
                    <a:pt x="86" y="8"/>
                    <a:pt x="26" y="14"/>
                    <a:pt x="8" y="76"/>
                  </a:cubicBezTo>
                  <a:cubicBezTo>
                    <a:pt x="7" y="145"/>
                    <a:pt x="0" y="310"/>
                    <a:pt x="11" y="319"/>
                  </a:cubicBezTo>
                  <a:cubicBezTo>
                    <a:pt x="5" y="319"/>
                    <a:pt x="184" y="402"/>
                    <a:pt x="249" y="307"/>
                  </a:cubicBezTo>
                  <a:cubicBezTo>
                    <a:pt x="269" y="281"/>
                    <a:pt x="249" y="244"/>
                    <a:pt x="257" y="205"/>
                  </a:cubicBezTo>
                  <a:cubicBezTo>
                    <a:pt x="277" y="112"/>
                    <a:pt x="262" y="8"/>
                    <a:pt x="20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11" name="Freeform 136"/>
            <p:cNvSpPr>
              <a:spLocks/>
            </p:cNvSpPr>
            <p:nvPr/>
          </p:nvSpPr>
          <p:spPr bwMode="auto">
            <a:xfrm>
              <a:off x="7032" y="2135"/>
              <a:ext cx="153" cy="121"/>
            </a:xfrm>
            <a:custGeom>
              <a:avLst/>
              <a:gdLst>
                <a:gd name="T0" fmla="*/ 126 w 153"/>
                <a:gd name="T1" fmla="*/ 121 h 121"/>
                <a:gd name="T2" fmla="*/ 0 w 153"/>
                <a:gd name="T3" fmla="*/ 74 h 121"/>
                <a:gd name="T4" fmla="*/ 27 w 153"/>
                <a:gd name="T5" fmla="*/ 0 h 121"/>
                <a:gd name="T6" fmla="*/ 153 w 153"/>
                <a:gd name="T7" fmla="*/ 49 h 121"/>
                <a:gd name="T8" fmla="*/ 126 w 153"/>
                <a:gd name="T9" fmla="*/ 121 h 121"/>
              </a:gdLst>
              <a:ahLst/>
              <a:cxnLst>
                <a:cxn ang="0">
                  <a:pos x="T0" y="T1"/>
                </a:cxn>
                <a:cxn ang="0">
                  <a:pos x="T2" y="T3"/>
                </a:cxn>
                <a:cxn ang="0">
                  <a:pos x="T4" y="T5"/>
                </a:cxn>
                <a:cxn ang="0">
                  <a:pos x="T6" y="T7"/>
                </a:cxn>
                <a:cxn ang="0">
                  <a:pos x="T8" y="T9"/>
                </a:cxn>
              </a:cxnLst>
              <a:rect l="0" t="0" r="r" b="b"/>
              <a:pathLst>
                <a:path w="153" h="121">
                  <a:moveTo>
                    <a:pt x="126" y="121"/>
                  </a:moveTo>
                  <a:lnTo>
                    <a:pt x="0" y="74"/>
                  </a:lnTo>
                  <a:lnTo>
                    <a:pt x="27" y="0"/>
                  </a:lnTo>
                  <a:lnTo>
                    <a:pt x="153" y="49"/>
                  </a:lnTo>
                  <a:lnTo>
                    <a:pt x="126" y="121"/>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12" name="Freeform 137"/>
            <p:cNvSpPr>
              <a:spLocks/>
            </p:cNvSpPr>
            <p:nvPr/>
          </p:nvSpPr>
          <p:spPr bwMode="auto">
            <a:xfrm>
              <a:off x="7141" y="2189"/>
              <a:ext cx="75" cy="157"/>
            </a:xfrm>
            <a:custGeom>
              <a:avLst/>
              <a:gdLst>
                <a:gd name="T0" fmla="*/ 102 w 102"/>
                <a:gd name="T1" fmla="*/ 155 h 211"/>
                <a:gd name="T2" fmla="*/ 77 w 102"/>
                <a:gd name="T3" fmla="*/ 177 h 211"/>
                <a:gd name="T4" fmla="*/ 26 w 102"/>
                <a:gd name="T5" fmla="*/ 211 h 211"/>
                <a:gd name="T6" fmla="*/ 23 w 102"/>
                <a:gd name="T7" fmla="*/ 184 h 211"/>
                <a:gd name="T8" fmla="*/ 22 w 102"/>
                <a:gd name="T9" fmla="*/ 183 h 211"/>
                <a:gd name="T10" fmla="*/ 7 w 102"/>
                <a:gd name="T11" fmla="*/ 87 h 211"/>
                <a:gd name="T12" fmla="*/ 6 w 102"/>
                <a:gd name="T13" fmla="*/ 85 h 211"/>
                <a:gd name="T14" fmla="*/ 6 w 102"/>
                <a:gd name="T15" fmla="*/ 81 h 211"/>
                <a:gd name="T16" fmla="*/ 4 w 102"/>
                <a:gd name="T17" fmla="*/ 72 h 211"/>
                <a:gd name="T18" fmla="*/ 1 w 102"/>
                <a:gd name="T19" fmla="*/ 53 h 211"/>
                <a:gd name="T20" fmla="*/ 0 w 102"/>
                <a:gd name="T21" fmla="*/ 49 h 211"/>
                <a:gd name="T22" fmla="*/ 1 w 102"/>
                <a:gd name="T23" fmla="*/ 37 h 211"/>
                <a:gd name="T24" fmla="*/ 1 w 102"/>
                <a:gd name="T25" fmla="*/ 37 h 211"/>
                <a:gd name="T26" fmla="*/ 1 w 102"/>
                <a:gd name="T27" fmla="*/ 33 h 211"/>
                <a:gd name="T28" fmla="*/ 5 w 102"/>
                <a:gd name="T29" fmla="*/ 21 h 211"/>
                <a:gd name="T30" fmla="*/ 30 w 102"/>
                <a:gd name="T31" fmla="*/ 2 h 211"/>
                <a:gd name="T32" fmla="*/ 56 w 102"/>
                <a:gd name="T33" fmla="*/ 3 h 211"/>
                <a:gd name="T34" fmla="*/ 82 w 102"/>
                <a:gd name="T35" fmla="*/ 31 h 211"/>
                <a:gd name="T36" fmla="*/ 82 w 102"/>
                <a:gd name="T37" fmla="*/ 35 h 211"/>
                <a:gd name="T38" fmla="*/ 88 w 102"/>
                <a:gd name="T39" fmla="*/ 67 h 211"/>
                <a:gd name="T40" fmla="*/ 102 w 102"/>
                <a:gd name="T41" fmla="*/ 15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211">
                  <a:moveTo>
                    <a:pt x="102" y="155"/>
                  </a:moveTo>
                  <a:cubicBezTo>
                    <a:pt x="94" y="163"/>
                    <a:pt x="86" y="170"/>
                    <a:pt x="77" y="177"/>
                  </a:cubicBezTo>
                  <a:cubicBezTo>
                    <a:pt x="61" y="189"/>
                    <a:pt x="44" y="201"/>
                    <a:pt x="26" y="211"/>
                  </a:cubicBezTo>
                  <a:cubicBezTo>
                    <a:pt x="25" y="202"/>
                    <a:pt x="24" y="193"/>
                    <a:pt x="23" y="184"/>
                  </a:cubicBezTo>
                  <a:cubicBezTo>
                    <a:pt x="22" y="184"/>
                    <a:pt x="22" y="183"/>
                    <a:pt x="22" y="183"/>
                  </a:cubicBezTo>
                  <a:cubicBezTo>
                    <a:pt x="18" y="151"/>
                    <a:pt x="12" y="119"/>
                    <a:pt x="7" y="87"/>
                  </a:cubicBezTo>
                  <a:cubicBezTo>
                    <a:pt x="7" y="86"/>
                    <a:pt x="7" y="86"/>
                    <a:pt x="6" y="85"/>
                  </a:cubicBezTo>
                  <a:cubicBezTo>
                    <a:pt x="6" y="84"/>
                    <a:pt x="6" y="82"/>
                    <a:pt x="6" y="81"/>
                  </a:cubicBezTo>
                  <a:cubicBezTo>
                    <a:pt x="5" y="78"/>
                    <a:pt x="5" y="75"/>
                    <a:pt x="4" y="72"/>
                  </a:cubicBezTo>
                  <a:cubicBezTo>
                    <a:pt x="3" y="66"/>
                    <a:pt x="2" y="59"/>
                    <a:pt x="1" y="53"/>
                  </a:cubicBezTo>
                  <a:cubicBezTo>
                    <a:pt x="1" y="52"/>
                    <a:pt x="1" y="50"/>
                    <a:pt x="0" y="49"/>
                  </a:cubicBezTo>
                  <a:cubicBezTo>
                    <a:pt x="0" y="45"/>
                    <a:pt x="0" y="41"/>
                    <a:pt x="1" y="37"/>
                  </a:cubicBezTo>
                  <a:cubicBezTo>
                    <a:pt x="1" y="37"/>
                    <a:pt x="1" y="37"/>
                    <a:pt x="1" y="37"/>
                  </a:cubicBezTo>
                  <a:cubicBezTo>
                    <a:pt x="1" y="35"/>
                    <a:pt x="1" y="34"/>
                    <a:pt x="1" y="33"/>
                  </a:cubicBezTo>
                  <a:cubicBezTo>
                    <a:pt x="2" y="29"/>
                    <a:pt x="4" y="25"/>
                    <a:pt x="5" y="21"/>
                  </a:cubicBezTo>
                  <a:cubicBezTo>
                    <a:pt x="10" y="12"/>
                    <a:pt x="18" y="5"/>
                    <a:pt x="30" y="2"/>
                  </a:cubicBezTo>
                  <a:cubicBezTo>
                    <a:pt x="38" y="0"/>
                    <a:pt x="48" y="0"/>
                    <a:pt x="56" y="3"/>
                  </a:cubicBezTo>
                  <a:cubicBezTo>
                    <a:pt x="69" y="8"/>
                    <a:pt x="79" y="18"/>
                    <a:pt x="82" y="31"/>
                  </a:cubicBezTo>
                  <a:cubicBezTo>
                    <a:pt x="82" y="32"/>
                    <a:pt x="82" y="34"/>
                    <a:pt x="82" y="35"/>
                  </a:cubicBezTo>
                  <a:cubicBezTo>
                    <a:pt x="84" y="46"/>
                    <a:pt x="86" y="56"/>
                    <a:pt x="88" y="67"/>
                  </a:cubicBezTo>
                  <a:cubicBezTo>
                    <a:pt x="93" y="96"/>
                    <a:pt x="98" y="125"/>
                    <a:pt x="102" y="155"/>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13" name="Freeform 138"/>
            <p:cNvSpPr>
              <a:spLocks/>
            </p:cNvSpPr>
            <p:nvPr/>
          </p:nvSpPr>
          <p:spPr bwMode="auto">
            <a:xfrm>
              <a:off x="7133" y="2213"/>
              <a:ext cx="90" cy="113"/>
            </a:xfrm>
            <a:custGeom>
              <a:avLst/>
              <a:gdLst>
                <a:gd name="T0" fmla="*/ 122 w 122"/>
                <a:gd name="T1" fmla="*/ 114 h 152"/>
                <a:gd name="T2" fmla="*/ 113 w 122"/>
                <a:gd name="T3" fmla="*/ 122 h 152"/>
                <a:gd name="T4" fmla="*/ 88 w 122"/>
                <a:gd name="T5" fmla="*/ 144 h 152"/>
                <a:gd name="T6" fmla="*/ 34 w 122"/>
                <a:gd name="T7" fmla="*/ 150 h 152"/>
                <a:gd name="T8" fmla="*/ 33 w 122"/>
                <a:gd name="T9" fmla="*/ 150 h 152"/>
                <a:gd name="T10" fmla="*/ 20 w 122"/>
                <a:gd name="T11" fmla="*/ 152 h 152"/>
                <a:gd name="T12" fmla="*/ 10 w 122"/>
                <a:gd name="T13" fmla="*/ 78 h 152"/>
                <a:gd name="T14" fmla="*/ 5 w 122"/>
                <a:gd name="T15" fmla="*/ 47 h 152"/>
                <a:gd name="T16" fmla="*/ 3 w 122"/>
                <a:gd name="T17" fmla="*/ 33 h 152"/>
                <a:gd name="T18" fmla="*/ 1 w 122"/>
                <a:gd name="T19" fmla="*/ 19 h 152"/>
                <a:gd name="T20" fmla="*/ 1 w 122"/>
                <a:gd name="T21" fmla="*/ 18 h 152"/>
                <a:gd name="T22" fmla="*/ 0 w 122"/>
                <a:gd name="T23" fmla="*/ 18 h 152"/>
                <a:gd name="T24" fmla="*/ 11 w 122"/>
                <a:gd name="T25" fmla="*/ 16 h 152"/>
                <a:gd name="T26" fmla="*/ 40 w 122"/>
                <a:gd name="T27" fmla="*/ 11 h 152"/>
                <a:gd name="T28" fmla="*/ 52 w 122"/>
                <a:gd name="T29" fmla="*/ 9 h 152"/>
                <a:gd name="T30" fmla="*/ 93 w 122"/>
                <a:gd name="T31" fmla="*/ 2 h 152"/>
                <a:gd name="T32" fmla="*/ 104 w 122"/>
                <a:gd name="T33" fmla="*/ 0 h 152"/>
                <a:gd name="T34" fmla="*/ 105 w 122"/>
                <a:gd name="T35" fmla="*/ 3 h 152"/>
                <a:gd name="T36" fmla="*/ 105 w 122"/>
                <a:gd name="T37" fmla="*/ 3 h 152"/>
                <a:gd name="T38" fmla="*/ 122 w 122"/>
                <a:gd name="T39" fmla="*/ 1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52">
                  <a:moveTo>
                    <a:pt x="122" y="114"/>
                  </a:moveTo>
                  <a:cubicBezTo>
                    <a:pt x="119" y="117"/>
                    <a:pt x="116" y="119"/>
                    <a:pt x="113" y="122"/>
                  </a:cubicBezTo>
                  <a:cubicBezTo>
                    <a:pt x="105" y="130"/>
                    <a:pt x="97" y="137"/>
                    <a:pt x="88" y="144"/>
                  </a:cubicBezTo>
                  <a:cubicBezTo>
                    <a:pt x="34" y="150"/>
                    <a:pt x="34" y="150"/>
                    <a:pt x="34" y="150"/>
                  </a:cubicBezTo>
                  <a:cubicBezTo>
                    <a:pt x="33" y="150"/>
                    <a:pt x="33" y="150"/>
                    <a:pt x="33" y="150"/>
                  </a:cubicBezTo>
                  <a:cubicBezTo>
                    <a:pt x="20" y="152"/>
                    <a:pt x="20" y="152"/>
                    <a:pt x="20" y="152"/>
                  </a:cubicBezTo>
                  <a:cubicBezTo>
                    <a:pt x="18" y="131"/>
                    <a:pt x="14" y="103"/>
                    <a:pt x="10" y="78"/>
                  </a:cubicBezTo>
                  <a:cubicBezTo>
                    <a:pt x="8" y="67"/>
                    <a:pt x="7" y="56"/>
                    <a:pt x="5" y="47"/>
                  </a:cubicBezTo>
                  <a:cubicBezTo>
                    <a:pt x="4" y="42"/>
                    <a:pt x="4" y="37"/>
                    <a:pt x="3" y="33"/>
                  </a:cubicBezTo>
                  <a:cubicBezTo>
                    <a:pt x="2" y="27"/>
                    <a:pt x="1" y="22"/>
                    <a:pt x="1" y="19"/>
                  </a:cubicBezTo>
                  <a:cubicBezTo>
                    <a:pt x="1" y="19"/>
                    <a:pt x="1" y="19"/>
                    <a:pt x="1" y="18"/>
                  </a:cubicBezTo>
                  <a:cubicBezTo>
                    <a:pt x="0" y="18"/>
                    <a:pt x="0" y="18"/>
                    <a:pt x="0" y="18"/>
                  </a:cubicBezTo>
                  <a:cubicBezTo>
                    <a:pt x="11" y="16"/>
                    <a:pt x="11" y="16"/>
                    <a:pt x="11" y="16"/>
                  </a:cubicBezTo>
                  <a:cubicBezTo>
                    <a:pt x="40" y="11"/>
                    <a:pt x="40" y="11"/>
                    <a:pt x="40" y="11"/>
                  </a:cubicBezTo>
                  <a:cubicBezTo>
                    <a:pt x="52" y="9"/>
                    <a:pt x="52" y="9"/>
                    <a:pt x="52" y="9"/>
                  </a:cubicBezTo>
                  <a:cubicBezTo>
                    <a:pt x="93" y="2"/>
                    <a:pt x="93" y="2"/>
                    <a:pt x="93" y="2"/>
                  </a:cubicBezTo>
                  <a:cubicBezTo>
                    <a:pt x="104" y="0"/>
                    <a:pt x="104" y="0"/>
                    <a:pt x="104" y="0"/>
                  </a:cubicBezTo>
                  <a:cubicBezTo>
                    <a:pt x="104" y="1"/>
                    <a:pt x="104" y="2"/>
                    <a:pt x="105" y="3"/>
                  </a:cubicBezTo>
                  <a:cubicBezTo>
                    <a:pt x="105" y="3"/>
                    <a:pt x="105" y="3"/>
                    <a:pt x="105" y="3"/>
                  </a:cubicBezTo>
                  <a:cubicBezTo>
                    <a:pt x="107" y="17"/>
                    <a:pt x="116" y="71"/>
                    <a:pt x="122" y="11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14" name="Freeform 139"/>
            <p:cNvSpPr>
              <a:spLocks/>
            </p:cNvSpPr>
            <p:nvPr/>
          </p:nvSpPr>
          <p:spPr bwMode="auto">
            <a:xfrm>
              <a:off x="7128" y="2177"/>
              <a:ext cx="86" cy="86"/>
            </a:xfrm>
            <a:custGeom>
              <a:avLst/>
              <a:gdLst>
                <a:gd name="T0" fmla="*/ 7 w 117"/>
                <a:gd name="T1" fmla="*/ 45 h 116"/>
                <a:gd name="T2" fmla="*/ 45 w 117"/>
                <a:gd name="T3" fmla="*/ 109 h 116"/>
                <a:gd name="T4" fmla="*/ 109 w 117"/>
                <a:gd name="T5" fmla="*/ 72 h 116"/>
                <a:gd name="T6" fmla="*/ 72 w 117"/>
                <a:gd name="T7" fmla="*/ 7 h 116"/>
                <a:gd name="T8" fmla="*/ 7 w 117"/>
                <a:gd name="T9" fmla="*/ 45 h 116"/>
              </a:gdLst>
              <a:ahLst/>
              <a:cxnLst>
                <a:cxn ang="0">
                  <a:pos x="T0" y="T1"/>
                </a:cxn>
                <a:cxn ang="0">
                  <a:pos x="T2" y="T3"/>
                </a:cxn>
                <a:cxn ang="0">
                  <a:pos x="T4" y="T5"/>
                </a:cxn>
                <a:cxn ang="0">
                  <a:pos x="T6" y="T7"/>
                </a:cxn>
                <a:cxn ang="0">
                  <a:pos x="T8" y="T9"/>
                </a:cxn>
              </a:cxnLst>
              <a:rect l="0" t="0" r="r" b="b"/>
              <a:pathLst>
                <a:path w="117" h="116">
                  <a:moveTo>
                    <a:pt x="7" y="45"/>
                  </a:moveTo>
                  <a:cubicBezTo>
                    <a:pt x="0" y="73"/>
                    <a:pt x="17" y="101"/>
                    <a:pt x="45" y="109"/>
                  </a:cubicBezTo>
                  <a:cubicBezTo>
                    <a:pt x="73" y="116"/>
                    <a:pt x="102" y="100"/>
                    <a:pt x="109" y="72"/>
                  </a:cubicBezTo>
                  <a:cubicBezTo>
                    <a:pt x="117" y="43"/>
                    <a:pt x="100" y="15"/>
                    <a:pt x="72" y="7"/>
                  </a:cubicBezTo>
                  <a:cubicBezTo>
                    <a:pt x="44" y="0"/>
                    <a:pt x="15" y="17"/>
                    <a:pt x="7" y="45"/>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15" name="Freeform 140"/>
            <p:cNvSpPr>
              <a:spLocks/>
            </p:cNvSpPr>
            <p:nvPr/>
          </p:nvSpPr>
          <p:spPr bwMode="auto">
            <a:xfrm>
              <a:off x="6900" y="2196"/>
              <a:ext cx="132" cy="182"/>
            </a:xfrm>
            <a:custGeom>
              <a:avLst/>
              <a:gdLst>
                <a:gd name="T0" fmla="*/ 179 w 179"/>
                <a:gd name="T1" fmla="*/ 0 h 244"/>
                <a:gd name="T2" fmla="*/ 179 w 179"/>
                <a:gd name="T3" fmla="*/ 244 h 244"/>
                <a:gd name="T4" fmla="*/ 177 w 179"/>
                <a:gd name="T5" fmla="*/ 244 h 244"/>
                <a:gd name="T6" fmla="*/ 127 w 179"/>
                <a:gd name="T7" fmla="*/ 239 h 244"/>
                <a:gd name="T8" fmla="*/ 111 w 179"/>
                <a:gd name="T9" fmla="*/ 236 h 244"/>
                <a:gd name="T10" fmla="*/ 71 w 179"/>
                <a:gd name="T11" fmla="*/ 225 h 244"/>
                <a:gd name="T12" fmla="*/ 8 w 179"/>
                <a:gd name="T13" fmla="*/ 197 h 244"/>
                <a:gd name="T14" fmla="*/ 8 w 179"/>
                <a:gd name="T15" fmla="*/ 180 h 244"/>
                <a:gd name="T16" fmla="*/ 7 w 179"/>
                <a:gd name="T17" fmla="*/ 177 h 244"/>
                <a:gd name="T18" fmla="*/ 7 w 179"/>
                <a:gd name="T19" fmla="*/ 173 h 244"/>
                <a:gd name="T20" fmla="*/ 3 w 179"/>
                <a:gd name="T21" fmla="*/ 80 h 244"/>
                <a:gd name="T22" fmla="*/ 2 w 179"/>
                <a:gd name="T23" fmla="*/ 62 h 244"/>
                <a:gd name="T24" fmla="*/ 0 w 179"/>
                <a:gd name="T25" fmla="*/ 31 h 244"/>
                <a:gd name="T26" fmla="*/ 0 w 179"/>
                <a:gd name="T27" fmla="*/ 26 h 244"/>
                <a:gd name="T28" fmla="*/ 0 w 179"/>
                <a:gd name="T29" fmla="*/ 13 h 244"/>
                <a:gd name="T30" fmla="*/ 26 w 179"/>
                <a:gd name="T31" fmla="*/ 11 h 244"/>
                <a:gd name="T32" fmla="*/ 31 w 179"/>
                <a:gd name="T33" fmla="*/ 11 h 244"/>
                <a:gd name="T34" fmla="*/ 38 w 179"/>
                <a:gd name="T35" fmla="*/ 10 h 244"/>
                <a:gd name="T36" fmla="*/ 41 w 179"/>
                <a:gd name="T37" fmla="*/ 10 h 244"/>
                <a:gd name="T38" fmla="*/ 94 w 179"/>
                <a:gd name="T39" fmla="*/ 6 h 244"/>
                <a:gd name="T40" fmla="*/ 110 w 179"/>
                <a:gd name="T41" fmla="*/ 5 h 244"/>
                <a:gd name="T42" fmla="*/ 119 w 179"/>
                <a:gd name="T43" fmla="*/ 5 h 244"/>
                <a:gd name="T44" fmla="*/ 157 w 179"/>
                <a:gd name="T45" fmla="*/ 2 h 244"/>
                <a:gd name="T46" fmla="*/ 173 w 179"/>
                <a:gd name="T47" fmla="*/ 1 h 244"/>
                <a:gd name="T48" fmla="*/ 177 w 179"/>
                <a:gd name="T49" fmla="*/ 0 h 244"/>
                <a:gd name="T50" fmla="*/ 179 w 179"/>
                <a:gd name="T5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9" h="244">
                  <a:moveTo>
                    <a:pt x="179" y="0"/>
                  </a:moveTo>
                  <a:cubicBezTo>
                    <a:pt x="179" y="244"/>
                    <a:pt x="179" y="244"/>
                    <a:pt x="179" y="244"/>
                  </a:cubicBezTo>
                  <a:cubicBezTo>
                    <a:pt x="179" y="244"/>
                    <a:pt x="178" y="244"/>
                    <a:pt x="177" y="244"/>
                  </a:cubicBezTo>
                  <a:cubicBezTo>
                    <a:pt x="160" y="243"/>
                    <a:pt x="144" y="242"/>
                    <a:pt x="127" y="239"/>
                  </a:cubicBezTo>
                  <a:cubicBezTo>
                    <a:pt x="122" y="238"/>
                    <a:pt x="116" y="237"/>
                    <a:pt x="111" y="236"/>
                  </a:cubicBezTo>
                  <a:cubicBezTo>
                    <a:pt x="97" y="233"/>
                    <a:pt x="84" y="230"/>
                    <a:pt x="71" y="225"/>
                  </a:cubicBezTo>
                  <a:cubicBezTo>
                    <a:pt x="49" y="218"/>
                    <a:pt x="28" y="209"/>
                    <a:pt x="8" y="197"/>
                  </a:cubicBezTo>
                  <a:cubicBezTo>
                    <a:pt x="8" y="180"/>
                    <a:pt x="8" y="180"/>
                    <a:pt x="8" y="180"/>
                  </a:cubicBezTo>
                  <a:cubicBezTo>
                    <a:pt x="7" y="177"/>
                    <a:pt x="7" y="177"/>
                    <a:pt x="7" y="177"/>
                  </a:cubicBezTo>
                  <a:cubicBezTo>
                    <a:pt x="7" y="173"/>
                    <a:pt x="7" y="173"/>
                    <a:pt x="7" y="173"/>
                  </a:cubicBezTo>
                  <a:cubicBezTo>
                    <a:pt x="3" y="80"/>
                    <a:pt x="3" y="80"/>
                    <a:pt x="3" y="80"/>
                  </a:cubicBezTo>
                  <a:cubicBezTo>
                    <a:pt x="2" y="62"/>
                    <a:pt x="2" y="62"/>
                    <a:pt x="2" y="62"/>
                  </a:cubicBezTo>
                  <a:cubicBezTo>
                    <a:pt x="0" y="31"/>
                    <a:pt x="0" y="31"/>
                    <a:pt x="0" y="31"/>
                  </a:cubicBezTo>
                  <a:cubicBezTo>
                    <a:pt x="0" y="26"/>
                    <a:pt x="0" y="26"/>
                    <a:pt x="0" y="26"/>
                  </a:cubicBezTo>
                  <a:cubicBezTo>
                    <a:pt x="0" y="13"/>
                    <a:pt x="0" y="13"/>
                    <a:pt x="0" y="13"/>
                  </a:cubicBezTo>
                  <a:cubicBezTo>
                    <a:pt x="26" y="11"/>
                    <a:pt x="26" y="11"/>
                    <a:pt x="26" y="11"/>
                  </a:cubicBezTo>
                  <a:cubicBezTo>
                    <a:pt x="31" y="11"/>
                    <a:pt x="31" y="11"/>
                    <a:pt x="31" y="11"/>
                  </a:cubicBezTo>
                  <a:cubicBezTo>
                    <a:pt x="38" y="10"/>
                    <a:pt x="38" y="10"/>
                    <a:pt x="38" y="10"/>
                  </a:cubicBezTo>
                  <a:cubicBezTo>
                    <a:pt x="41" y="10"/>
                    <a:pt x="41" y="10"/>
                    <a:pt x="41" y="10"/>
                  </a:cubicBezTo>
                  <a:cubicBezTo>
                    <a:pt x="94" y="6"/>
                    <a:pt x="94" y="6"/>
                    <a:pt x="94" y="6"/>
                  </a:cubicBezTo>
                  <a:cubicBezTo>
                    <a:pt x="110" y="5"/>
                    <a:pt x="110" y="5"/>
                    <a:pt x="110" y="5"/>
                  </a:cubicBezTo>
                  <a:cubicBezTo>
                    <a:pt x="119" y="5"/>
                    <a:pt x="119" y="5"/>
                    <a:pt x="119" y="5"/>
                  </a:cubicBezTo>
                  <a:cubicBezTo>
                    <a:pt x="157" y="2"/>
                    <a:pt x="157" y="2"/>
                    <a:pt x="157" y="2"/>
                  </a:cubicBezTo>
                  <a:cubicBezTo>
                    <a:pt x="173" y="1"/>
                    <a:pt x="173" y="1"/>
                    <a:pt x="173" y="1"/>
                  </a:cubicBezTo>
                  <a:cubicBezTo>
                    <a:pt x="177" y="0"/>
                    <a:pt x="177" y="0"/>
                    <a:pt x="177" y="0"/>
                  </a:cubicBezTo>
                  <a:lnTo>
                    <a:pt x="179"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16" name="Freeform 141"/>
            <p:cNvSpPr>
              <a:spLocks/>
            </p:cNvSpPr>
            <p:nvPr/>
          </p:nvSpPr>
          <p:spPr bwMode="auto">
            <a:xfrm>
              <a:off x="6878" y="2134"/>
              <a:ext cx="154" cy="121"/>
            </a:xfrm>
            <a:custGeom>
              <a:avLst/>
              <a:gdLst>
                <a:gd name="T0" fmla="*/ 28 w 154"/>
                <a:gd name="T1" fmla="*/ 121 h 121"/>
                <a:gd name="T2" fmla="*/ 0 w 154"/>
                <a:gd name="T3" fmla="*/ 48 h 121"/>
                <a:gd name="T4" fmla="*/ 126 w 154"/>
                <a:gd name="T5" fmla="*/ 0 h 121"/>
                <a:gd name="T6" fmla="*/ 154 w 154"/>
                <a:gd name="T7" fmla="*/ 73 h 121"/>
                <a:gd name="T8" fmla="*/ 28 w 154"/>
                <a:gd name="T9" fmla="*/ 121 h 121"/>
              </a:gdLst>
              <a:ahLst/>
              <a:cxnLst>
                <a:cxn ang="0">
                  <a:pos x="T0" y="T1"/>
                </a:cxn>
                <a:cxn ang="0">
                  <a:pos x="T2" y="T3"/>
                </a:cxn>
                <a:cxn ang="0">
                  <a:pos x="T4" y="T5"/>
                </a:cxn>
                <a:cxn ang="0">
                  <a:pos x="T6" y="T7"/>
                </a:cxn>
                <a:cxn ang="0">
                  <a:pos x="T8" y="T9"/>
                </a:cxn>
              </a:cxnLst>
              <a:rect l="0" t="0" r="r" b="b"/>
              <a:pathLst>
                <a:path w="154" h="121">
                  <a:moveTo>
                    <a:pt x="28" y="121"/>
                  </a:moveTo>
                  <a:lnTo>
                    <a:pt x="0" y="48"/>
                  </a:lnTo>
                  <a:lnTo>
                    <a:pt x="126" y="0"/>
                  </a:lnTo>
                  <a:lnTo>
                    <a:pt x="154" y="73"/>
                  </a:lnTo>
                  <a:lnTo>
                    <a:pt x="28" y="121"/>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17" name="Freeform 142"/>
            <p:cNvSpPr>
              <a:spLocks/>
            </p:cNvSpPr>
            <p:nvPr/>
          </p:nvSpPr>
          <p:spPr bwMode="auto">
            <a:xfrm>
              <a:off x="7030" y="2196"/>
              <a:ext cx="133" cy="182"/>
            </a:xfrm>
            <a:custGeom>
              <a:avLst/>
              <a:gdLst>
                <a:gd name="T0" fmla="*/ 180 w 180"/>
                <a:gd name="T1" fmla="*/ 13 h 244"/>
                <a:gd name="T2" fmla="*/ 179 w 180"/>
                <a:gd name="T3" fmla="*/ 34 h 244"/>
                <a:gd name="T4" fmla="*/ 178 w 180"/>
                <a:gd name="T5" fmla="*/ 68 h 244"/>
                <a:gd name="T6" fmla="*/ 177 w 180"/>
                <a:gd name="T7" fmla="*/ 83 h 244"/>
                <a:gd name="T8" fmla="*/ 173 w 180"/>
                <a:gd name="T9" fmla="*/ 173 h 244"/>
                <a:gd name="T10" fmla="*/ 173 w 180"/>
                <a:gd name="T11" fmla="*/ 174 h 244"/>
                <a:gd name="T12" fmla="*/ 172 w 180"/>
                <a:gd name="T13" fmla="*/ 180 h 244"/>
                <a:gd name="T14" fmla="*/ 172 w 180"/>
                <a:gd name="T15" fmla="*/ 203 h 244"/>
                <a:gd name="T16" fmla="*/ 108 w 180"/>
                <a:gd name="T17" fmla="*/ 229 h 244"/>
                <a:gd name="T18" fmla="*/ 80 w 180"/>
                <a:gd name="T19" fmla="*/ 236 h 244"/>
                <a:gd name="T20" fmla="*/ 52 w 180"/>
                <a:gd name="T21" fmla="*/ 241 h 244"/>
                <a:gd name="T22" fmla="*/ 6 w 180"/>
                <a:gd name="T23" fmla="*/ 244 h 244"/>
                <a:gd name="T24" fmla="*/ 2 w 180"/>
                <a:gd name="T25" fmla="*/ 244 h 244"/>
                <a:gd name="T26" fmla="*/ 0 w 180"/>
                <a:gd name="T27" fmla="*/ 244 h 244"/>
                <a:gd name="T28" fmla="*/ 0 w 180"/>
                <a:gd name="T29" fmla="*/ 0 h 244"/>
                <a:gd name="T30" fmla="*/ 2 w 180"/>
                <a:gd name="T31" fmla="*/ 0 h 244"/>
                <a:gd name="T32" fmla="*/ 8 w 180"/>
                <a:gd name="T33" fmla="*/ 1 h 244"/>
                <a:gd name="T34" fmla="*/ 14 w 180"/>
                <a:gd name="T35" fmla="*/ 1 h 244"/>
                <a:gd name="T36" fmla="*/ 48 w 180"/>
                <a:gd name="T37" fmla="*/ 4 h 244"/>
                <a:gd name="T38" fmla="*/ 66 w 180"/>
                <a:gd name="T39" fmla="*/ 5 h 244"/>
                <a:gd name="T40" fmla="*/ 89 w 180"/>
                <a:gd name="T41" fmla="*/ 7 h 244"/>
                <a:gd name="T42" fmla="*/ 143 w 180"/>
                <a:gd name="T43" fmla="*/ 11 h 244"/>
                <a:gd name="T44" fmla="*/ 148 w 180"/>
                <a:gd name="T45" fmla="*/ 11 h 244"/>
                <a:gd name="T46" fmla="*/ 155 w 180"/>
                <a:gd name="T47" fmla="*/ 11 h 244"/>
                <a:gd name="T48" fmla="*/ 180 w 180"/>
                <a:gd name="T49" fmla="*/ 1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44">
                  <a:moveTo>
                    <a:pt x="180" y="13"/>
                  </a:moveTo>
                  <a:cubicBezTo>
                    <a:pt x="179" y="34"/>
                    <a:pt x="179" y="34"/>
                    <a:pt x="179" y="34"/>
                  </a:cubicBezTo>
                  <a:cubicBezTo>
                    <a:pt x="178" y="68"/>
                    <a:pt x="178" y="68"/>
                    <a:pt x="178" y="68"/>
                  </a:cubicBezTo>
                  <a:cubicBezTo>
                    <a:pt x="177" y="83"/>
                    <a:pt x="177" y="83"/>
                    <a:pt x="177" y="83"/>
                  </a:cubicBezTo>
                  <a:cubicBezTo>
                    <a:pt x="173" y="173"/>
                    <a:pt x="173" y="173"/>
                    <a:pt x="173" y="173"/>
                  </a:cubicBezTo>
                  <a:cubicBezTo>
                    <a:pt x="173" y="174"/>
                    <a:pt x="173" y="174"/>
                    <a:pt x="173" y="174"/>
                  </a:cubicBezTo>
                  <a:cubicBezTo>
                    <a:pt x="172" y="180"/>
                    <a:pt x="172" y="180"/>
                    <a:pt x="172" y="180"/>
                  </a:cubicBezTo>
                  <a:cubicBezTo>
                    <a:pt x="172" y="203"/>
                    <a:pt x="172" y="203"/>
                    <a:pt x="172" y="203"/>
                  </a:cubicBezTo>
                  <a:cubicBezTo>
                    <a:pt x="151" y="214"/>
                    <a:pt x="130" y="222"/>
                    <a:pt x="108" y="229"/>
                  </a:cubicBezTo>
                  <a:cubicBezTo>
                    <a:pt x="98" y="232"/>
                    <a:pt x="89" y="234"/>
                    <a:pt x="80" y="236"/>
                  </a:cubicBezTo>
                  <a:cubicBezTo>
                    <a:pt x="70" y="238"/>
                    <a:pt x="61" y="240"/>
                    <a:pt x="52" y="241"/>
                  </a:cubicBezTo>
                  <a:cubicBezTo>
                    <a:pt x="37" y="243"/>
                    <a:pt x="22" y="244"/>
                    <a:pt x="6" y="244"/>
                  </a:cubicBezTo>
                  <a:cubicBezTo>
                    <a:pt x="5" y="244"/>
                    <a:pt x="4" y="244"/>
                    <a:pt x="2" y="244"/>
                  </a:cubicBezTo>
                  <a:cubicBezTo>
                    <a:pt x="2" y="244"/>
                    <a:pt x="1" y="244"/>
                    <a:pt x="0" y="244"/>
                  </a:cubicBezTo>
                  <a:cubicBezTo>
                    <a:pt x="0" y="0"/>
                    <a:pt x="0" y="0"/>
                    <a:pt x="0" y="0"/>
                  </a:cubicBezTo>
                  <a:cubicBezTo>
                    <a:pt x="2" y="0"/>
                    <a:pt x="2" y="0"/>
                    <a:pt x="2" y="0"/>
                  </a:cubicBezTo>
                  <a:cubicBezTo>
                    <a:pt x="8" y="1"/>
                    <a:pt x="8" y="1"/>
                    <a:pt x="8" y="1"/>
                  </a:cubicBezTo>
                  <a:cubicBezTo>
                    <a:pt x="14" y="1"/>
                    <a:pt x="14" y="1"/>
                    <a:pt x="14" y="1"/>
                  </a:cubicBezTo>
                  <a:cubicBezTo>
                    <a:pt x="48" y="4"/>
                    <a:pt x="48" y="4"/>
                    <a:pt x="48" y="4"/>
                  </a:cubicBezTo>
                  <a:cubicBezTo>
                    <a:pt x="66" y="5"/>
                    <a:pt x="66" y="5"/>
                    <a:pt x="66" y="5"/>
                  </a:cubicBezTo>
                  <a:cubicBezTo>
                    <a:pt x="89" y="7"/>
                    <a:pt x="89" y="7"/>
                    <a:pt x="89" y="7"/>
                  </a:cubicBezTo>
                  <a:cubicBezTo>
                    <a:pt x="143" y="11"/>
                    <a:pt x="143" y="11"/>
                    <a:pt x="143" y="11"/>
                  </a:cubicBezTo>
                  <a:cubicBezTo>
                    <a:pt x="148" y="11"/>
                    <a:pt x="148" y="11"/>
                    <a:pt x="148" y="11"/>
                  </a:cubicBezTo>
                  <a:cubicBezTo>
                    <a:pt x="155" y="11"/>
                    <a:pt x="155" y="11"/>
                    <a:pt x="155" y="11"/>
                  </a:cubicBezTo>
                  <a:lnTo>
                    <a:pt x="180" y="13"/>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18" name="Freeform 143"/>
            <p:cNvSpPr>
              <a:spLocks/>
            </p:cNvSpPr>
            <p:nvPr/>
          </p:nvSpPr>
          <p:spPr bwMode="auto">
            <a:xfrm>
              <a:off x="6847" y="2186"/>
              <a:ext cx="76" cy="156"/>
            </a:xfrm>
            <a:custGeom>
              <a:avLst/>
              <a:gdLst>
                <a:gd name="T0" fmla="*/ 101 w 102"/>
                <a:gd name="T1" fmla="*/ 49 h 209"/>
                <a:gd name="T2" fmla="*/ 101 w 102"/>
                <a:gd name="T3" fmla="*/ 54 h 209"/>
                <a:gd name="T4" fmla="*/ 98 w 102"/>
                <a:gd name="T5" fmla="*/ 72 h 209"/>
                <a:gd name="T6" fmla="*/ 96 w 102"/>
                <a:gd name="T7" fmla="*/ 81 h 209"/>
                <a:gd name="T8" fmla="*/ 95 w 102"/>
                <a:gd name="T9" fmla="*/ 86 h 209"/>
                <a:gd name="T10" fmla="*/ 94 w 102"/>
                <a:gd name="T11" fmla="*/ 92 h 209"/>
                <a:gd name="T12" fmla="*/ 79 w 102"/>
                <a:gd name="T13" fmla="*/ 186 h 209"/>
                <a:gd name="T14" fmla="*/ 78 w 102"/>
                <a:gd name="T15" fmla="*/ 190 h 209"/>
                <a:gd name="T16" fmla="*/ 76 w 102"/>
                <a:gd name="T17" fmla="*/ 209 h 209"/>
                <a:gd name="T18" fmla="*/ 35 w 102"/>
                <a:gd name="T19" fmla="*/ 181 h 209"/>
                <a:gd name="T20" fmla="*/ 0 w 102"/>
                <a:gd name="T21" fmla="*/ 150 h 209"/>
                <a:gd name="T22" fmla="*/ 14 w 102"/>
                <a:gd name="T23" fmla="*/ 67 h 209"/>
                <a:gd name="T24" fmla="*/ 19 w 102"/>
                <a:gd name="T25" fmla="*/ 36 h 209"/>
                <a:gd name="T26" fmla="*/ 20 w 102"/>
                <a:gd name="T27" fmla="*/ 32 h 209"/>
                <a:gd name="T28" fmla="*/ 46 w 102"/>
                <a:gd name="T29" fmla="*/ 4 h 209"/>
                <a:gd name="T30" fmla="*/ 72 w 102"/>
                <a:gd name="T31" fmla="*/ 2 h 209"/>
                <a:gd name="T32" fmla="*/ 97 w 102"/>
                <a:gd name="T33" fmla="*/ 24 h 209"/>
                <a:gd name="T34" fmla="*/ 99 w 102"/>
                <a:gd name="T35" fmla="*/ 28 h 209"/>
                <a:gd name="T36" fmla="*/ 100 w 102"/>
                <a:gd name="T37" fmla="*/ 31 h 209"/>
                <a:gd name="T38" fmla="*/ 101 w 102"/>
                <a:gd name="T39" fmla="*/ 40 h 209"/>
                <a:gd name="T40" fmla="*/ 101 w 102"/>
                <a:gd name="T41" fmla="*/ 4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209">
                  <a:moveTo>
                    <a:pt x="101" y="49"/>
                  </a:moveTo>
                  <a:cubicBezTo>
                    <a:pt x="101" y="51"/>
                    <a:pt x="101" y="52"/>
                    <a:pt x="101" y="54"/>
                  </a:cubicBezTo>
                  <a:cubicBezTo>
                    <a:pt x="100" y="60"/>
                    <a:pt x="99" y="66"/>
                    <a:pt x="98" y="72"/>
                  </a:cubicBezTo>
                  <a:cubicBezTo>
                    <a:pt x="97" y="75"/>
                    <a:pt x="97" y="78"/>
                    <a:pt x="96" y="81"/>
                  </a:cubicBezTo>
                  <a:cubicBezTo>
                    <a:pt x="96" y="83"/>
                    <a:pt x="96" y="84"/>
                    <a:pt x="95" y="86"/>
                  </a:cubicBezTo>
                  <a:cubicBezTo>
                    <a:pt x="95" y="88"/>
                    <a:pt x="95" y="90"/>
                    <a:pt x="94" y="92"/>
                  </a:cubicBezTo>
                  <a:cubicBezTo>
                    <a:pt x="89" y="123"/>
                    <a:pt x="84" y="155"/>
                    <a:pt x="79" y="186"/>
                  </a:cubicBezTo>
                  <a:cubicBezTo>
                    <a:pt x="79" y="187"/>
                    <a:pt x="79" y="189"/>
                    <a:pt x="78" y="190"/>
                  </a:cubicBezTo>
                  <a:cubicBezTo>
                    <a:pt x="78" y="196"/>
                    <a:pt x="77" y="202"/>
                    <a:pt x="76" y="209"/>
                  </a:cubicBezTo>
                  <a:cubicBezTo>
                    <a:pt x="62" y="200"/>
                    <a:pt x="48" y="191"/>
                    <a:pt x="35" y="181"/>
                  </a:cubicBezTo>
                  <a:cubicBezTo>
                    <a:pt x="23" y="171"/>
                    <a:pt x="11" y="161"/>
                    <a:pt x="0" y="150"/>
                  </a:cubicBezTo>
                  <a:cubicBezTo>
                    <a:pt x="5" y="122"/>
                    <a:pt x="9" y="95"/>
                    <a:pt x="14" y="67"/>
                  </a:cubicBezTo>
                  <a:cubicBezTo>
                    <a:pt x="16" y="57"/>
                    <a:pt x="18" y="46"/>
                    <a:pt x="19" y="36"/>
                  </a:cubicBezTo>
                  <a:cubicBezTo>
                    <a:pt x="20" y="32"/>
                    <a:pt x="20" y="32"/>
                    <a:pt x="20" y="32"/>
                  </a:cubicBezTo>
                  <a:cubicBezTo>
                    <a:pt x="22" y="18"/>
                    <a:pt x="33" y="8"/>
                    <a:pt x="46" y="4"/>
                  </a:cubicBezTo>
                  <a:cubicBezTo>
                    <a:pt x="54" y="1"/>
                    <a:pt x="63" y="0"/>
                    <a:pt x="72" y="2"/>
                  </a:cubicBezTo>
                  <a:cubicBezTo>
                    <a:pt x="84" y="6"/>
                    <a:pt x="93" y="14"/>
                    <a:pt x="97" y="24"/>
                  </a:cubicBezTo>
                  <a:cubicBezTo>
                    <a:pt x="98" y="26"/>
                    <a:pt x="98" y="27"/>
                    <a:pt x="99" y="28"/>
                  </a:cubicBezTo>
                  <a:cubicBezTo>
                    <a:pt x="99" y="29"/>
                    <a:pt x="99" y="30"/>
                    <a:pt x="100" y="31"/>
                  </a:cubicBezTo>
                  <a:cubicBezTo>
                    <a:pt x="101" y="34"/>
                    <a:pt x="101" y="37"/>
                    <a:pt x="101" y="40"/>
                  </a:cubicBezTo>
                  <a:cubicBezTo>
                    <a:pt x="102" y="43"/>
                    <a:pt x="102" y="46"/>
                    <a:pt x="101" y="49"/>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19" name="Freeform 144"/>
            <p:cNvSpPr>
              <a:spLocks/>
            </p:cNvSpPr>
            <p:nvPr/>
          </p:nvSpPr>
          <p:spPr bwMode="auto">
            <a:xfrm>
              <a:off x="6842" y="2212"/>
              <a:ext cx="88" cy="114"/>
            </a:xfrm>
            <a:custGeom>
              <a:avLst/>
              <a:gdLst>
                <a:gd name="T0" fmla="*/ 120 w 120"/>
                <a:gd name="T1" fmla="*/ 17 h 154"/>
                <a:gd name="T2" fmla="*/ 120 w 120"/>
                <a:gd name="T3" fmla="*/ 19 h 154"/>
                <a:gd name="T4" fmla="*/ 120 w 120"/>
                <a:gd name="T5" fmla="*/ 20 h 154"/>
                <a:gd name="T6" fmla="*/ 118 w 120"/>
                <a:gd name="T7" fmla="*/ 32 h 154"/>
                <a:gd name="T8" fmla="*/ 115 w 120"/>
                <a:gd name="T9" fmla="*/ 47 h 154"/>
                <a:gd name="T10" fmla="*/ 110 w 120"/>
                <a:gd name="T11" fmla="*/ 82 h 154"/>
                <a:gd name="T12" fmla="*/ 100 w 120"/>
                <a:gd name="T13" fmla="*/ 154 h 154"/>
                <a:gd name="T14" fmla="*/ 87 w 120"/>
                <a:gd name="T15" fmla="*/ 152 h 154"/>
                <a:gd name="T16" fmla="*/ 86 w 120"/>
                <a:gd name="T17" fmla="*/ 152 h 154"/>
                <a:gd name="T18" fmla="*/ 43 w 120"/>
                <a:gd name="T19" fmla="*/ 147 h 154"/>
                <a:gd name="T20" fmla="*/ 8 w 120"/>
                <a:gd name="T21" fmla="*/ 116 h 154"/>
                <a:gd name="T22" fmla="*/ 0 w 120"/>
                <a:gd name="T23" fmla="*/ 107 h 154"/>
                <a:gd name="T24" fmla="*/ 16 w 120"/>
                <a:gd name="T25" fmla="*/ 3 h 154"/>
                <a:gd name="T26" fmla="*/ 17 w 120"/>
                <a:gd name="T27" fmla="*/ 0 h 154"/>
                <a:gd name="T28" fmla="*/ 27 w 120"/>
                <a:gd name="T29" fmla="*/ 2 h 154"/>
                <a:gd name="T30" fmla="*/ 68 w 120"/>
                <a:gd name="T31" fmla="*/ 9 h 154"/>
                <a:gd name="T32" fmla="*/ 79 w 120"/>
                <a:gd name="T33" fmla="*/ 10 h 154"/>
                <a:gd name="T34" fmla="*/ 109 w 120"/>
                <a:gd name="T35" fmla="*/ 15 h 154"/>
                <a:gd name="T36" fmla="*/ 120 w 120"/>
                <a:gd name="T37" fmla="*/ 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54">
                  <a:moveTo>
                    <a:pt x="120" y="17"/>
                  </a:moveTo>
                  <a:cubicBezTo>
                    <a:pt x="120" y="18"/>
                    <a:pt x="120" y="19"/>
                    <a:pt x="120" y="19"/>
                  </a:cubicBezTo>
                  <a:cubicBezTo>
                    <a:pt x="120" y="19"/>
                    <a:pt x="120" y="20"/>
                    <a:pt x="120" y="20"/>
                  </a:cubicBezTo>
                  <a:cubicBezTo>
                    <a:pt x="119" y="23"/>
                    <a:pt x="119" y="28"/>
                    <a:pt x="118" y="32"/>
                  </a:cubicBezTo>
                  <a:cubicBezTo>
                    <a:pt x="117" y="37"/>
                    <a:pt x="116" y="42"/>
                    <a:pt x="115" y="47"/>
                  </a:cubicBezTo>
                  <a:cubicBezTo>
                    <a:pt x="114" y="58"/>
                    <a:pt x="112" y="70"/>
                    <a:pt x="110" y="82"/>
                  </a:cubicBezTo>
                  <a:cubicBezTo>
                    <a:pt x="106" y="108"/>
                    <a:pt x="102" y="135"/>
                    <a:pt x="100" y="154"/>
                  </a:cubicBezTo>
                  <a:cubicBezTo>
                    <a:pt x="87" y="152"/>
                    <a:pt x="87" y="152"/>
                    <a:pt x="87" y="152"/>
                  </a:cubicBezTo>
                  <a:cubicBezTo>
                    <a:pt x="86" y="152"/>
                    <a:pt x="86" y="152"/>
                    <a:pt x="86" y="152"/>
                  </a:cubicBezTo>
                  <a:cubicBezTo>
                    <a:pt x="43" y="147"/>
                    <a:pt x="43" y="147"/>
                    <a:pt x="43" y="147"/>
                  </a:cubicBezTo>
                  <a:cubicBezTo>
                    <a:pt x="31" y="137"/>
                    <a:pt x="19" y="127"/>
                    <a:pt x="8" y="116"/>
                  </a:cubicBezTo>
                  <a:cubicBezTo>
                    <a:pt x="5" y="113"/>
                    <a:pt x="3" y="110"/>
                    <a:pt x="0" y="107"/>
                  </a:cubicBezTo>
                  <a:cubicBezTo>
                    <a:pt x="5" y="71"/>
                    <a:pt x="12" y="28"/>
                    <a:pt x="16" y="3"/>
                  </a:cubicBezTo>
                  <a:cubicBezTo>
                    <a:pt x="16" y="2"/>
                    <a:pt x="16" y="1"/>
                    <a:pt x="17" y="0"/>
                  </a:cubicBezTo>
                  <a:cubicBezTo>
                    <a:pt x="27" y="2"/>
                    <a:pt x="27" y="2"/>
                    <a:pt x="27" y="2"/>
                  </a:cubicBezTo>
                  <a:cubicBezTo>
                    <a:pt x="68" y="9"/>
                    <a:pt x="68" y="9"/>
                    <a:pt x="68" y="9"/>
                  </a:cubicBezTo>
                  <a:cubicBezTo>
                    <a:pt x="79" y="10"/>
                    <a:pt x="79" y="10"/>
                    <a:pt x="79" y="10"/>
                  </a:cubicBezTo>
                  <a:cubicBezTo>
                    <a:pt x="109" y="15"/>
                    <a:pt x="109" y="15"/>
                    <a:pt x="109" y="15"/>
                  </a:cubicBezTo>
                  <a:lnTo>
                    <a:pt x="120" y="17"/>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20" name="Freeform 145"/>
            <p:cNvSpPr>
              <a:spLocks/>
            </p:cNvSpPr>
            <p:nvPr/>
          </p:nvSpPr>
          <p:spPr bwMode="auto">
            <a:xfrm>
              <a:off x="6849" y="2175"/>
              <a:ext cx="86" cy="87"/>
            </a:xfrm>
            <a:custGeom>
              <a:avLst/>
              <a:gdLst>
                <a:gd name="T0" fmla="*/ 109 w 117"/>
                <a:gd name="T1" fmla="*/ 44 h 116"/>
                <a:gd name="T2" fmla="*/ 72 w 117"/>
                <a:gd name="T3" fmla="*/ 108 h 116"/>
                <a:gd name="T4" fmla="*/ 8 w 117"/>
                <a:gd name="T5" fmla="*/ 71 h 116"/>
                <a:gd name="T6" fmla="*/ 45 w 117"/>
                <a:gd name="T7" fmla="*/ 7 h 116"/>
                <a:gd name="T8" fmla="*/ 109 w 117"/>
                <a:gd name="T9" fmla="*/ 44 h 116"/>
              </a:gdLst>
              <a:ahLst/>
              <a:cxnLst>
                <a:cxn ang="0">
                  <a:pos x="T0" y="T1"/>
                </a:cxn>
                <a:cxn ang="0">
                  <a:pos x="T2" y="T3"/>
                </a:cxn>
                <a:cxn ang="0">
                  <a:pos x="T4" y="T5"/>
                </a:cxn>
                <a:cxn ang="0">
                  <a:pos x="T6" y="T7"/>
                </a:cxn>
                <a:cxn ang="0">
                  <a:pos x="T8" y="T9"/>
                </a:cxn>
              </a:cxnLst>
              <a:rect l="0" t="0" r="r" b="b"/>
              <a:pathLst>
                <a:path w="117" h="116">
                  <a:moveTo>
                    <a:pt x="109" y="44"/>
                  </a:moveTo>
                  <a:cubicBezTo>
                    <a:pt x="117" y="72"/>
                    <a:pt x="100" y="101"/>
                    <a:pt x="72" y="108"/>
                  </a:cubicBezTo>
                  <a:cubicBezTo>
                    <a:pt x="44" y="116"/>
                    <a:pt x="15" y="99"/>
                    <a:pt x="8" y="71"/>
                  </a:cubicBezTo>
                  <a:cubicBezTo>
                    <a:pt x="0" y="43"/>
                    <a:pt x="17" y="14"/>
                    <a:pt x="45" y="7"/>
                  </a:cubicBezTo>
                  <a:cubicBezTo>
                    <a:pt x="73" y="0"/>
                    <a:pt x="102" y="16"/>
                    <a:pt x="109" y="4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21" name="Freeform 146"/>
            <p:cNvSpPr>
              <a:spLocks/>
            </p:cNvSpPr>
            <p:nvPr/>
          </p:nvSpPr>
          <p:spPr bwMode="auto">
            <a:xfrm>
              <a:off x="6982" y="2147"/>
              <a:ext cx="92" cy="79"/>
            </a:xfrm>
            <a:custGeom>
              <a:avLst/>
              <a:gdLst>
                <a:gd name="T0" fmla="*/ 13 w 92"/>
                <a:gd name="T1" fmla="*/ 16 h 79"/>
                <a:gd name="T2" fmla="*/ 49 w 92"/>
                <a:gd name="T3" fmla="*/ 0 h 79"/>
                <a:gd name="T4" fmla="*/ 92 w 92"/>
                <a:gd name="T5" fmla="*/ 39 h 79"/>
                <a:gd name="T6" fmla="*/ 69 w 92"/>
                <a:gd name="T7" fmla="*/ 75 h 79"/>
                <a:gd name="T8" fmla="*/ 0 w 92"/>
                <a:gd name="T9" fmla="*/ 79 h 79"/>
                <a:gd name="T10" fmla="*/ 13 w 92"/>
                <a:gd name="T11" fmla="*/ 16 h 79"/>
              </a:gdLst>
              <a:ahLst/>
              <a:cxnLst>
                <a:cxn ang="0">
                  <a:pos x="T0" y="T1"/>
                </a:cxn>
                <a:cxn ang="0">
                  <a:pos x="T2" y="T3"/>
                </a:cxn>
                <a:cxn ang="0">
                  <a:pos x="T4" y="T5"/>
                </a:cxn>
                <a:cxn ang="0">
                  <a:pos x="T6" y="T7"/>
                </a:cxn>
                <a:cxn ang="0">
                  <a:pos x="T8" y="T9"/>
                </a:cxn>
                <a:cxn ang="0">
                  <a:pos x="T10" y="T11"/>
                </a:cxn>
              </a:cxnLst>
              <a:rect l="0" t="0" r="r" b="b"/>
              <a:pathLst>
                <a:path w="92" h="79">
                  <a:moveTo>
                    <a:pt x="13" y="16"/>
                  </a:moveTo>
                  <a:lnTo>
                    <a:pt x="49" y="0"/>
                  </a:lnTo>
                  <a:lnTo>
                    <a:pt x="92" y="39"/>
                  </a:lnTo>
                  <a:lnTo>
                    <a:pt x="69" y="75"/>
                  </a:lnTo>
                  <a:lnTo>
                    <a:pt x="0" y="79"/>
                  </a:lnTo>
                  <a:lnTo>
                    <a:pt x="13" y="16"/>
                  </a:lnTo>
                  <a:close/>
                </a:path>
              </a:pathLst>
            </a:custGeom>
            <a:solidFill>
              <a:srgbClr val="00B1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25" name="Freeform 147"/>
            <p:cNvSpPr>
              <a:spLocks/>
            </p:cNvSpPr>
            <p:nvPr/>
          </p:nvSpPr>
          <p:spPr bwMode="auto">
            <a:xfrm>
              <a:off x="6942" y="2076"/>
              <a:ext cx="172" cy="105"/>
            </a:xfrm>
            <a:custGeom>
              <a:avLst/>
              <a:gdLst>
                <a:gd name="T0" fmla="*/ 176 w 234"/>
                <a:gd name="T1" fmla="*/ 0 h 141"/>
                <a:gd name="T2" fmla="*/ 180 w 234"/>
                <a:gd name="T3" fmla="*/ 83 h 141"/>
                <a:gd name="T4" fmla="*/ 234 w 234"/>
                <a:gd name="T5" fmla="*/ 108 h 141"/>
                <a:gd name="T6" fmla="*/ 118 w 234"/>
                <a:gd name="T7" fmla="*/ 141 h 141"/>
                <a:gd name="T8" fmla="*/ 0 w 234"/>
                <a:gd name="T9" fmla="*/ 110 h 141"/>
                <a:gd name="T10" fmla="*/ 53 w 234"/>
                <a:gd name="T11" fmla="*/ 85 h 141"/>
                <a:gd name="T12" fmla="*/ 58 w 234"/>
                <a:gd name="T13" fmla="*/ 0 h 141"/>
                <a:gd name="T14" fmla="*/ 176 w 234"/>
                <a:gd name="T15" fmla="*/ 0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41">
                  <a:moveTo>
                    <a:pt x="176" y="0"/>
                  </a:moveTo>
                  <a:cubicBezTo>
                    <a:pt x="180" y="83"/>
                    <a:pt x="180" y="83"/>
                    <a:pt x="180" y="83"/>
                  </a:cubicBezTo>
                  <a:cubicBezTo>
                    <a:pt x="234" y="108"/>
                    <a:pt x="234" y="108"/>
                    <a:pt x="234" y="108"/>
                  </a:cubicBezTo>
                  <a:cubicBezTo>
                    <a:pt x="219" y="116"/>
                    <a:pt x="152" y="141"/>
                    <a:pt x="118" y="141"/>
                  </a:cubicBezTo>
                  <a:cubicBezTo>
                    <a:pt x="83" y="141"/>
                    <a:pt x="14" y="118"/>
                    <a:pt x="0" y="110"/>
                  </a:cubicBezTo>
                  <a:cubicBezTo>
                    <a:pt x="53" y="85"/>
                    <a:pt x="53" y="85"/>
                    <a:pt x="53" y="85"/>
                  </a:cubicBezTo>
                  <a:cubicBezTo>
                    <a:pt x="58" y="0"/>
                    <a:pt x="58" y="0"/>
                    <a:pt x="58" y="0"/>
                  </a:cubicBezTo>
                  <a:lnTo>
                    <a:pt x="176" y="0"/>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26" name="Freeform 148"/>
            <p:cNvSpPr>
              <a:spLocks/>
            </p:cNvSpPr>
            <p:nvPr/>
          </p:nvSpPr>
          <p:spPr bwMode="auto">
            <a:xfrm>
              <a:off x="7085" y="1986"/>
              <a:ext cx="33" cy="74"/>
            </a:xfrm>
            <a:custGeom>
              <a:avLst/>
              <a:gdLst>
                <a:gd name="T0" fmla="*/ 7 w 44"/>
                <a:gd name="T1" fmla="*/ 99 h 99"/>
                <a:gd name="T2" fmla="*/ 42 w 44"/>
                <a:gd name="T3" fmla="*/ 53 h 99"/>
                <a:gd name="T4" fmla="*/ 0 w 44"/>
                <a:gd name="T5" fmla="*/ 0 h 99"/>
              </a:gdLst>
              <a:ahLst/>
              <a:cxnLst>
                <a:cxn ang="0">
                  <a:pos x="T0" y="T1"/>
                </a:cxn>
                <a:cxn ang="0">
                  <a:pos x="T2" y="T3"/>
                </a:cxn>
                <a:cxn ang="0">
                  <a:pos x="T4" y="T5"/>
                </a:cxn>
              </a:cxnLst>
              <a:rect l="0" t="0" r="r" b="b"/>
              <a:pathLst>
                <a:path w="44" h="99">
                  <a:moveTo>
                    <a:pt x="7" y="99"/>
                  </a:moveTo>
                  <a:cubicBezTo>
                    <a:pt x="29" y="99"/>
                    <a:pt x="44" y="81"/>
                    <a:pt x="42" y="53"/>
                  </a:cubicBezTo>
                  <a:cubicBezTo>
                    <a:pt x="39" y="27"/>
                    <a:pt x="20" y="0"/>
                    <a:pt x="0" y="0"/>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27" name="Freeform 149"/>
            <p:cNvSpPr>
              <a:spLocks/>
            </p:cNvSpPr>
            <p:nvPr/>
          </p:nvSpPr>
          <p:spPr bwMode="auto">
            <a:xfrm>
              <a:off x="6939" y="1986"/>
              <a:ext cx="32" cy="74"/>
            </a:xfrm>
            <a:custGeom>
              <a:avLst/>
              <a:gdLst>
                <a:gd name="T0" fmla="*/ 37 w 44"/>
                <a:gd name="T1" fmla="*/ 99 h 99"/>
                <a:gd name="T2" fmla="*/ 3 w 44"/>
                <a:gd name="T3" fmla="*/ 53 h 99"/>
                <a:gd name="T4" fmla="*/ 44 w 44"/>
                <a:gd name="T5" fmla="*/ 0 h 99"/>
              </a:gdLst>
              <a:ahLst/>
              <a:cxnLst>
                <a:cxn ang="0">
                  <a:pos x="T0" y="T1"/>
                </a:cxn>
                <a:cxn ang="0">
                  <a:pos x="T2" y="T3"/>
                </a:cxn>
                <a:cxn ang="0">
                  <a:pos x="T4" y="T5"/>
                </a:cxn>
              </a:cxnLst>
              <a:rect l="0" t="0" r="r" b="b"/>
              <a:pathLst>
                <a:path w="44" h="99">
                  <a:moveTo>
                    <a:pt x="37" y="99"/>
                  </a:moveTo>
                  <a:cubicBezTo>
                    <a:pt x="15" y="99"/>
                    <a:pt x="0" y="81"/>
                    <a:pt x="3" y="53"/>
                  </a:cubicBezTo>
                  <a:cubicBezTo>
                    <a:pt x="5" y="27"/>
                    <a:pt x="24" y="0"/>
                    <a:pt x="44" y="0"/>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28" name="Freeform 150"/>
            <p:cNvSpPr>
              <a:spLocks/>
            </p:cNvSpPr>
            <p:nvPr/>
          </p:nvSpPr>
          <p:spPr bwMode="auto">
            <a:xfrm>
              <a:off x="6951" y="1914"/>
              <a:ext cx="154" cy="210"/>
            </a:xfrm>
            <a:custGeom>
              <a:avLst/>
              <a:gdLst>
                <a:gd name="T0" fmla="*/ 105 w 209"/>
                <a:gd name="T1" fmla="*/ 282 h 282"/>
                <a:gd name="T2" fmla="*/ 132 w 209"/>
                <a:gd name="T3" fmla="*/ 272 h 282"/>
                <a:gd name="T4" fmla="*/ 209 w 209"/>
                <a:gd name="T5" fmla="*/ 127 h 282"/>
                <a:gd name="T6" fmla="*/ 198 w 209"/>
                <a:gd name="T7" fmla="*/ 62 h 282"/>
                <a:gd name="T8" fmla="*/ 105 w 209"/>
                <a:gd name="T9" fmla="*/ 0 h 282"/>
                <a:gd name="T10" fmla="*/ 12 w 209"/>
                <a:gd name="T11" fmla="*/ 62 h 282"/>
                <a:gd name="T12" fmla="*/ 0 w 209"/>
                <a:gd name="T13" fmla="*/ 127 h 282"/>
                <a:gd name="T14" fmla="*/ 77 w 209"/>
                <a:gd name="T15" fmla="*/ 272 h 282"/>
                <a:gd name="T16" fmla="*/ 105 w 209"/>
                <a:gd name="T17"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282">
                  <a:moveTo>
                    <a:pt x="105" y="282"/>
                  </a:moveTo>
                  <a:cubicBezTo>
                    <a:pt x="125" y="282"/>
                    <a:pt x="131" y="276"/>
                    <a:pt x="132" y="272"/>
                  </a:cubicBezTo>
                  <a:cubicBezTo>
                    <a:pt x="192" y="250"/>
                    <a:pt x="202" y="178"/>
                    <a:pt x="209" y="127"/>
                  </a:cubicBezTo>
                  <a:cubicBezTo>
                    <a:pt x="198" y="62"/>
                    <a:pt x="198" y="62"/>
                    <a:pt x="198" y="62"/>
                  </a:cubicBezTo>
                  <a:cubicBezTo>
                    <a:pt x="190" y="28"/>
                    <a:pt x="137" y="0"/>
                    <a:pt x="105" y="0"/>
                  </a:cubicBezTo>
                  <a:cubicBezTo>
                    <a:pt x="72" y="0"/>
                    <a:pt x="19" y="28"/>
                    <a:pt x="12" y="62"/>
                  </a:cubicBezTo>
                  <a:cubicBezTo>
                    <a:pt x="0" y="127"/>
                    <a:pt x="0" y="127"/>
                    <a:pt x="0" y="127"/>
                  </a:cubicBezTo>
                  <a:cubicBezTo>
                    <a:pt x="7" y="178"/>
                    <a:pt x="17" y="250"/>
                    <a:pt x="77" y="272"/>
                  </a:cubicBezTo>
                  <a:cubicBezTo>
                    <a:pt x="79" y="276"/>
                    <a:pt x="84" y="282"/>
                    <a:pt x="105" y="282"/>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29" name="Freeform 151"/>
            <p:cNvSpPr>
              <a:spLocks/>
            </p:cNvSpPr>
            <p:nvPr/>
          </p:nvSpPr>
          <p:spPr bwMode="auto">
            <a:xfrm>
              <a:off x="7054" y="2006"/>
              <a:ext cx="12" cy="12"/>
            </a:xfrm>
            <a:custGeom>
              <a:avLst/>
              <a:gdLst>
                <a:gd name="T0" fmla="*/ 8 w 16"/>
                <a:gd name="T1" fmla="*/ 15 h 15"/>
                <a:gd name="T2" fmla="*/ 0 w 16"/>
                <a:gd name="T3" fmla="*/ 7 h 15"/>
                <a:gd name="T4" fmla="*/ 8 w 16"/>
                <a:gd name="T5" fmla="*/ 0 h 15"/>
                <a:gd name="T6" fmla="*/ 16 w 16"/>
                <a:gd name="T7" fmla="*/ 8 h 15"/>
                <a:gd name="T8" fmla="*/ 8 w 16"/>
                <a:gd name="T9" fmla="*/ 15 h 15"/>
              </a:gdLst>
              <a:ahLst/>
              <a:cxnLst>
                <a:cxn ang="0">
                  <a:pos x="T0" y="T1"/>
                </a:cxn>
                <a:cxn ang="0">
                  <a:pos x="T2" y="T3"/>
                </a:cxn>
                <a:cxn ang="0">
                  <a:pos x="T4" y="T5"/>
                </a:cxn>
                <a:cxn ang="0">
                  <a:pos x="T6" y="T7"/>
                </a:cxn>
                <a:cxn ang="0">
                  <a:pos x="T8" y="T9"/>
                </a:cxn>
              </a:cxnLst>
              <a:rect l="0" t="0" r="r" b="b"/>
              <a:pathLst>
                <a:path w="16" h="15">
                  <a:moveTo>
                    <a:pt x="8" y="15"/>
                  </a:moveTo>
                  <a:cubicBezTo>
                    <a:pt x="4" y="15"/>
                    <a:pt x="0" y="12"/>
                    <a:pt x="0" y="7"/>
                  </a:cubicBezTo>
                  <a:cubicBezTo>
                    <a:pt x="0" y="3"/>
                    <a:pt x="4" y="0"/>
                    <a:pt x="8" y="0"/>
                  </a:cubicBezTo>
                  <a:cubicBezTo>
                    <a:pt x="12" y="0"/>
                    <a:pt x="16" y="4"/>
                    <a:pt x="16" y="8"/>
                  </a:cubicBezTo>
                  <a:cubicBezTo>
                    <a:pt x="16" y="12"/>
                    <a:pt x="12" y="15"/>
                    <a:pt x="8"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33" name="Freeform 152"/>
            <p:cNvSpPr>
              <a:spLocks/>
            </p:cNvSpPr>
            <p:nvPr/>
          </p:nvSpPr>
          <p:spPr bwMode="auto">
            <a:xfrm>
              <a:off x="6991" y="2006"/>
              <a:ext cx="12" cy="12"/>
            </a:xfrm>
            <a:custGeom>
              <a:avLst/>
              <a:gdLst>
                <a:gd name="T0" fmla="*/ 8 w 16"/>
                <a:gd name="T1" fmla="*/ 15 h 15"/>
                <a:gd name="T2" fmla="*/ 16 w 16"/>
                <a:gd name="T3" fmla="*/ 7 h 15"/>
                <a:gd name="T4" fmla="*/ 8 w 16"/>
                <a:gd name="T5" fmla="*/ 0 h 15"/>
                <a:gd name="T6" fmla="*/ 0 w 16"/>
                <a:gd name="T7" fmla="*/ 8 h 15"/>
                <a:gd name="T8" fmla="*/ 8 w 16"/>
                <a:gd name="T9" fmla="*/ 15 h 15"/>
              </a:gdLst>
              <a:ahLst/>
              <a:cxnLst>
                <a:cxn ang="0">
                  <a:pos x="T0" y="T1"/>
                </a:cxn>
                <a:cxn ang="0">
                  <a:pos x="T2" y="T3"/>
                </a:cxn>
                <a:cxn ang="0">
                  <a:pos x="T4" y="T5"/>
                </a:cxn>
                <a:cxn ang="0">
                  <a:pos x="T6" y="T7"/>
                </a:cxn>
                <a:cxn ang="0">
                  <a:pos x="T8" y="T9"/>
                </a:cxn>
              </a:cxnLst>
              <a:rect l="0" t="0" r="r" b="b"/>
              <a:pathLst>
                <a:path w="16" h="15">
                  <a:moveTo>
                    <a:pt x="8" y="15"/>
                  </a:moveTo>
                  <a:cubicBezTo>
                    <a:pt x="12" y="15"/>
                    <a:pt x="16" y="12"/>
                    <a:pt x="16" y="7"/>
                  </a:cubicBezTo>
                  <a:cubicBezTo>
                    <a:pt x="16" y="3"/>
                    <a:pt x="12" y="0"/>
                    <a:pt x="8" y="0"/>
                  </a:cubicBezTo>
                  <a:cubicBezTo>
                    <a:pt x="4" y="0"/>
                    <a:pt x="0" y="4"/>
                    <a:pt x="0" y="8"/>
                  </a:cubicBezTo>
                  <a:cubicBezTo>
                    <a:pt x="0" y="12"/>
                    <a:pt x="4" y="15"/>
                    <a:pt x="8"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36" name="Freeform 153"/>
            <p:cNvSpPr>
              <a:spLocks/>
            </p:cNvSpPr>
            <p:nvPr/>
          </p:nvSpPr>
          <p:spPr bwMode="auto">
            <a:xfrm>
              <a:off x="6937" y="1896"/>
              <a:ext cx="191" cy="172"/>
            </a:xfrm>
            <a:custGeom>
              <a:avLst/>
              <a:gdLst>
                <a:gd name="T0" fmla="*/ 259 w 259"/>
                <a:gd name="T1" fmla="*/ 144 h 232"/>
                <a:gd name="T2" fmla="*/ 219 w 259"/>
                <a:gd name="T3" fmla="*/ 37 h 232"/>
                <a:gd name="T4" fmla="*/ 199 w 259"/>
                <a:gd name="T5" fmla="*/ 29 h 232"/>
                <a:gd name="T6" fmla="*/ 123 w 259"/>
                <a:gd name="T7" fmla="*/ 0 h 232"/>
                <a:gd name="T8" fmla="*/ 1 w 259"/>
                <a:gd name="T9" fmla="*/ 128 h 232"/>
                <a:gd name="T10" fmla="*/ 32 w 259"/>
                <a:gd name="T11" fmla="*/ 173 h 232"/>
                <a:gd name="T12" fmla="*/ 124 w 259"/>
                <a:gd name="T13" fmla="*/ 42 h 232"/>
                <a:gd name="T14" fmla="*/ 153 w 259"/>
                <a:gd name="T15" fmla="*/ 38 h 232"/>
                <a:gd name="T16" fmla="*/ 243 w 259"/>
                <a:gd name="T17" fmla="*/ 179 h 232"/>
                <a:gd name="T18" fmla="*/ 256 w 259"/>
                <a:gd name="T19" fmla="*/ 165 h 232"/>
                <a:gd name="T20" fmla="*/ 259 w 259"/>
                <a:gd name="T21" fmla="*/ 14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32">
                  <a:moveTo>
                    <a:pt x="259" y="144"/>
                  </a:moveTo>
                  <a:cubicBezTo>
                    <a:pt x="257" y="95"/>
                    <a:pt x="244" y="53"/>
                    <a:pt x="219" y="37"/>
                  </a:cubicBezTo>
                  <a:cubicBezTo>
                    <a:pt x="212" y="32"/>
                    <a:pt x="205" y="29"/>
                    <a:pt x="199" y="29"/>
                  </a:cubicBezTo>
                  <a:cubicBezTo>
                    <a:pt x="199" y="29"/>
                    <a:pt x="189" y="0"/>
                    <a:pt x="123" y="0"/>
                  </a:cubicBezTo>
                  <a:cubicBezTo>
                    <a:pt x="65" y="0"/>
                    <a:pt x="1" y="27"/>
                    <a:pt x="1" y="128"/>
                  </a:cubicBezTo>
                  <a:cubicBezTo>
                    <a:pt x="0" y="151"/>
                    <a:pt x="34" y="232"/>
                    <a:pt x="32" y="173"/>
                  </a:cubicBezTo>
                  <a:cubicBezTo>
                    <a:pt x="39" y="107"/>
                    <a:pt x="48" y="33"/>
                    <a:pt x="124" y="42"/>
                  </a:cubicBezTo>
                  <a:cubicBezTo>
                    <a:pt x="132" y="43"/>
                    <a:pt x="143" y="38"/>
                    <a:pt x="153" y="38"/>
                  </a:cubicBezTo>
                  <a:cubicBezTo>
                    <a:pt x="227" y="47"/>
                    <a:pt x="199" y="158"/>
                    <a:pt x="243" y="179"/>
                  </a:cubicBezTo>
                  <a:cubicBezTo>
                    <a:pt x="243" y="179"/>
                    <a:pt x="252" y="183"/>
                    <a:pt x="256" y="165"/>
                  </a:cubicBezTo>
                  <a:cubicBezTo>
                    <a:pt x="257" y="157"/>
                    <a:pt x="259" y="144"/>
                    <a:pt x="259" y="1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39" name="Freeform 154"/>
            <p:cNvSpPr>
              <a:spLocks/>
            </p:cNvSpPr>
            <p:nvPr/>
          </p:nvSpPr>
          <p:spPr bwMode="auto">
            <a:xfrm>
              <a:off x="6983" y="2100"/>
              <a:ext cx="90" cy="29"/>
            </a:xfrm>
            <a:custGeom>
              <a:avLst/>
              <a:gdLst>
                <a:gd name="T0" fmla="*/ 122 w 122"/>
                <a:gd name="T1" fmla="*/ 1 h 39"/>
                <a:gd name="T2" fmla="*/ 89 w 122"/>
                <a:gd name="T3" fmla="*/ 22 h 39"/>
                <a:gd name="T4" fmla="*/ 62 w 122"/>
                <a:gd name="T5" fmla="*/ 32 h 39"/>
                <a:gd name="T6" fmla="*/ 34 w 122"/>
                <a:gd name="T7" fmla="*/ 22 h 39"/>
                <a:gd name="T8" fmla="*/ 1 w 122"/>
                <a:gd name="T9" fmla="*/ 0 h 39"/>
                <a:gd name="T10" fmla="*/ 0 w 122"/>
                <a:gd name="T11" fmla="*/ 7 h 39"/>
                <a:gd name="T12" fmla="*/ 34 w 122"/>
                <a:gd name="T13" fmla="*/ 29 h 39"/>
                <a:gd name="T14" fmla="*/ 62 w 122"/>
                <a:gd name="T15" fmla="*/ 39 h 39"/>
                <a:gd name="T16" fmla="*/ 89 w 122"/>
                <a:gd name="T17" fmla="*/ 29 h 39"/>
                <a:gd name="T18" fmla="*/ 122 w 122"/>
                <a:gd name="T19" fmla="*/ 8 h 39"/>
                <a:gd name="T20" fmla="*/ 122 w 122"/>
                <a:gd name="T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39">
                  <a:moveTo>
                    <a:pt x="122" y="1"/>
                  </a:moveTo>
                  <a:cubicBezTo>
                    <a:pt x="108" y="13"/>
                    <a:pt x="99" y="18"/>
                    <a:pt x="89" y="22"/>
                  </a:cubicBezTo>
                  <a:cubicBezTo>
                    <a:pt x="88" y="26"/>
                    <a:pt x="82" y="32"/>
                    <a:pt x="62" y="32"/>
                  </a:cubicBezTo>
                  <a:cubicBezTo>
                    <a:pt x="41" y="32"/>
                    <a:pt x="36" y="26"/>
                    <a:pt x="34" y="22"/>
                  </a:cubicBezTo>
                  <a:cubicBezTo>
                    <a:pt x="24" y="18"/>
                    <a:pt x="15" y="13"/>
                    <a:pt x="1" y="0"/>
                  </a:cubicBezTo>
                  <a:cubicBezTo>
                    <a:pt x="0" y="7"/>
                    <a:pt x="0" y="7"/>
                    <a:pt x="0" y="7"/>
                  </a:cubicBezTo>
                  <a:cubicBezTo>
                    <a:pt x="15" y="20"/>
                    <a:pt x="24" y="25"/>
                    <a:pt x="34" y="29"/>
                  </a:cubicBezTo>
                  <a:cubicBezTo>
                    <a:pt x="36" y="33"/>
                    <a:pt x="41" y="39"/>
                    <a:pt x="62" y="39"/>
                  </a:cubicBezTo>
                  <a:cubicBezTo>
                    <a:pt x="82" y="39"/>
                    <a:pt x="88" y="33"/>
                    <a:pt x="89" y="29"/>
                  </a:cubicBezTo>
                  <a:cubicBezTo>
                    <a:pt x="99" y="25"/>
                    <a:pt x="108" y="20"/>
                    <a:pt x="122" y="8"/>
                  </a:cubicBezTo>
                  <a:lnTo>
                    <a:pt x="122" y="1"/>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41" name="Freeform 155"/>
            <p:cNvSpPr>
              <a:spLocks/>
            </p:cNvSpPr>
            <p:nvPr/>
          </p:nvSpPr>
          <p:spPr bwMode="auto">
            <a:xfrm>
              <a:off x="7001" y="2080"/>
              <a:ext cx="55" cy="10"/>
            </a:xfrm>
            <a:custGeom>
              <a:avLst/>
              <a:gdLst>
                <a:gd name="T0" fmla="*/ 37 w 74"/>
                <a:gd name="T1" fmla="*/ 14 h 14"/>
                <a:gd name="T2" fmla="*/ 4 w 74"/>
                <a:gd name="T3" fmla="*/ 10 h 14"/>
                <a:gd name="T4" fmla="*/ 0 w 74"/>
                <a:gd name="T5" fmla="*/ 4 h 14"/>
                <a:gd name="T6" fmla="*/ 6 w 74"/>
                <a:gd name="T7" fmla="*/ 1 h 14"/>
                <a:gd name="T8" fmla="*/ 68 w 74"/>
                <a:gd name="T9" fmla="*/ 1 h 14"/>
                <a:gd name="T10" fmla="*/ 73 w 74"/>
                <a:gd name="T11" fmla="*/ 4 h 14"/>
                <a:gd name="T12" fmla="*/ 70 w 74"/>
                <a:gd name="T13" fmla="*/ 10 h 14"/>
                <a:gd name="T14" fmla="*/ 37 w 7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4">
                  <a:moveTo>
                    <a:pt x="37" y="14"/>
                  </a:moveTo>
                  <a:cubicBezTo>
                    <a:pt x="27" y="14"/>
                    <a:pt x="16" y="12"/>
                    <a:pt x="4" y="10"/>
                  </a:cubicBezTo>
                  <a:cubicBezTo>
                    <a:pt x="1" y="9"/>
                    <a:pt x="0" y="7"/>
                    <a:pt x="0" y="4"/>
                  </a:cubicBezTo>
                  <a:cubicBezTo>
                    <a:pt x="1" y="2"/>
                    <a:pt x="3" y="0"/>
                    <a:pt x="6" y="1"/>
                  </a:cubicBezTo>
                  <a:cubicBezTo>
                    <a:pt x="29" y="6"/>
                    <a:pt x="44" y="6"/>
                    <a:pt x="68" y="1"/>
                  </a:cubicBezTo>
                  <a:cubicBezTo>
                    <a:pt x="70" y="0"/>
                    <a:pt x="73" y="2"/>
                    <a:pt x="73" y="4"/>
                  </a:cubicBezTo>
                  <a:cubicBezTo>
                    <a:pt x="74" y="7"/>
                    <a:pt x="72" y="9"/>
                    <a:pt x="70" y="10"/>
                  </a:cubicBezTo>
                  <a:cubicBezTo>
                    <a:pt x="57" y="12"/>
                    <a:pt x="47" y="14"/>
                    <a:pt x="37" y="14"/>
                  </a:cubicBezTo>
                  <a:close/>
                </a:path>
              </a:pathLst>
            </a:custGeom>
            <a:solidFill>
              <a:srgbClr val="E6A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43" name="Freeform 156"/>
            <p:cNvSpPr>
              <a:spLocks/>
            </p:cNvSpPr>
            <p:nvPr/>
          </p:nvSpPr>
          <p:spPr bwMode="auto">
            <a:xfrm>
              <a:off x="6973" y="1991"/>
              <a:ext cx="40" cy="9"/>
            </a:xfrm>
            <a:custGeom>
              <a:avLst/>
              <a:gdLst>
                <a:gd name="T0" fmla="*/ 3 w 54"/>
                <a:gd name="T1" fmla="*/ 12 h 13"/>
                <a:gd name="T2" fmla="*/ 1 w 54"/>
                <a:gd name="T3" fmla="*/ 10 h 13"/>
                <a:gd name="T4" fmla="*/ 3 w 54"/>
                <a:gd name="T5" fmla="*/ 8 h 13"/>
                <a:gd name="T6" fmla="*/ 53 w 54"/>
                <a:gd name="T7" fmla="*/ 8 h 13"/>
                <a:gd name="T8" fmla="*/ 53 w 54"/>
                <a:gd name="T9" fmla="*/ 12 h 13"/>
                <a:gd name="T10" fmla="*/ 49 w 54"/>
                <a:gd name="T11" fmla="*/ 12 h 13"/>
                <a:gd name="T12" fmla="*/ 4 w 54"/>
                <a:gd name="T13" fmla="*/ 12 h 13"/>
                <a:gd name="T14" fmla="*/ 3 w 54"/>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3">
                  <a:moveTo>
                    <a:pt x="3" y="12"/>
                  </a:moveTo>
                  <a:cubicBezTo>
                    <a:pt x="2" y="12"/>
                    <a:pt x="1" y="12"/>
                    <a:pt x="1" y="10"/>
                  </a:cubicBezTo>
                  <a:cubicBezTo>
                    <a:pt x="0" y="9"/>
                    <a:pt x="1" y="8"/>
                    <a:pt x="3" y="8"/>
                  </a:cubicBezTo>
                  <a:cubicBezTo>
                    <a:pt x="7" y="7"/>
                    <a:pt x="44" y="0"/>
                    <a:pt x="53" y="8"/>
                  </a:cubicBezTo>
                  <a:cubicBezTo>
                    <a:pt x="54" y="9"/>
                    <a:pt x="54" y="11"/>
                    <a:pt x="53" y="12"/>
                  </a:cubicBezTo>
                  <a:cubicBezTo>
                    <a:pt x="52" y="13"/>
                    <a:pt x="50" y="13"/>
                    <a:pt x="49" y="12"/>
                  </a:cubicBezTo>
                  <a:cubicBezTo>
                    <a:pt x="44" y="7"/>
                    <a:pt x="19" y="10"/>
                    <a:pt x="4" y="12"/>
                  </a:cubicBezTo>
                  <a:cubicBezTo>
                    <a:pt x="3" y="12"/>
                    <a:pt x="3" y="12"/>
                    <a:pt x="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44" name="Freeform 157"/>
            <p:cNvSpPr>
              <a:spLocks/>
            </p:cNvSpPr>
            <p:nvPr/>
          </p:nvSpPr>
          <p:spPr bwMode="auto">
            <a:xfrm>
              <a:off x="7043" y="1991"/>
              <a:ext cx="40" cy="9"/>
            </a:xfrm>
            <a:custGeom>
              <a:avLst/>
              <a:gdLst>
                <a:gd name="T0" fmla="*/ 50 w 53"/>
                <a:gd name="T1" fmla="*/ 12 h 13"/>
                <a:gd name="T2" fmla="*/ 50 w 53"/>
                <a:gd name="T3" fmla="*/ 12 h 13"/>
                <a:gd name="T4" fmla="*/ 4 w 53"/>
                <a:gd name="T5" fmla="*/ 12 h 13"/>
                <a:gd name="T6" fmla="*/ 1 w 53"/>
                <a:gd name="T7" fmla="*/ 12 h 13"/>
                <a:gd name="T8" fmla="*/ 1 w 53"/>
                <a:gd name="T9" fmla="*/ 8 h 13"/>
                <a:gd name="T10" fmla="*/ 51 w 53"/>
                <a:gd name="T11" fmla="*/ 8 h 13"/>
                <a:gd name="T12" fmla="*/ 53 w 53"/>
                <a:gd name="T13" fmla="*/ 10 h 13"/>
                <a:gd name="T14" fmla="*/ 50 w 53"/>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3">
                  <a:moveTo>
                    <a:pt x="50" y="12"/>
                  </a:moveTo>
                  <a:cubicBezTo>
                    <a:pt x="50" y="12"/>
                    <a:pt x="50" y="12"/>
                    <a:pt x="50" y="12"/>
                  </a:cubicBezTo>
                  <a:cubicBezTo>
                    <a:pt x="35" y="10"/>
                    <a:pt x="9" y="7"/>
                    <a:pt x="4" y="12"/>
                  </a:cubicBezTo>
                  <a:cubicBezTo>
                    <a:pt x="3" y="13"/>
                    <a:pt x="1" y="13"/>
                    <a:pt x="1" y="12"/>
                  </a:cubicBezTo>
                  <a:cubicBezTo>
                    <a:pt x="0" y="11"/>
                    <a:pt x="0" y="9"/>
                    <a:pt x="1" y="8"/>
                  </a:cubicBezTo>
                  <a:cubicBezTo>
                    <a:pt x="9" y="0"/>
                    <a:pt x="47" y="7"/>
                    <a:pt x="51" y="8"/>
                  </a:cubicBezTo>
                  <a:cubicBezTo>
                    <a:pt x="52" y="8"/>
                    <a:pt x="53" y="9"/>
                    <a:pt x="53" y="10"/>
                  </a:cubicBezTo>
                  <a:cubicBezTo>
                    <a:pt x="52" y="12"/>
                    <a:pt x="51" y="12"/>
                    <a:pt x="5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55" name="Freeform 158"/>
            <p:cNvSpPr>
              <a:spLocks/>
            </p:cNvSpPr>
            <p:nvPr/>
          </p:nvSpPr>
          <p:spPr bwMode="auto">
            <a:xfrm>
              <a:off x="7012" y="2011"/>
              <a:ext cx="17" cy="44"/>
            </a:xfrm>
            <a:custGeom>
              <a:avLst/>
              <a:gdLst>
                <a:gd name="T0" fmla="*/ 23 w 23"/>
                <a:gd name="T1" fmla="*/ 0 h 59"/>
                <a:gd name="T2" fmla="*/ 23 w 23"/>
                <a:gd name="T3" fmla="*/ 59 h 59"/>
                <a:gd name="T4" fmla="*/ 0 w 23"/>
                <a:gd name="T5" fmla="*/ 59 h 59"/>
                <a:gd name="T6" fmla="*/ 3 w 23"/>
                <a:gd name="T7" fmla="*/ 53 h 59"/>
                <a:gd name="T8" fmla="*/ 11 w 23"/>
                <a:gd name="T9" fmla="*/ 36 h 59"/>
                <a:gd name="T10" fmla="*/ 12 w 23"/>
                <a:gd name="T11" fmla="*/ 10 h 59"/>
                <a:gd name="T12" fmla="*/ 23 w 23"/>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23" h="59">
                  <a:moveTo>
                    <a:pt x="23" y="0"/>
                  </a:moveTo>
                  <a:cubicBezTo>
                    <a:pt x="23" y="59"/>
                    <a:pt x="23" y="59"/>
                    <a:pt x="23" y="59"/>
                  </a:cubicBezTo>
                  <a:cubicBezTo>
                    <a:pt x="0" y="59"/>
                    <a:pt x="0" y="59"/>
                    <a:pt x="0" y="59"/>
                  </a:cubicBezTo>
                  <a:cubicBezTo>
                    <a:pt x="0" y="57"/>
                    <a:pt x="1" y="55"/>
                    <a:pt x="3" y="53"/>
                  </a:cubicBezTo>
                  <a:cubicBezTo>
                    <a:pt x="7" y="50"/>
                    <a:pt x="10" y="43"/>
                    <a:pt x="11" y="36"/>
                  </a:cubicBezTo>
                  <a:cubicBezTo>
                    <a:pt x="12" y="10"/>
                    <a:pt x="12" y="10"/>
                    <a:pt x="12" y="10"/>
                  </a:cubicBezTo>
                  <a:cubicBezTo>
                    <a:pt x="12" y="2"/>
                    <a:pt x="20" y="0"/>
                    <a:pt x="23" y="0"/>
                  </a:cubicBezTo>
                  <a:close/>
                </a:path>
              </a:pathLst>
            </a:custGeom>
            <a:solidFill>
              <a:srgbClr val="A58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16" name="Freeform 159"/>
            <p:cNvSpPr>
              <a:spLocks/>
            </p:cNvSpPr>
            <p:nvPr/>
          </p:nvSpPr>
          <p:spPr bwMode="auto">
            <a:xfrm>
              <a:off x="7012" y="2055"/>
              <a:ext cx="34" cy="12"/>
            </a:xfrm>
            <a:custGeom>
              <a:avLst/>
              <a:gdLst>
                <a:gd name="T0" fmla="*/ 46 w 46"/>
                <a:gd name="T1" fmla="*/ 0 h 16"/>
                <a:gd name="T2" fmla="*/ 37 w 46"/>
                <a:gd name="T3" fmla="*/ 8 h 16"/>
                <a:gd name="T4" fmla="*/ 33 w 46"/>
                <a:gd name="T5" fmla="*/ 11 h 16"/>
                <a:gd name="T6" fmla="*/ 23 w 46"/>
                <a:gd name="T7" fmla="*/ 16 h 16"/>
                <a:gd name="T8" fmla="*/ 13 w 46"/>
                <a:gd name="T9" fmla="*/ 11 h 16"/>
                <a:gd name="T10" fmla="*/ 8 w 46"/>
                <a:gd name="T11" fmla="*/ 8 h 16"/>
                <a:gd name="T12" fmla="*/ 0 w 46"/>
                <a:gd name="T13" fmla="*/ 0 h 16"/>
                <a:gd name="T14" fmla="*/ 0 w 46"/>
                <a:gd name="T15" fmla="*/ 0 h 16"/>
                <a:gd name="T16" fmla="*/ 46 w 46"/>
                <a:gd name="T17" fmla="*/ 0 h 16"/>
                <a:gd name="T18" fmla="*/ 46 w 46"/>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6">
                  <a:moveTo>
                    <a:pt x="46" y="0"/>
                  </a:moveTo>
                  <a:cubicBezTo>
                    <a:pt x="46" y="4"/>
                    <a:pt x="43" y="8"/>
                    <a:pt x="37" y="8"/>
                  </a:cubicBezTo>
                  <a:cubicBezTo>
                    <a:pt x="36" y="8"/>
                    <a:pt x="35" y="10"/>
                    <a:pt x="33" y="11"/>
                  </a:cubicBezTo>
                  <a:cubicBezTo>
                    <a:pt x="30" y="14"/>
                    <a:pt x="26" y="16"/>
                    <a:pt x="23" y="16"/>
                  </a:cubicBezTo>
                  <a:cubicBezTo>
                    <a:pt x="19" y="16"/>
                    <a:pt x="15" y="14"/>
                    <a:pt x="13" y="11"/>
                  </a:cubicBezTo>
                  <a:cubicBezTo>
                    <a:pt x="10" y="10"/>
                    <a:pt x="9" y="8"/>
                    <a:pt x="8" y="8"/>
                  </a:cubicBezTo>
                  <a:cubicBezTo>
                    <a:pt x="3" y="8"/>
                    <a:pt x="0" y="4"/>
                    <a:pt x="0" y="0"/>
                  </a:cubicBezTo>
                  <a:cubicBezTo>
                    <a:pt x="0" y="0"/>
                    <a:pt x="0" y="0"/>
                    <a:pt x="0" y="0"/>
                  </a:cubicBezTo>
                  <a:cubicBezTo>
                    <a:pt x="46" y="0"/>
                    <a:pt x="46" y="0"/>
                    <a:pt x="46" y="0"/>
                  </a:cubicBezTo>
                  <a:cubicBezTo>
                    <a:pt x="46" y="0"/>
                    <a:pt x="46" y="0"/>
                    <a:pt x="46" y="0"/>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17" name="Freeform 160"/>
            <p:cNvSpPr>
              <a:spLocks/>
            </p:cNvSpPr>
            <p:nvPr/>
          </p:nvSpPr>
          <p:spPr bwMode="auto">
            <a:xfrm>
              <a:off x="6953" y="2051"/>
              <a:ext cx="3" cy="15"/>
            </a:xfrm>
            <a:custGeom>
              <a:avLst/>
              <a:gdLst>
                <a:gd name="T0" fmla="*/ 4 w 4"/>
                <a:gd name="T1" fmla="*/ 18 h 20"/>
                <a:gd name="T2" fmla="*/ 4 w 4"/>
                <a:gd name="T3" fmla="*/ 2 h 20"/>
                <a:gd name="T4" fmla="*/ 0 w 4"/>
                <a:gd name="T5" fmla="*/ 2 h 20"/>
                <a:gd name="T6" fmla="*/ 0 w 4"/>
                <a:gd name="T7" fmla="*/ 18 h 20"/>
                <a:gd name="T8" fmla="*/ 4 w 4"/>
                <a:gd name="T9" fmla="*/ 18 h 20"/>
              </a:gdLst>
              <a:ahLst/>
              <a:cxnLst>
                <a:cxn ang="0">
                  <a:pos x="T0" y="T1"/>
                </a:cxn>
                <a:cxn ang="0">
                  <a:pos x="T2" y="T3"/>
                </a:cxn>
                <a:cxn ang="0">
                  <a:pos x="T4" y="T5"/>
                </a:cxn>
                <a:cxn ang="0">
                  <a:pos x="T6" y="T7"/>
                </a:cxn>
                <a:cxn ang="0">
                  <a:pos x="T8" y="T9"/>
                </a:cxn>
              </a:cxnLst>
              <a:rect l="0" t="0" r="r" b="b"/>
              <a:pathLst>
                <a:path w="4" h="20">
                  <a:moveTo>
                    <a:pt x="4" y="18"/>
                  </a:moveTo>
                  <a:cubicBezTo>
                    <a:pt x="4" y="12"/>
                    <a:pt x="4" y="7"/>
                    <a:pt x="4" y="2"/>
                  </a:cubicBezTo>
                  <a:cubicBezTo>
                    <a:pt x="4" y="0"/>
                    <a:pt x="0" y="0"/>
                    <a:pt x="0" y="2"/>
                  </a:cubicBezTo>
                  <a:cubicBezTo>
                    <a:pt x="0" y="7"/>
                    <a:pt x="0" y="12"/>
                    <a:pt x="0" y="18"/>
                  </a:cubicBezTo>
                  <a:cubicBezTo>
                    <a:pt x="0" y="20"/>
                    <a:pt x="4" y="20"/>
                    <a:pt x="4"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18" name="Oval 161"/>
            <p:cNvSpPr>
              <a:spLocks noChangeArrowheads="1"/>
            </p:cNvSpPr>
            <p:nvPr/>
          </p:nvSpPr>
          <p:spPr bwMode="auto">
            <a:xfrm>
              <a:off x="6948" y="2062"/>
              <a:ext cx="11" cy="11"/>
            </a:xfrm>
            <a:prstGeom prst="ellipse">
              <a:avLst/>
            </a:prstGeom>
            <a:solidFill>
              <a:srgbClr val="F6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19" name="Freeform 162"/>
            <p:cNvSpPr>
              <a:spLocks/>
            </p:cNvSpPr>
            <p:nvPr/>
          </p:nvSpPr>
          <p:spPr bwMode="auto">
            <a:xfrm>
              <a:off x="7101" y="2050"/>
              <a:ext cx="3" cy="15"/>
            </a:xfrm>
            <a:custGeom>
              <a:avLst/>
              <a:gdLst>
                <a:gd name="T0" fmla="*/ 4 w 4"/>
                <a:gd name="T1" fmla="*/ 17 h 20"/>
                <a:gd name="T2" fmla="*/ 4 w 4"/>
                <a:gd name="T3" fmla="*/ 2 h 20"/>
                <a:gd name="T4" fmla="*/ 0 w 4"/>
                <a:gd name="T5" fmla="*/ 2 h 20"/>
                <a:gd name="T6" fmla="*/ 0 w 4"/>
                <a:gd name="T7" fmla="*/ 17 h 20"/>
                <a:gd name="T8" fmla="*/ 4 w 4"/>
                <a:gd name="T9" fmla="*/ 17 h 20"/>
              </a:gdLst>
              <a:ahLst/>
              <a:cxnLst>
                <a:cxn ang="0">
                  <a:pos x="T0" y="T1"/>
                </a:cxn>
                <a:cxn ang="0">
                  <a:pos x="T2" y="T3"/>
                </a:cxn>
                <a:cxn ang="0">
                  <a:pos x="T4" y="T5"/>
                </a:cxn>
                <a:cxn ang="0">
                  <a:pos x="T6" y="T7"/>
                </a:cxn>
                <a:cxn ang="0">
                  <a:pos x="T8" y="T9"/>
                </a:cxn>
              </a:cxnLst>
              <a:rect l="0" t="0" r="r" b="b"/>
              <a:pathLst>
                <a:path w="4" h="20">
                  <a:moveTo>
                    <a:pt x="4" y="17"/>
                  </a:moveTo>
                  <a:cubicBezTo>
                    <a:pt x="4" y="12"/>
                    <a:pt x="4" y="7"/>
                    <a:pt x="4" y="2"/>
                  </a:cubicBezTo>
                  <a:cubicBezTo>
                    <a:pt x="4" y="0"/>
                    <a:pt x="0" y="0"/>
                    <a:pt x="0" y="2"/>
                  </a:cubicBezTo>
                  <a:cubicBezTo>
                    <a:pt x="0" y="7"/>
                    <a:pt x="0" y="12"/>
                    <a:pt x="0" y="17"/>
                  </a:cubicBezTo>
                  <a:cubicBezTo>
                    <a:pt x="0" y="20"/>
                    <a:pt x="4" y="20"/>
                    <a:pt x="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20" name="Oval 163"/>
            <p:cNvSpPr>
              <a:spLocks noChangeArrowheads="1"/>
            </p:cNvSpPr>
            <p:nvPr/>
          </p:nvSpPr>
          <p:spPr bwMode="auto">
            <a:xfrm>
              <a:off x="7097" y="2061"/>
              <a:ext cx="11" cy="12"/>
            </a:xfrm>
            <a:prstGeom prst="ellipse">
              <a:avLst/>
            </a:prstGeom>
            <a:solidFill>
              <a:srgbClr val="F6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21" name="Freeform 164"/>
            <p:cNvSpPr>
              <a:spLocks/>
            </p:cNvSpPr>
            <p:nvPr/>
          </p:nvSpPr>
          <p:spPr bwMode="auto">
            <a:xfrm>
              <a:off x="6962" y="2164"/>
              <a:ext cx="135" cy="214"/>
            </a:xfrm>
            <a:custGeom>
              <a:avLst/>
              <a:gdLst>
                <a:gd name="T0" fmla="*/ 183 w 183"/>
                <a:gd name="T1" fmla="*/ 0 h 287"/>
                <a:gd name="T2" fmla="*/ 183 w 183"/>
                <a:gd name="T3" fmla="*/ 2 h 287"/>
                <a:gd name="T4" fmla="*/ 181 w 183"/>
                <a:gd name="T5" fmla="*/ 50 h 287"/>
                <a:gd name="T6" fmla="*/ 179 w 183"/>
                <a:gd name="T7" fmla="*/ 92 h 287"/>
                <a:gd name="T8" fmla="*/ 172 w 183"/>
                <a:gd name="T9" fmla="*/ 279 h 287"/>
                <a:gd name="T10" fmla="*/ 144 w 183"/>
                <a:gd name="T11" fmla="*/ 284 h 287"/>
                <a:gd name="T12" fmla="*/ 98 w 183"/>
                <a:gd name="T13" fmla="*/ 287 h 287"/>
                <a:gd name="T14" fmla="*/ 94 w 183"/>
                <a:gd name="T15" fmla="*/ 287 h 287"/>
                <a:gd name="T16" fmla="*/ 92 w 183"/>
                <a:gd name="T17" fmla="*/ 287 h 287"/>
                <a:gd name="T18" fmla="*/ 42 w 183"/>
                <a:gd name="T19" fmla="*/ 282 h 287"/>
                <a:gd name="T20" fmla="*/ 26 w 183"/>
                <a:gd name="T21" fmla="*/ 279 h 287"/>
                <a:gd name="T22" fmla="*/ 0 w 183"/>
                <a:gd name="T23" fmla="*/ 108 h 287"/>
                <a:gd name="T24" fmla="*/ 3 w 183"/>
                <a:gd name="T25" fmla="*/ 92 h 287"/>
                <a:gd name="T26" fmla="*/ 9 w 183"/>
                <a:gd name="T27" fmla="*/ 49 h 287"/>
                <a:gd name="T28" fmla="*/ 11 w 183"/>
                <a:gd name="T29" fmla="*/ 32 h 287"/>
                <a:gd name="T30" fmla="*/ 15 w 183"/>
                <a:gd name="T31" fmla="*/ 7 h 287"/>
                <a:gd name="T32" fmla="*/ 15 w 183"/>
                <a:gd name="T33" fmla="*/ 6 h 287"/>
                <a:gd name="T34" fmla="*/ 15 w 183"/>
                <a:gd name="T35" fmla="*/ 2 h 287"/>
                <a:gd name="T36" fmla="*/ 25 w 183"/>
                <a:gd name="T37" fmla="*/ 5 h 287"/>
                <a:gd name="T38" fmla="*/ 34 w 183"/>
                <a:gd name="T39" fmla="*/ 7 h 287"/>
                <a:gd name="T40" fmla="*/ 42 w 183"/>
                <a:gd name="T41" fmla="*/ 9 h 287"/>
                <a:gd name="T42" fmla="*/ 64 w 183"/>
                <a:gd name="T43" fmla="*/ 12 h 287"/>
                <a:gd name="T44" fmla="*/ 67 w 183"/>
                <a:gd name="T45" fmla="*/ 12 h 287"/>
                <a:gd name="T46" fmla="*/ 77 w 183"/>
                <a:gd name="T47" fmla="*/ 13 h 287"/>
                <a:gd name="T48" fmla="*/ 111 w 183"/>
                <a:gd name="T49" fmla="*/ 14 h 287"/>
                <a:gd name="T50" fmla="*/ 112 w 183"/>
                <a:gd name="T51" fmla="*/ 14 h 287"/>
                <a:gd name="T52" fmla="*/ 132 w 183"/>
                <a:gd name="T53" fmla="*/ 12 h 287"/>
                <a:gd name="T54" fmla="*/ 155 w 183"/>
                <a:gd name="T55" fmla="*/ 8 h 287"/>
                <a:gd name="T56" fmla="*/ 164 w 183"/>
                <a:gd name="T57" fmla="*/ 6 h 287"/>
                <a:gd name="T58" fmla="*/ 183 w 183"/>
                <a:gd name="T5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3" h="287">
                  <a:moveTo>
                    <a:pt x="183" y="0"/>
                  </a:moveTo>
                  <a:cubicBezTo>
                    <a:pt x="183" y="2"/>
                    <a:pt x="183" y="2"/>
                    <a:pt x="183" y="2"/>
                  </a:cubicBezTo>
                  <a:cubicBezTo>
                    <a:pt x="181" y="50"/>
                    <a:pt x="181" y="50"/>
                    <a:pt x="181" y="50"/>
                  </a:cubicBezTo>
                  <a:cubicBezTo>
                    <a:pt x="179" y="92"/>
                    <a:pt x="179" y="92"/>
                    <a:pt x="179" y="92"/>
                  </a:cubicBezTo>
                  <a:cubicBezTo>
                    <a:pt x="172" y="279"/>
                    <a:pt x="172" y="279"/>
                    <a:pt x="172" y="279"/>
                  </a:cubicBezTo>
                  <a:cubicBezTo>
                    <a:pt x="162" y="281"/>
                    <a:pt x="153" y="283"/>
                    <a:pt x="144" y="284"/>
                  </a:cubicBezTo>
                  <a:cubicBezTo>
                    <a:pt x="129" y="286"/>
                    <a:pt x="114" y="287"/>
                    <a:pt x="98" y="287"/>
                  </a:cubicBezTo>
                  <a:cubicBezTo>
                    <a:pt x="97" y="287"/>
                    <a:pt x="96" y="287"/>
                    <a:pt x="94" y="287"/>
                  </a:cubicBezTo>
                  <a:cubicBezTo>
                    <a:pt x="94" y="287"/>
                    <a:pt x="93" y="287"/>
                    <a:pt x="92" y="287"/>
                  </a:cubicBezTo>
                  <a:cubicBezTo>
                    <a:pt x="75" y="286"/>
                    <a:pt x="59" y="285"/>
                    <a:pt x="42" y="282"/>
                  </a:cubicBezTo>
                  <a:cubicBezTo>
                    <a:pt x="37" y="281"/>
                    <a:pt x="31" y="280"/>
                    <a:pt x="26" y="279"/>
                  </a:cubicBezTo>
                  <a:cubicBezTo>
                    <a:pt x="0" y="108"/>
                    <a:pt x="0" y="108"/>
                    <a:pt x="0" y="108"/>
                  </a:cubicBezTo>
                  <a:cubicBezTo>
                    <a:pt x="3" y="92"/>
                    <a:pt x="3" y="92"/>
                    <a:pt x="3" y="92"/>
                  </a:cubicBezTo>
                  <a:cubicBezTo>
                    <a:pt x="9" y="49"/>
                    <a:pt x="9" y="49"/>
                    <a:pt x="9" y="49"/>
                  </a:cubicBezTo>
                  <a:cubicBezTo>
                    <a:pt x="11" y="32"/>
                    <a:pt x="11" y="32"/>
                    <a:pt x="11" y="32"/>
                  </a:cubicBezTo>
                  <a:cubicBezTo>
                    <a:pt x="15" y="7"/>
                    <a:pt x="15" y="7"/>
                    <a:pt x="15" y="7"/>
                  </a:cubicBezTo>
                  <a:cubicBezTo>
                    <a:pt x="15" y="6"/>
                    <a:pt x="15" y="6"/>
                    <a:pt x="15" y="6"/>
                  </a:cubicBezTo>
                  <a:cubicBezTo>
                    <a:pt x="15" y="2"/>
                    <a:pt x="15" y="2"/>
                    <a:pt x="15" y="2"/>
                  </a:cubicBezTo>
                  <a:cubicBezTo>
                    <a:pt x="15" y="2"/>
                    <a:pt x="19" y="3"/>
                    <a:pt x="25" y="5"/>
                  </a:cubicBezTo>
                  <a:cubicBezTo>
                    <a:pt x="28" y="6"/>
                    <a:pt x="31" y="7"/>
                    <a:pt x="34" y="7"/>
                  </a:cubicBezTo>
                  <a:cubicBezTo>
                    <a:pt x="37" y="8"/>
                    <a:pt x="39" y="8"/>
                    <a:pt x="42" y="9"/>
                  </a:cubicBezTo>
                  <a:cubicBezTo>
                    <a:pt x="49" y="10"/>
                    <a:pt x="56" y="11"/>
                    <a:pt x="64" y="12"/>
                  </a:cubicBezTo>
                  <a:cubicBezTo>
                    <a:pt x="65" y="12"/>
                    <a:pt x="66" y="12"/>
                    <a:pt x="67" y="12"/>
                  </a:cubicBezTo>
                  <a:cubicBezTo>
                    <a:pt x="70" y="13"/>
                    <a:pt x="73" y="13"/>
                    <a:pt x="77" y="13"/>
                  </a:cubicBezTo>
                  <a:cubicBezTo>
                    <a:pt x="87" y="14"/>
                    <a:pt x="99" y="14"/>
                    <a:pt x="111" y="14"/>
                  </a:cubicBezTo>
                  <a:cubicBezTo>
                    <a:pt x="111" y="14"/>
                    <a:pt x="111" y="14"/>
                    <a:pt x="112" y="14"/>
                  </a:cubicBezTo>
                  <a:cubicBezTo>
                    <a:pt x="118" y="13"/>
                    <a:pt x="125" y="13"/>
                    <a:pt x="132" y="12"/>
                  </a:cubicBezTo>
                  <a:cubicBezTo>
                    <a:pt x="140" y="11"/>
                    <a:pt x="148" y="10"/>
                    <a:pt x="155" y="8"/>
                  </a:cubicBezTo>
                  <a:cubicBezTo>
                    <a:pt x="158" y="7"/>
                    <a:pt x="161" y="7"/>
                    <a:pt x="164" y="6"/>
                  </a:cubicBezTo>
                  <a:cubicBezTo>
                    <a:pt x="170" y="4"/>
                    <a:pt x="177" y="2"/>
                    <a:pt x="183"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22" name="Freeform 165"/>
            <p:cNvSpPr>
              <a:spLocks/>
            </p:cNvSpPr>
            <p:nvPr/>
          </p:nvSpPr>
          <p:spPr bwMode="auto">
            <a:xfrm>
              <a:off x="7069" y="2136"/>
              <a:ext cx="78" cy="239"/>
            </a:xfrm>
            <a:custGeom>
              <a:avLst/>
              <a:gdLst>
                <a:gd name="T0" fmla="*/ 106 w 107"/>
                <a:gd name="T1" fmla="*/ 154 h 322"/>
                <a:gd name="T2" fmla="*/ 106 w 107"/>
                <a:gd name="T3" fmla="*/ 154 h 322"/>
                <a:gd name="T4" fmla="*/ 105 w 107"/>
                <a:gd name="T5" fmla="*/ 156 h 322"/>
                <a:gd name="T6" fmla="*/ 105 w 107"/>
                <a:gd name="T7" fmla="*/ 156 h 322"/>
                <a:gd name="T8" fmla="*/ 105 w 107"/>
                <a:gd name="T9" fmla="*/ 158 h 322"/>
                <a:gd name="T10" fmla="*/ 97 w 107"/>
                <a:gd name="T11" fmla="*/ 182 h 322"/>
                <a:gd name="T12" fmla="*/ 56 w 107"/>
                <a:gd name="T13" fmla="*/ 310 h 322"/>
                <a:gd name="T14" fmla="*/ 28 w 107"/>
                <a:gd name="T15" fmla="*/ 317 h 322"/>
                <a:gd name="T16" fmla="*/ 0 w 107"/>
                <a:gd name="T17" fmla="*/ 322 h 322"/>
                <a:gd name="T18" fmla="*/ 12 w 107"/>
                <a:gd name="T19" fmla="*/ 168 h 322"/>
                <a:gd name="T20" fmla="*/ 11 w 107"/>
                <a:gd name="T21" fmla="*/ 175 h 322"/>
                <a:gd name="T22" fmla="*/ 15 w 107"/>
                <a:gd name="T23" fmla="*/ 122 h 322"/>
                <a:gd name="T24" fmla="*/ 15 w 107"/>
                <a:gd name="T25" fmla="*/ 113 h 322"/>
                <a:gd name="T26" fmla="*/ 14 w 107"/>
                <a:gd name="T27" fmla="*/ 86 h 322"/>
                <a:gd name="T28" fmla="*/ 12 w 107"/>
                <a:gd name="T29" fmla="*/ 53 h 322"/>
                <a:gd name="T30" fmla="*/ 11 w 107"/>
                <a:gd name="T31" fmla="*/ 47 h 322"/>
                <a:gd name="T32" fmla="*/ 11 w 107"/>
                <a:gd name="T33" fmla="*/ 46 h 322"/>
                <a:gd name="T34" fmla="*/ 9 w 107"/>
                <a:gd name="T35" fmla="*/ 7 h 322"/>
                <a:gd name="T36" fmla="*/ 9 w 107"/>
                <a:gd name="T37" fmla="*/ 2 h 322"/>
                <a:gd name="T38" fmla="*/ 9 w 107"/>
                <a:gd name="T39" fmla="*/ 0 h 322"/>
                <a:gd name="T40" fmla="*/ 57 w 107"/>
                <a:gd name="T41" fmla="*/ 24 h 322"/>
                <a:gd name="T42" fmla="*/ 57 w 107"/>
                <a:gd name="T43" fmla="*/ 24 h 322"/>
                <a:gd name="T44" fmla="*/ 78 w 107"/>
                <a:gd name="T45" fmla="*/ 34 h 322"/>
                <a:gd name="T46" fmla="*/ 80 w 107"/>
                <a:gd name="T47" fmla="*/ 34 h 322"/>
                <a:gd name="T48" fmla="*/ 94 w 107"/>
                <a:gd name="T49" fmla="*/ 86 h 322"/>
                <a:gd name="T50" fmla="*/ 96 w 107"/>
                <a:gd name="T51" fmla="*/ 92 h 322"/>
                <a:gd name="T52" fmla="*/ 99 w 107"/>
                <a:gd name="T53" fmla="*/ 104 h 322"/>
                <a:gd name="T54" fmla="*/ 100 w 107"/>
                <a:gd name="T55" fmla="*/ 107 h 322"/>
                <a:gd name="T56" fmla="*/ 99 w 107"/>
                <a:gd name="T57" fmla="*/ 108 h 322"/>
                <a:gd name="T58" fmla="*/ 99 w 107"/>
                <a:gd name="T59" fmla="*/ 108 h 322"/>
                <a:gd name="T60" fmla="*/ 87 w 107"/>
                <a:gd name="T61" fmla="*/ 116 h 322"/>
                <a:gd name="T62" fmla="*/ 71 w 107"/>
                <a:gd name="T63" fmla="*/ 128 h 322"/>
                <a:gd name="T64" fmla="*/ 90 w 107"/>
                <a:gd name="T65" fmla="*/ 137 h 322"/>
                <a:gd name="T66" fmla="*/ 93 w 107"/>
                <a:gd name="T67" fmla="*/ 138 h 322"/>
                <a:gd name="T68" fmla="*/ 100 w 107"/>
                <a:gd name="T69" fmla="*/ 141 h 322"/>
                <a:gd name="T70" fmla="*/ 102 w 107"/>
                <a:gd name="T71" fmla="*/ 143 h 322"/>
                <a:gd name="T72" fmla="*/ 106 w 107"/>
                <a:gd name="T73" fmla="*/ 15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7" h="322">
                  <a:moveTo>
                    <a:pt x="106" y="154"/>
                  </a:moveTo>
                  <a:cubicBezTo>
                    <a:pt x="106" y="154"/>
                    <a:pt x="106" y="154"/>
                    <a:pt x="106" y="154"/>
                  </a:cubicBezTo>
                  <a:cubicBezTo>
                    <a:pt x="106" y="154"/>
                    <a:pt x="106" y="155"/>
                    <a:pt x="105" y="156"/>
                  </a:cubicBezTo>
                  <a:cubicBezTo>
                    <a:pt x="105" y="156"/>
                    <a:pt x="105" y="156"/>
                    <a:pt x="105" y="156"/>
                  </a:cubicBezTo>
                  <a:cubicBezTo>
                    <a:pt x="105" y="158"/>
                    <a:pt x="105" y="158"/>
                    <a:pt x="105" y="158"/>
                  </a:cubicBezTo>
                  <a:cubicBezTo>
                    <a:pt x="97" y="182"/>
                    <a:pt x="97" y="182"/>
                    <a:pt x="97" y="182"/>
                  </a:cubicBezTo>
                  <a:cubicBezTo>
                    <a:pt x="56" y="310"/>
                    <a:pt x="56" y="310"/>
                    <a:pt x="56" y="310"/>
                  </a:cubicBezTo>
                  <a:cubicBezTo>
                    <a:pt x="46" y="313"/>
                    <a:pt x="37" y="315"/>
                    <a:pt x="28" y="317"/>
                  </a:cubicBezTo>
                  <a:cubicBezTo>
                    <a:pt x="18" y="319"/>
                    <a:pt x="9" y="321"/>
                    <a:pt x="0" y="322"/>
                  </a:cubicBezTo>
                  <a:cubicBezTo>
                    <a:pt x="4" y="267"/>
                    <a:pt x="9" y="201"/>
                    <a:pt x="12" y="168"/>
                  </a:cubicBezTo>
                  <a:cubicBezTo>
                    <a:pt x="11" y="175"/>
                    <a:pt x="11" y="175"/>
                    <a:pt x="11" y="175"/>
                  </a:cubicBezTo>
                  <a:cubicBezTo>
                    <a:pt x="15" y="122"/>
                    <a:pt x="15" y="122"/>
                    <a:pt x="15" y="122"/>
                  </a:cubicBezTo>
                  <a:cubicBezTo>
                    <a:pt x="15" y="113"/>
                    <a:pt x="15" y="113"/>
                    <a:pt x="15" y="113"/>
                  </a:cubicBezTo>
                  <a:cubicBezTo>
                    <a:pt x="14" y="86"/>
                    <a:pt x="14" y="86"/>
                    <a:pt x="14" y="86"/>
                  </a:cubicBezTo>
                  <a:cubicBezTo>
                    <a:pt x="12" y="53"/>
                    <a:pt x="12" y="53"/>
                    <a:pt x="12" y="53"/>
                  </a:cubicBezTo>
                  <a:cubicBezTo>
                    <a:pt x="11" y="47"/>
                    <a:pt x="11" y="47"/>
                    <a:pt x="11" y="47"/>
                  </a:cubicBezTo>
                  <a:cubicBezTo>
                    <a:pt x="11" y="46"/>
                    <a:pt x="11" y="46"/>
                    <a:pt x="11" y="46"/>
                  </a:cubicBezTo>
                  <a:cubicBezTo>
                    <a:pt x="9" y="7"/>
                    <a:pt x="9" y="7"/>
                    <a:pt x="9" y="7"/>
                  </a:cubicBezTo>
                  <a:cubicBezTo>
                    <a:pt x="9" y="2"/>
                    <a:pt x="9" y="2"/>
                    <a:pt x="9" y="2"/>
                  </a:cubicBezTo>
                  <a:cubicBezTo>
                    <a:pt x="9" y="0"/>
                    <a:pt x="9" y="0"/>
                    <a:pt x="9" y="0"/>
                  </a:cubicBezTo>
                  <a:cubicBezTo>
                    <a:pt x="57" y="24"/>
                    <a:pt x="57" y="24"/>
                    <a:pt x="57" y="24"/>
                  </a:cubicBezTo>
                  <a:cubicBezTo>
                    <a:pt x="57" y="24"/>
                    <a:pt x="57" y="24"/>
                    <a:pt x="57" y="24"/>
                  </a:cubicBezTo>
                  <a:cubicBezTo>
                    <a:pt x="78" y="34"/>
                    <a:pt x="78" y="34"/>
                    <a:pt x="78" y="34"/>
                  </a:cubicBezTo>
                  <a:cubicBezTo>
                    <a:pt x="80" y="34"/>
                    <a:pt x="80" y="34"/>
                    <a:pt x="80" y="34"/>
                  </a:cubicBezTo>
                  <a:cubicBezTo>
                    <a:pt x="94" y="86"/>
                    <a:pt x="94" y="86"/>
                    <a:pt x="94" y="86"/>
                  </a:cubicBezTo>
                  <a:cubicBezTo>
                    <a:pt x="96" y="92"/>
                    <a:pt x="96" y="92"/>
                    <a:pt x="96" y="92"/>
                  </a:cubicBezTo>
                  <a:cubicBezTo>
                    <a:pt x="99" y="104"/>
                    <a:pt x="99" y="104"/>
                    <a:pt x="99" y="104"/>
                  </a:cubicBezTo>
                  <a:cubicBezTo>
                    <a:pt x="100" y="107"/>
                    <a:pt x="100" y="107"/>
                    <a:pt x="100" y="107"/>
                  </a:cubicBezTo>
                  <a:cubicBezTo>
                    <a:pt x="99" y="108"/>
                    <a:pt x="99" y="108"/>
                    <a:pt x="99" y="108"/>
                  </a:cubicBezTo>
                  <a:cubicBezTo>
                    <a:pt x="99" y="108"/>
                    <a:pt x="99" y="108"/>
                    <a:pt x="99" y="108"/>
                  </a:cubicBezTo>
                  <a:cubicBezTo>
                    <a:pt x="87" y="116"/>
                    <a:pt x="87" y="116"/>
                    <a:pt x="87" y="116"/>
                  </a:cubicBezTo>
                  <a:cubicBezTo>
                    <a:pt x="71" y="128"/>
                    <a:pt x="71" y="128"/>
                    <a:pt x="71" y="128"/>
                  </a:cubicBezTo>
                  <a:cubicBezTo>
                    <a:pt x="90" y="137"/>
                    <a:pt x="90" y="137"/>
                    <a:pt x="90" y="137"/>
                  </a:cubicBezTo>
                  <a:cubicBezTo>
                    <a:pt x="93" y="138"/>
                    <a:pt x="93" y="138"/>
                    <a:pt x="93" y="138"/>
                  </a:cubicBezTo>
                  <a:cubicBezTo>
                    <a:pt x="100" y="141"/>
                    <a:pt x="100" y="141"/>
                    <a:pt x="100" y="141"/>
                  </a:cubicBezTo>
                  <a:cubicBezTo>
                    <a:pt x="100" y="141"/>
                    <a:pt x="101" y="142"/>
                    <a:pt x="102" y="143"/>
                  </a:cubicBezTo>
                  <a:cubicBezTo>
                    <a:pt x="104" y="144"/>
                    <a:pt x="107" y="148"/>
                    <a:pt x="106" y="15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23" name="Freeform 166"/>
            <p:cNvSpPr>
              <a:spLocks/>
            </p:cNvSpPr>
            <p:nvPr/>
          </p:nvSpPr>
          <p:spPr bwMode="auto">
            <a:xfrm>
              <a:off x="6914" y="2136"/>
              <a:ext cx="79" cy="238"/>
            </a:xfrm>
            <a:custGeom>
              <a:avLst/>
              <a:gdLst>
                <a:gd name="T0" fmla="*/ 108 w 108"/>
                <a:gd name="T1" fmla="*/ 320 h 320"/>
                <a:gd name="T2" fmla="*/ 92 w 108"/>
                <a:gd name="T3" fmla="*/ 317 h 320"/>
                <a:gd name="T4" fmla="*/ 52 w 108"/>
                <a:gd name="T5" fmla="*/ 306 h 320"/>
                <a:gd name="T6" fmla="*/ 12 w 108"/>
                <a:gd name="T7" fmla="*/ 184 h 320"/>
                <a:gd name="T8" fmla="*/ 4 w 108"/>
                <a:gd name="T9" fmla="*/ 160 h 320"/>
                <a:gd name="T10" fmla="*/ 3 w 108"/>
                <a:gd name="T11" fmla="*/ 155 h 320"/>
                <a:gd name="T12" fmla="*/ 2 w 108"/>
                <a:gd name="T13" fmla="*/ 154 h 320"/>
                <a:gd name="T14" fmla="*/ 2 w 108"/>
                <a:gd name="T15" fmla="*/ 153 h 320"/>
                <a:gd name="T16" fmla="*/ 8 w 108"/>
                <a:gd name="T17" fmla="*/ 140 h 320"/>
                <a:gd name="T18" fmla="*/ 8 w 108"/>
                <a:gd name="T19" fmla="*/ 140 h 320"/>
                <a:gd name="T20" fmla="*/ 17 w 108"/>
                <a:gd name="T21" fmla="*/ 136 h 320"/>
                <a:gd name="T22" fmla="*/ 20 w 108"/>
                <a:gd name="T23" fmla="*/ 134 h 320"/>
                <a:gd name="T24" fmla="*/ 37 w 108"/>
                <a:gd name="T25" fmla="*/ 127 h 320"/>
                <a:gd name="T26" fmla="*/ 23 w 108"/>
                <a:gd name="T27" fmla="*/ 116 h 320"/>
                <a:gd name="T28" fmla="*/ 11 w 108"/>
                <a:gd name="T29" fmla="*/ 108 h 320"/>
                <a:gd name="T30" fmla="*/ 8 w 108"/>
                <a:gd name="T31" fmla="*/ 105 h 320"/>
                <a:gd name="T32" fmla="*/ 10 w 108"/>
                <a:gd name="T33" fmla="*/ 99 h 320"/>
                <a:gd name="T34" fmla="*/ 11 w 108"/>
                <a:gd name="T35" fmla="*/ 95 h 320"/>
                <a:gd name="T36" fmla="*/ 12 w 108"/>
                <a:gd name="T37" fmla="*/ 92 h 320"/>
                <a:gd name="T38" fmla="*/ 15 w 108"/>
                <a:gd name="T39" fmla="*/ 83 h 320"/>
                <a:gd name="T40" fmla="*/ 33 w 108"/>
                <a:gd name="T41" fmla="*/ 31 h 320"/>
                <a:gd name="T42" fmla="*/ 35 w 108"/>
                <a:gd name="T43" fmla="*/ 30 h 320"/>
                <a:gd name="T44" fmla="*/ 39 w 108"/>
                <a:gd name="T45" fmla="*/ 28 h 320"/>
                <a:gd name="T46" fmla="*/ 91 w 108"/>
                <a:gd name="T47" fmla="*/ 0 h 320"/>
                <a:gd name="T48" fmla="*/ 91 w 108"/>
                <a:gd name="T49" fmla="*/ 91 h 320"/>
                <a:gd name="T50" fmla="*/ 92 w 108"/>
                <a:gd name="T51" fmla="*/ 112 h 320"/>
                <a:gd name="T52" fmla="*/ 93 w 108"/>
                <a:gd name="T53" fmla="*/ 117 h 320"/>
                <a:gd name="T54" fmla="*/ 93 w 108"/>
                <a:gd name="T55" fmla="*/ 120 h 320"/>
                <a:gd name="T56" fmla="*/ 93 w 108"/>
                <a:gd name="T57" fmla="*/ 121 h 320"/>
                <a:gd name="T58" fmla="*/ 97 w 108"/>
                <a:gd name="T59" fmla="*/ 174 h 320"/>
                <a:gd name="T60" fmla="*/ 96 w 108"/>
                <a:gd name="T61" fmla="*/ 163 h 320"/>
                <a:gd name="T62" fmla="*/ 108 w 108"/>
                <a:gd name="T63"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320">
                  <a:moveTo>
                    <a:pt x="108" y="320"/>
                  </a:moveTo>
                  <a:cubicBezTo>
                    <a:pt x="103" y="319"/>
                    <a:pt x="97" y="318"/>
                    <a:pt x="92" y="317"/>
                  </a:cubicBezTo>
                  <a:cubicBezTo>
                    <a:pt x="78" y="314"/>
                    <a:pt x="65" y="311"/>
                    <a:pt x="52" y="306"/>
                  </a:cubicBezTo>
                  <a:cubicBezTo>
                    <a:pt x="12" y="184"/>
                    <a:pt x="12" y="184"/>
                    <a:pt x="12" y="184"/>
                  </a:cubicBezTo>
                  <a:cubicBezTo>
                    <a:pt x="4" y="160"/>
                    <a:pt x="4" y="160"/>
                    <a:pt x="4" y="160"/>
                  </a:cubicBezTo>
                  <a:cubicBezTo>
                    <a:pt x="3" y="155"/>
                    <a:pt x="3" y="155"/>
                    <a:pt x="3" y="155"/>
                  </a:cubicBezTo>
                  <a:cubicBezTo>
                    <a:pt x="2" y="154"/>
                    <a:pt x="2" y="154"/>
                    <a:pt x="2" y="154"/>
                  </a:cubicBezTo>
                  <a:cubicBezTo>
                    <a:pt x="2" y="154"/>
                    <a:pt x="2" y="153"/>
                    <a:pt x="2" y="153"/>
                  </a:cubicBezTo>
                  <a:cubicBezTo>
                    <a:pt x="0" y="143"/>
                    <a:pt x="8" y="140"/>
                    <a:pt x="8" y="140"/>
                  </a:cubicBezTo>
                  <a:cubicBezTo>
                    <a:pt x="8" y="140"/>
                    <a:pt x="8" y="140"/>
                    <a:pt x="8" y="140"/>
                  </a:cubicBezTo>
                  <a:cubicBezTo>
                    <a:pt x="17" y="136"/>
                    <a:pt x="17" y="136"/>
                    <a:pt x="17" y="136"/>
                  </a:cubicBezTo>
                  <a:cubicBezTo>
                    <a:pt x="20" y="134"/>
                    <a:pt x="20" y="134"/>
                    <a:pt x="20" y="134"/>
                  </a:cubicBezTo>
                  <a:cubicBezTo>
                    <a:pt x="37" y="127"/>
                    <a:pt x="37" y="127"/>
                    <a:pt x="37" y="127"/>
                  </a:cubicBezTo>
                  <a:cubicBezTo>
                    <a:pt x="23" y="116"/>
                    <a:pt x="23" y="116"/>
                    <a:pt x="23" y="116"/>
                  </a:cubicBezTo>
                  <a:cubicBezTo>
                    <a:pt x="11" y="108"/>
                    <a:pt x="11" y="108"/>
                    <a:pt x="11" y="108"/>
                  </a:cubicBezTo>
                  <a:cubicBezTo>
                    <a:pt x="8" y="105"/>
                    <a:pt x="8" y="105"/>
                    <a:pt x="8" y="105"/>
                  </a:cubicBezTo>
                  <a:cubicBezTo>
                    <a:pt x="10" y="99"/>
                    <a:pt x="10" y="99"/>
                    <a:pt x="10" y="99"/>
                  </a:cubicBezTo>
                  <a:cubicBezTo>
                    <a:pt x="11" y="95"/>
                    <a:pt x="11" y="95"/>
                    <a:pt x="11" y="95"/>
                  </a:cubicBezTo>
                  <a:cubicBezTo>
                    <a:pt x="12" y="92"/>
                    <a:pt x="12" y="92"/>
                    <a:pt x="12" y="92"/>
                  </a:cubicBezTo>
                  <a:cubicBezTo>
                    <a:pt x="15" y="83"/>
                    <a:pt x="15" y="83"/>
                    <a:pt x="15" y="83"/>
                  </a:cubicBezTo>
                  <a:cubicBezTo>
                    <a:pt x="33" y="31"/>
                    <a:pt x="33" y="31"/>
                    <a:pt x="33" y="31"/>
                  </a:cubicBezTo>
                  <a:cubicBezTo>
                    <a:pt x="35" y="30"/>
                    <a:pt x="35" y="30"/>
                    <a:pt x="35" y="30"/>
                  </a:cubicBezTo>
                  <a:cubicBezTo>
                    <a:pt x="39" y="28"/>
                    <a:pt x="39" y="28"/>
                    <a:pt x="39" y="28"/>
                  </a:cubicBezTo>
                  <a:cubicBezTo>
                    <a:pt x="91" y="0"/>
                    <a:pt x="91" y="0"/>
                    <a:pt x="91" y="0"/>
                  </a:cubicBezTo>
                  <a:cubicBezTo>
                    <a:pt x="91" y="91"/>
                    <a:pt x="91" y="91"/>
                    <a:pt x="91" y="91"/>
                  </a:cubicBezTo>
                  <a:cubicBezTo>
                    <a:pt x="92" y="112"/>
                    <a:pt x="92" y="112"/>
                    <a:pt x="92" y="112"/>
                  </a:cubicBezTo>
                  <a:cubicBezTo>
                    <a:pt x="93" y="117"/>
                    <a:pt x="93" y="117"/>
                    <a:pt x="93" y="117"/>
                  </a:cubicBezTo>
                  <a:cubicBezTo>
                    <a:pt x="93" y="120"/>
                    <a:pt x="93" y="120"/>
                    <a:pt x="93" y="120"/>
                  </a:cubicBezTo>
                  <a:cubicBezTo>
                    <a:pt x="93" y="121"/>
                    <a:pt x="93" y="121"/>
                    <a:pt x="93" y="121"/>
                  </a:cubicBezTo>
                  <a:cubicBezTo>
                    <a:pt x="97" y="174"/>
                    <a:pt x="97" y="174"/>
                    <a:pt x="97" y="174"/>
                  </a:cubicBezTo>
                  <a:cubicBezTo>
                    <a:pt x="96" y="163"/>
                    <a:pt x="96" y="163"/>
                    <a:pt x="96" y="163"/>
                  </a:cubicBezTo>
                  <a:cubicBezTo>
                    <a:pt x="98" y="195"/>
                    <a:pt x="104" y="263"/>
                    <a:pt x="108" y="32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24" name="Freeform 167"/>
            <p:cNvSpPr>
              <a:spLocks/>
            </p:cNvSpPr>
            <p:nvPr/>
          </p:nvSpPr>
          <p:spPr bwMode="auto">
            <a:xfrm>
              <a:off x="7012" y="2166"/>
              <a:ext cx="32" cy="105"/>
            </a:xfrm>
            <a:custGeom>
              <a:avLst/>
              <a:gdLst>
                <a:gd name="T0" fmla="*/ 0 w 32"/>
                <a:gd name="T1" fmla="*/ 8 h 105"/>
                <a:gd name="T2" fmla="*/ 17 w 32"/>
                <a:gd name="T3" fmla="*/ 105 h 105"/>
                <a:gd name="T4" fmla="*/ 32 w 32"/>
                <a:gd name="T5" fmla="*/ 9 h 105"/>
                <a:gd name="T6" fmla="*/ 30 w 32"/>
                <a:gd name="T7" fmla="*/ 0 h 105"/>
                <a:gd name="T8" fmla="*/ 0 w 32"/>
                <a:gd name="T9" fmla="*/ 8 h 105"/>
              </a:gdLst>
              <a:ahLst/>
              <a:cxnLst>
                <a:cxn ang="0">
                  <a:pos x="T0" y="T1"/>
                </a:cxn>
                <a:cxn ang="0">
                  <a:pos x="T2" y="T3"/>
                </a:cxn>
                <a:cxn ang="0">
                  <a:pos x="T4" y="T5"/>
                </a:cxn>
                <a:cxn ang="0">
                  <a:pos x="T6" y="T7"/>
                </a:cxn>
                <a:cxn ang="0">
                  <a:pos x="T8" y="T9"/>
                </a:cxn>
              </a:cxnLst>
              <a:rect l="0" t="0" r="r" b="b"/>
              <a:pathLst>
                <a:path w="32" h="105">
                  <a:moveTo>
                    <a:pt x="0" y="8"/>
                  </a:moveTo>
                  <a:lnTo>
                    <a:pt x="17" y="105"/>
                  </a:lnTo>
                  <a:lnTo>
                    <a:pt x="32" y="9"/>
                  </a:lnTo>
                  <a:lnTo>
                    <a:pt x="30" y="0"/>
                  </a:lnTo>
                  <a:lnTo>
                    <a:pt x="0" y="8"/>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nvGrpSpPr>
          <p:cNvPr id="525" name="Group 170"/>
          <p:cNvGrpSpPr>
            <a:grpSpLocks noChangeAspect="1"/>
          </p:cNvGrpSpPr>
          <p:nvPr/>
        </p:nvGrpSpPr>
        <p:grpSpPr bwMode="auto">
          <a:xfrm>
            <a:off x="9790747" y="3298217"/>
            <a:ext cx="833318" cy="838081"/>
            <a:chOff x="6767" y="1198"/>
            <a:chExt cx="525" cy="528"/>
          </a:xfrm>
        </p:grpSpPr>
        <p:sp>
          <p:nvSpPr>
            <p:cNvPr id="526" name="AutoShape 169"/>
            <p:cNvSpPr>
              <a:spLocks noChangeAspect="1" noChangeArrowheads="1" noTextEdit="1"/>
            </p:cNvSpPr>
            <p:nvPr/>
          </p:nvSpPr>
          <p:spPr bwMode="auto">
            <a:xfrm>
              <a:off x="6767" y="1198"/>
              <a:ext cx="525"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27" name="Oval 171"/>
            <p:cNvSpPr>
              <a:spLocks noChangeArrowheads="1"/>
            </p:cNvSpPr>
            <p:nvPr/>
          </p:nvSpPr>
          <p:spPr bwMode="auto">
            <a:xfrm>
              <a:off x="6768" y="1199"/>
              <a:ext cx="523" cy="5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28" name="Freeform 172"/>
            <p:cNvSpPr>
              <a:spLocks/>
            </p:cNvSpPr>
            <p:nvPr/>
          </p:nvSpPr>
          <p:spPr bwMode="auto">
            <a:xfrm>
              <a:off x="6899" y="1288"/>
              <a:ext cx="269" cy="290"/>
            </a:xfrm>
            <a:custGeom>
              <a:avLst/>
              <a:gdLst>
                <a:gd name="T0" fmla="*/ 365 w 365"/>
                <a:gd name="T1" fmla="*/ 380 h 391"/>
                <a:gd name="T2" fmla="*/ 273 w 365"/>
                <a:gd name="T3" fmla="*/ 56 h 391"/>
                <a:gd name="T4" fmla="*/ 264 w 365"/>
                <a:gd name="T5" fmla="*/ 55 h 391"/>
                <a:gd name="T6" fmla="*/ 178 w 365"/>
                <a:gd name="T7" fmla="*/ 0 h 391"/>
                <a:gd name="T8" fmla="*/ 175 w 365"/>
                <a:gd name="T9" fmla="*/ 0 h 391"/>
                <a:gd name="T10" fmla="*/ 0 w 365"/>
                <a:gd name="T11" fmla="*/ 378 h 391"/>
                <a:gd name="T12" fmla="*/ 177 w 365"/>
                <a:gd name="T13" fmla="*/ 391 h 391"/>
                <a:gd name="T14" fmla="*/ 365 w 365"/>
                <a:gd name="T15" fmla="*/ 380 h 3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391">
                  <a:moveTo>
                    <a:pt x="365" y="380"/>
                  </a:moveTo>
                  <a:cubicBezTo>
                    <a:pt x="334" y="263"/>
                    <a:pt x="302" y="127"/>
                    <a:pt x="273" y="56"/>
                  </a:cubicBezTo>
                  <a:cubicBezTo>
                    <a:pt x="266" y="41"/>
                    <a:pt x="272" y="67"/>
                    <a:pt x="264" y="55"/>
                  </a:cubicBezTo>
                  <a:cubicBezTo>
                    <a:pt x="245" y="25"/>
                    <a:pt x="218" y="6"/>
                    <a:pt x="178" y="0"/>
                  </a:cubicBezTo>
                  <a:cubicBezTo>
                    <a:pt x="175" y="0"/>
                    <a:pt x="175" y="0"/>
                    <a:pt x="175" y="0"/>
                  </a:cubicBezTo>
                  <a:cubicBezTo>
                    <a:pt x="24" y="22"/>
                    <a:pt x="55" y="168"/>
                    <a:pt x="0" y="378"/>
                  </a:cubicBezTo>
                  <a:cubicBezTo>
                    <a:pt x="177" y="391"/>
                    <a:pt x="177" y="391"/>
                    <a:pt x="177" y="391"/>
                  </a:cubicBezTo>
                  <a:lnTo>
                    <a:pt x="365" y="3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29" name="Freeform 173"/>
            <p:cNvSpPr>
              <a:spLocks/>
            </p:cNvSpPr>
            <p:nvPr/>
          </p:nvSpPr>
          <p:spPr bwMode="auto">
            <a:xfrm>
              <a:off x="7033" y="1519"/>
              <a:ext cx="163" cy="129"/>
            </a:xfrm>
            <a:custGeom>
              <a:avLst/>
              <a:gdLst>
                <a:gd name="T0" fmla="*/ 134 w 163"/>
                <a:gd name="T1" fmla="*/ 129 h 129"/>
                <a:gd name="T2" fmla="*/ 0 w 163"/>
                <a:gd name="T3" fmla="*/ 78 h 129"/>
                <a:gd name="T4" fmla="*/ 30 w 163"/>
                <a:gd name="T5" fmla="*/ 0 h 129"/>
                <a:gd name="T6" fmla="*/ 163 w 163"/>
                <a:gd name="T7" fmla="*/ 51 h 129"/>
                <a:gd name="T8" fmla="*/ 134 w 163"/>
                <a:gd name="T9" fmla="*/ 129 h 129"/>
              </a:gdLst>
              <a:ahLst/>
              <a:cxnLst>
                <a:cxn ang="0">
                  <a:pos x="T0" y="T1"/>
                </a:cxn>
                <a:cxn ang="0">
                  <a:pos x="T2" y="T3"/>
                </a:cxn>
                <a:cxn ang="0">
                  <a:pos x="T4" y="T5"/>
                </a:cxn>
                <a:cxn ang="0">
                  <a:pos x="T6" y="T7"/>
                </a:cxn>
                <a:cxn ang="0">
                  <a:pos x="T8" y="T9"/>
                </a:cxn>
              </a:cxnLst>
              <a:rect l="0" t="0" r="r" b="b"/>
              <a:pathLst>
                <a:path w="163" h="129">
                  <a:moveTo>
                    <a:pt x="134" y="129"/>
                  </a:moveTo>
                  <a:lnTo>
                    <a:pt x="0" y="78"/>
                  </a:lnTo>
                  <a:lnTo>
                    <a:pt x="30" y="0"/>
                  </a:lnTo>
                  <a:lnTo>
                    <a:pt x="163" y="51"/>
                  </a:lnTo>
                  <a:lnTo>
                    <a:pt x="134" y="129"/>
                  </a:ln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30" name="Freeform 174"/>
            <p:cNvSpPr>
              <a:spLocks/>
            </p:cNvSpPr>
            <p:nvPr/>
          </p:nvSpPr>
          <p:spPr bwMode="auto">
            <a:xfrm>
              <a:off x="7147" y="1575"/>
              <a:ext cx="75" cy="116"/>
            </a:xfrm>
            <a:custGeom>
              <a:avLst/>
              <a:gdLst>
                <a:gd name="T0" fmla="*/ 29 w 101"/>
                <a:gd name="T1" fmla="*/ 151 h 157"/>
                <a:gd name="T2" fmla="*/ 19 w 101"/>
                <a:gd name="T3" fmla="*/ 157 h 157"/>
                <a:gd name="T4" fmla="*/ 16 w 101"/>
                <a:gd name="T5" fmla="*/ 138 h 157"/>
                <a:gd name="T6" fmla="*/ 9 w 101"/>
                <a:gd name="T7" fmla="*/ 95 h 157"/>
                <a:gd name="T8" fmla="*/ 8 w 101"/>
                <a:gd name="T9" fmla="*/ 92 h 157"/>
                <a:gd name="T10" fmla="*/ 7 w 101"/>
                <a:gd name="T11" fmla="*/ 86 h 157"/>
                <a:gd name="T12" fmla="*/ 2 w 101"/>
                <a:gd name="T13" fmla="*/ 54 h 157"/>
                <a:gd name="T14" fmla="*/ 7 w 101"/>
                <a:gd name="T15" fmla="*/ 24 h 157"/>
                <a:gd name="T16" fmla="*/ 39 w 101"/>
                <a:gd name="T17" fmla="*/ 1 h 157"/>
                <a:gd name="T18" fmla="*/ 63 w 101"/>
                <a:gd name="T19" fmla="*/ 4 h 157"/>
                <a:gd name="T20" fmla="*/ 91 w 101"/>
                <a:gd name="T21" fmla="*/ 39 h 157"/>
                <a:gd name="T22" fmla="*/ 92 w 101"/>
                <a:gd name="T23" fmla="*/ 40 h 157"/>
                <a:gd name="T24" fmla="*/ 97 w 101"/>
                <a:gd name="T25" fmla="*/ 71 h 157"/>
                <a:gd name="T26" fmla="*/ 98 w 101"/>
                <a:gd name="T27" fmla="*/ 79 h 157"/>
                <a:gd name="T28" fmla="*/ 101 w 101"/>
                <a:gd name="T29" fmla="*/ 91 h 157"/>
                <a:gd name="T30" fmla="*/ 29 w 101"/>
                <a:gd name="T31" fmla="*/ 15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57">
                  <a:moveTo>
                    <a:pt x="29" y="151"/>
                  </a:moveTo>
                  <a:cubicBezTo>
                    <a:pt x="26" y="153"/>
                    <a:pt x="23" y="155"/>
                    <a:pt x="19" y="157"/>
                  </a:cubicBezTo>
                  <a:cubicBezTo>
                    <a:pt x="18" y="150"/>
                    <a:pt x="17" y="144"/>
                    <a:pt x="16" y="138"/>
                  </a:cubicBezTo>
                  <a:cubicBezTo>
                    <a:pt x="14" y="123"/>
                    <a:pt x="11" y="108"/>
                    <a:pt x="9" y="95"/>
                  </a:cubicBezTo>
                  <a:cubicBezTo>
                    <a:pt x="9" y="94"/>
                    <a:pt x="8" y="93"/>
                    <a:pt x="8" y="92"/>
                  </a:cubicBezTo>
                  <a:cubicBezTo>
                    <a:pt x="8" y="90"/>
                    <a:pt x="8" y="88"/>
                    <a:pt x="7" y="86"/>
                  </a:cubicBezTo>
                  <a:cubicBezTo>
                    <a:pt x="5" y="75"/>
                    <a:pt x="3" y="64"/>
                    <a:pt x="2" y="54"/>
                  </a:cubicBezTo>
                  <a:cubicBezTo>
                    <a:pt x="0" y="43"/>
                    <a:pt x="2" y="33"/>
                    <a:pt x="7" y="24"/>
                  </a:cubicBezTo>
                  <a:cubicBezTo>
                    <a:pt x="13" y="12"/>
                    <a:pt x="25" y="4"/>
                    <a:pt x="39" y="1"/>
                  </a:cubicBezTo>
                  <a:cubicBezTo>
                    <a:pt x="47" y="0"/>
                    <a:pt x="55" y="1"/>
                    <a:pt x="63" y="4"/>
                  </a:cubicBezTo>
                  <a:cubicBezTo>
                    <a:pt x="77" y="9"/>
                    <a:pt x="89" y="22"/>
                    <a:pt x="91" y="39"/>
                  </a:cubicBezTo>
                  <a:cubicBezTo>
                    <a:pt x="91" y="39"/>
                    <a:pt x="91" y="39"/>
                    <a:pt x="92" y="40"/>
                  </a:cubicBezTo>
                  <a:cubicBezTo>
                    <a:pt x="93" y="49"/>
                    <a:pt x="95" y="60"/>
                    <a:pt x="97" y="71"/>
                  </a:cubicBezTo>
                  <a:cubicBezTo>
                    <a:pt x="97" y="73"/>
                    <a:pt x="98" y="76"/>
                    <a:pt x="98" y="79"/>
                  </a:cubicBezTo>
                  <a:cubicBezTo>
                    <a:pt x="99" y="83"/>
                    <a:pt x="100" y="87"/>
                    <a:pt x="101" y="91"/>
                  </a:cubicBezTo>
                  <a:cubicBezTo>
                    <a:pt x="79" y="114"/>
                    <a:pt x="55" y="134"/>
                    <a:pt x="29" y="151"/>
                  </a:cubicBezTo>
                  <a:close/>
                </a:path>
              </a:pathLst>
            </a:custGeom>
            <a:solidFill>
              <a:srgbClr val="F9C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31" name="Freeform 175"/>
            <p:cNvSpPr>
              <a:spLocks/>
            </p:cNvSpPr>
            <p:nvPr/>
          </p:nvSpPr>
          <p:spPr bwMode="auto">
            <a:xfrm>
              <a:off x="7149" y="1603"/>
              <a:ext cx="78" cy="88"/>
            </a:xfrm>
            <a:custGeom>
              <a:avLst/>
              <a:gdLst>
                <a:gd name="T0" fmla="*/ 99 w 106"/>
                <a:gd name="T1" fmla="*/ 3 h 119"/>
                <a:gd name="T2" fmla="*/ 106 w 106"/>
                <a:gd name="T3" fmla="*/ 44 h 119"/>
                <a:gd name="T4" fmla="*/ 98 w 106"/>
                <a:gd name="T5" fmla="*/ 53 h 119"/>
                <a:gd name="T6" fmla="*/ 26 w 106"/>
                <a:gd name="T7" fmla="*/ 113 h 119"/>
                <a:gd name="T8" fmla="*/ 16 w 106"/>
                <a:gd name="T9" fmla="*/ 119 h 119"/>
                <a:gd name="T10" fmla="*/ 16 w 106"/>
                <a:gd name="T11" fmla="*/ 119 h 119"/>
                <a:gd name="T12" fmla="*/ 13 w 106"/>
                <a:gd name="T13" fmla="*/ 100 h 119"/>
                <a:gd name="T14" fmla="*/ 6 w 106"/>
                <a:gd name="T15" fmla="*/ 54 h 119"/>
                <a:gd name="T16" fmla="*/ 5 w 106"/>
                <a:gd name="T17" fmla="*/ 49 h 119"/>
                <a:gd name="T18" fmla="*/ 0 w 106"/>
                <a:gd name="T19" fmla="*/ 16 h 119"/>
                <a:gd name="T20" fmla="*/ 31 w 106"/>
                <a:gd name="T21" fmla="*/ 11 h 119"/>
                <a:gd name="T22" fmla="*/ 43 w 106"/>
                <a:gd name="T23" fmla="*/ 9 h 119"/>
                <a:gd name="T24" fmla="*/ 89 w 106"/>
                <a:gd name="T25" fmla="*/ 2 h 119"/>
                <a:gd name="T26" fmla="*/ 99 w 106"/>
                <a:gd name="T27" fmla="*/ 0 h 119"/>
                <a:gd name="T28" fmla="*/ 99 w 106"/>
                <a:gd name="T29" fmla="*/ 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19">
                  <a:moveTo>
                    <a:pt x="99" y="3"/>
                  </a:moveTo>
                  <a:cubicBezTo>
                    <a:pt x="101" y="14"/>
                    <a:pt x="104" y="28"/>
                    <a:pt x="106" y="44"/>
                  </a:cubicBezTo>
                  <a:cubicBezTo>
                    <a:pt x="103" y="47"/>
                    <a:pt x="100" y="50"/>
                    <a:pt x="98" y="53"/>
                  </a:cubicBezTo>
                  <a:cubicBezTo>
                    <a:pt x="76" y="76"/>
                    <a:pt x="52" y="96"/>
                    <a:pt x="26" y="113"/>
                  </a:cubicBezTo>
                  <a:cubicBezTo>
                    <a:pt x="23" y="115"/>
                    <a:pt x="20" y="117"/>
                    <a:pt x="16" y="119"/>
                  </a:cubicBezTo>
                  <a:cubicBezTo>
                    <a:pt x="16" y="119"/>
                    <a:pt x="16" y="119"/>
                    <a:pt x="16" y="119"/>
                  </a:cubicBezTo>
                  <a:cubicBezTo>
                    <a:pt x="15" y="113"/>
                    <a:pt x="14" y="106"/>
                    <a:pt x="13" y="100"/>
                  </a:cubicBezTo>
                  <a:cubicBezTo>
                    <a:pt x="11" y="84"/>
                    <a:pt x="8" y="68"/>
                    <a:pt x="6" y="54"/>
                  </a:cubicBezTo>
                  <a:cubicBezTo>
                    <a:pt x="6" y="52"/>
                    <a:pt x="6" y="51"/>
                    <a:pt x="5" y="49"/>
                  </a:cubicBezTo>
                  <a:cubicBezTo>
                    <a:pt x="3" y="32"/>
                    <a:pt x="1" y="20"/>
                    <a:pt x="0" y="16"/>
                  </a:cubicBezTo>
                  <a:cubicBezTo>
                    <a:pt x="31" y="11"/>
                    <a:pt x="31" y="11"/>
                    <a:pt x="31" y="11"/>
                  </a:cubicBezTo>
                  <a:cubicBezTo>
                    <a:pt x="43" y="9"/>
                    <a:pt x="43" y="9"/>
                    <a:pt x="43" y="9"/>
                  </a:cubicBezTo>
                  <a:cubicBezTo>
                    <a:pt x="89" y="2"/>
                    <a:pt x="89" y="2"/>
                    <a:pt x="89" y="2"/>
                  </a:cubicBezTo>
                  <a:cubicBezTo>
                    <a:pt x="99" y="0"/>
                    <a:pt x="99" y="0"/>
                    <a:pt x="99" y="0"/>
                  </a:cubicBezTo>
                  <a:cubicBezTo>
                    <a:pt x="99" y="1"/>
                    <a:pt x="99" y="2"/>
                    <a:pt x="99" y="3"/>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32" name="Freeform 176"/>
            <p:cNvSpPr>
              <a:spLocks/>
            </p:cNvSpPr>
            <p:nvPr/>
          </p:nvSpPr>
          <p:spPr bwMode="auto">
            <a:xfrm>
              <a:off x="7135" y="1563"/>
              <a:ext cx="92" cy="92"/>
            </a:xfrm>
            <a:custGeom>
              <a:avLst/>
              <a:gdLst>
                <a:gd name="T0" fmla="*/ 8 w 125"/>
                <a:gd name="T1" fmla="*/ 48 h 124"/>
                <a:gd name="T2" fmla="*/ 48 w 125"/>
                <a:gd name="T3" fmla="*/ 116 h 124"/>
                <a:gd name="T4" fmla="*/ 117 w 125"/>
                <a:gd name="T5" fmla="*/ 77 h 124"/>
                <a:gd name="T6" fmla="*/ 77 w 125"/>
                <a:gd name="T7" fmla="*/ 8 h 124"/>
                <a:gd name="T8" fmla="*/ 8 w 125"/>
                <a:gd name="T9" fmla="*/ 48 h 124"/>
              </a:gdLst>
              <a:ahLst/>
              <a:cxnLst>
                <a:cxn ang="0">
                  <a:pos x="T0" y="T1"/>
                </a:cxn>
                <a:cxn ang="0">
                  <a:pos x="T2" y="T3"/>
                </a:cxn>
                <a:cxn ang="0">
                  <a:pos x="T4" y="T5"/>
                </a:cxn>
                <a:cxn ang="0">
                  <a:pos x="T6" y="T7"/>
                </a:cxn>
                <a:cxn ang="0">
                  <a:pos x="T8" y="T9"/>
                </a:cxn>
              </a:cxnLst>
              <a:rect l="0" t="0" r="r" b="b"/>
              <a:pathLst>
                <a:path w="125" h="124">
                  <a:moveTo>
                    <a:pt x="8" y="48"/>
                  </a:moveTo>
                  <a:cubicBezTo>
                    <a:pt x="0" y="78"/>
                    <a:pt x="18" y="108"/>
                    <a:pt x="48" y="116"/>
                  </a:cubicBezTo>
                  <a:cubicBezTo>
                    <a:pt x="78" y="124"/>
                    <a:pt x="109" y="106"/>
                    <a:pt x="117" y="77"/>
                  </a:cubicBezTo>
                  <a:cubicBezTo>
                    <a:pt x="125" y="47"/>
                    <a:pt x="107" y="16"/>
                    <a:pt x="77" y="8"/>
                  </a:cubicBezTo>
                  <a:cubicBezTo>
                    <a:pt x="47" y="0"/>
                    <a:pt x="16" y="18"/>
                    <a:pt x="8" y="48"/>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33" name="Freeform 177"/>
            <p:cNvSpPr>
              <a:spLocks/>
            </p:cNvSpPr>
            <p:nvPr/>
          </p:nvSpPr>
          <p:spPr bwMode="auto">
            <a:xfrm>
              <a:off x="6892" y="1583"/>
              <a:ext cx="141" cy="144"/>
            </a:xfrm>
            <a:custGeom>
              <a:avLst/>
              <a:gdLst>
                <a:gd name="T0" fmla="*/ 190 w 192"/>
                <a:gd name="T1" fmla="*/ 193 h 193"/>
                <a:gd name="T2" fmla="*/ 187 w 192"/>
                <a:gd name="T3" fmla="*/ 193 h 193"/>
                <a:gd name="T4" fmla="*/ 109 w 192"/>
                <a:gd name="T5" fmla="*/ 185 h 193"/>
                <a:gd name="T6" fmla="*/ 21 w 192"/>
                <a:gd name="T7" fmla="*/ 152 h 193"/>
                <a:gd name="T8" fmla="*/ 16 w 192"/>
                <a:gd name="T9" fmla="*/ 149 h 193"/>
                <a:gd name="T10" fmla="*/ 7 w 192"/>
                <a:gd name="T11" fmla="*/ 144 h 193"/>
                <a:gd name="T12" fmla="*/ 4 w 192"/>
                <a:gd name="T13" fmla="*/ 92 h 193"/>
                <a:gd name="T14" fmla="*/ 3 w 192"/>
                <a:gd name="T15" fmla="*/ 67 h 193"/>
                <a:gd name="T16" fmla="*/ 1 w 192"/>
                <a:gd name="T17" fmla="*/ 35 h 193"/>
                <a:gd name="T18" fmla="*/ 0 w 192"/>
                <a:gd name="T19" fmla="*/ 14 h 193"/>
                <a:gd name="T20" fmla="*/ 31 w 192"/>
                <a:gd name="T21" fmla="*/ 12 h 193"/>
                <a:gd name="T22" fmla="*/ 34 w 192"/>
                <a:gd name="T23" fmla="*/ 12 h 193"/>
                <a:gd name="T24" fmla="*/ 82 w 192"/>
                <a:gd name="T25" fmla="*/ 8 h 193"/>
                <a:gd name="T26" fmla="*/ 84 w 192"/>
                <a:gd name="T27" fmla="*/ 8 h 193"/>
                <a:gd name="T28" fmla="*/ 90 w 192"/>
                <a:gd name="T29" fmla="*/ 8 h 193"/>
                <a:gd name="T30" fmla="*/ 101 w 192"/>
                <a:gd name="T31" fmla="*/ 7 h 193"/>
                <a:gd name="T32" fmla="*/ 127 w 192"/>
                <a:gd name="T33" fmla="*/ 5 h 193"/>
                <a:gd name="T34" fmla="*/ 134 w 192"/>
                <a:gd name="T35" fmla="*/ 4 h 193"/>
                <a:gd name="T36" fmla="*/ 186 w 192"/>
                <a:gd name="T37" fmla="*/ 1 h 193"/>
                <a:gd name="T38" fmla="*/ 190 w 192"/>
                <a:gd name="T39" fmla="*/ 0 h 193"/>
                <a:gd name="T40" fmla="*/ 191 w 192"/>
                <a:gd name="T41" fmla="*/ 0 h 193"/>
                <a:gd name="T42" fmla="*/ 192 w 192"/>
                <a:gd name="T43" fmla="*/ 0 h 193"/>
                <a:gd name="T44" fmla="*/ 192 w 192"/>
                <a:gd name="T45" fmla="*/ 193 h 193"/>
                <a:gd name="T46" fmla="*/ 190 w 192"/>
                <a:gd name="T4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2" h="193">
                  <a:moveTo>
                    <a:pt x="190" y="193"/>
                  </a:moveTo>
                  <a:cubicBezTo>
                    <a:pt x="189" y="193"/>
                    <a:pt x="188" y="193"/>
                    <a:pt x="187" y="193"/>
                  </a:cubicBezTo>
                  <a:cubicBezTo>
                    <a:pt x="160" y="193"/>
                    <a:pt x="134" y="190"/>
                    <a:pt x="109" y="185"/>
                  </a:cubicBezTo>
                  <a:cubicBezTo>
                    <a:pt x="78" y="178"/>
                    <a:pt x="48" y="167"/>
                    <a:pt x="21" y="152"/>
                  </a:cubicBezTo>
                  <a:cubicBezTo>
                    <a:pt x="19" y="151"/>
                    <a:pt x="17" y="150"/>
                    <a:pt x="16" y="149"/>
                  </a:cubicBezTo>
                  <a:cubicBezTo>
                    <a:pt x="13" y="148"/>
                    <a:pt x="10" y="146"/>
                    <a:pt x="7" y="144"/>
                  </a:cubicBezTo>
                  <a:cubicBezTo>
                    <a:pt x="4" y="92"/>
                    <a:pt x="4" y="92"/>
                    <a:pt x="4" y="92"/>
                  </a:cubicBezTo>
                  <a:cubicBezTo>
                    <a:pt x="3" y="67"/>
                    <a:pt x="3" y="67"/>
                    <a:pt x="3" y="67"/>
                  </a:cubicBezTo>
                  <a:cubicBezTo>
                    <a:pt x="1" y="35"/>
                    <a:pt x="1" y="35"/>
                    <a:pt x="1" y="35"/>
                  </a:cubicBezTo>
                  <a:cubicBezTo>
                    <a:pt x="0" y="14"/>
                    <a:pt x="0" y="14"/>
                    <a:pt x="0" y="14"/>
                  </a:cubicBezTo>
                  <a:cubicBezTo>
                    <a:pt x="31" y="12"/>
                    <a:pt x="31" y="12"/>
                    <a:pt x="31" y="12"/>
                  </a:cubicBezTo>
                  <a:cubicBezTo>
                    <a:pt x="34" y="12"/>
                    <a:pt x="34" y="12"/>
                    <a:pt x="34" y="12"/>
                  </a:cubicBezTo>
                  <a:cubicBezTo>
                    <a:pt x="82" y="8"/>
                    <a:pt x="82" y="8"/>
                    <a:pt x="82" y="8"/>
                  </a:cubicBezTo>
                  <a:cubicBezTo>
                    <a:pt x="84" y="8"/>
                    <a:pt x="84" y="8"/>
                    <a:pt x="84" y="8"/>
                  </a:cubicBezTo>
                  <a:cubicBezTo>
                    <a:pt x="90" y="8"/>
                    <a:pt x="90" y="8"/>
                    <a:pt x="90" y="8"/>
                  </a:cubicBezTo>
                  <a:cubicBezTo>
                    <a:pt x="101" y="7"/>
                    <a:pt x="101" y="7"/>
                    <a:pt x="101" y="7"/>
                  </a:cubicBezTo>
                  <a:cubicBezTo>
                    <a:pt x="127" y="5"/>
                    <a:pt x="127" y="5"/>
                    <a:pt x="127" y="5"/>
                  </a:cubicBezTo>
                  <a:cubicBezTo>
                    <a:pt x="134" y="4"/>
                    <a:pt x="134" y="4"/>
                    <a:pt x="134" y="4"/>
                  </a:cubicBezTo>
                  <a:cubicBezTo>
                    <a:pt x="186" y="1"/>
                    <a:pt x="186" y="1"/>
                    <a:pt x="186" y="1"/>
                  </a:cubicBezTo>
                  <a:cubicBezTo>
                    <a:pt x="190" y="0"/>
                    <a:pt x="190" y="0"/>
                    <a:pt x="190" y="0"/>
                  </a:cubicBezTo>
                  <a:cubicBezTo>
                    <a:pt x="191" y="0"/>
                    <a:pt x="191" y="0"/>
                    <a:pt x="191" y="0"/>
                  </a:cubicBezTo>
                  <a:cubicBezTo>
                    <a:pt x="192" y="0"/>
                    <a:pt x="192" y="0"/>
                    <a:pt x="192" y="0"/>
                  </a:cubicBezTo>
                  <a:cubicBezTo>
                    <a:pt x="192" y="193"/>
                    <a:pt x="192" y="193"/>
                    <a:pt x="192" y="193"/>
                  </a:cubicBezTo>
                  <a:cubicBezTo>
                    <a:pt x="191" y="193"/>
                    <a:pt x="191" y="193"/>
                    <a:pt x="190" y="193"/>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34" name="Freeform 178"/>
            <p:cNvSpPr>
              <a:spLocks/>
            </p:cNvSpPr>
            <p:nvPr/>
          </p:nvSpPr>
          <p:spPr bwMode="auto">
            <a:xfrm>
              <a:off x="6871" y="1521"/>
              <a:ext cx="160" cy="120"/>
            </a:xfrm>
            <a:custGeom>
              <a:avLst/>
              <a:gdLst>
                <a:gd name="T0" fmla="*/ 26 w 160"/>
                <a:gd name="T1" fmla="*/ 120 h 120"/>
                <a:gd name="T2" fmla="*/ 0 w 160"/>
                <a:gd name="T3" fmla="*/ 51 h 120"/>
                <a:gd name="T4" fmla="*/ 134 w 160"/>
                <a:gd name="T5" fmla="*/ 0 h 120"/>
                <a:gd name="T6" fmla="*/ 160 w 160"/>
                <a:gd name="T7" fmla="*/ 70 h 120"/>
                <a:gd name="T8" fmla="*/ 26 w 160"/>
                <a:gd name="T9" fmla="*/ 120 h 120"/>
              </a:gdLst>
              <a:ahLst/>
              <a:cxnLst>
                <a:cxn ang="0">
                  <a:pos x="T0" y="T1"/>
                </a:cxn>
                <a:cxn ang="0">
                  <a:pos x="T2" y="T3"/>
                </a:cxn>
                <a:cxn ang="0">
                  <a:pos x="T4" y="T5"/>
                </a:cxn>
                <a:cxn ang="0">
                  <a:pos x="T6" y="T7"/>
                </a:cxn>
                <a:cxn ang="0">
                  <a:pos x="T8" y="T9"/>
                </a:cxn>
              </a:cxnLst>
              <a:rect l="0" t="0" r="r" b="b"/>
              <a:pathLst>
                <a:path w="160" h="120">
                  <a:moveTo>
                    <a:pt x="26" y="120"/>
                  </a:moveTo>
                  <a:lnTo>
                    <a:pt x="0" y="51"/>
                  </a:lnTo>
                  <a:lnTo>
                    <a:pt x="134" y="0"/>
                  </a:lnTo>
                  <a:lnTo>
                    <a:pt x="160" y="70"/>
                  </a:lnTo>
                  <a:lnTo>
                    <a:pt x="26" y="120"/>
                  </a:ln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35" name="Freeform 179"/>
            <p:cNvSpPr>
              <a:spLocks/>
            </p:cNvSpPr>
            <p:nvPr/>
          </p:nvSpPr>
          <p:spPr bwMode="auto">
            <a:xfrm>
              <a:off x="7032" y="1583"/>
              <a:ext cx="141" cy="144"/>
            </a:xfrm>
            <a:custGeom>
              <a:avLst/>
              <a:gdLst>
                <a:gd name="T0" fmla="*/ 192 w 192"/>
                <a:gd name="T1" fmla="*/ 14 h 193"/>
                <a:gd name="T2" fmla="*/ 191 w 192"/>
                <a:gd name="T3" fmla="*/ 37 h 193"/>
                <a:gd name="T4" fmla="*/ 189 w 192"/>
                <a:gd name="T5" fmla="*/ 73 h 193"/>
                <a:gd name="T6" fmla="*/ 188 w 192"/>
                <a:gd name="T7" fmla="*/ 88 h 193"/>
                <a:gd name="T8" fmla="*/ 186 w 192"/>
                <a:gd name="T9" fmla="*/ 139 h 193"/>
                <a:gd name="T10" fmla="*/ 176 w 192"/>
                <a:gd name="T11" fmla="*/ 145 h 193"/>
                <a:gd name="T12" fmla="*/ 176 w 192"/>
                <a:gd name="T13" fmla="*/ 145 h 193"/>
                <a:gd name="T14" fmla="*/ 96 w 192"/>
                <a:gd name="T15" fmla="*/ 179 h 193"/>
                <a:gd name="T16" fmla="*/ 2 w 192"/>
                <a:gd name="T17" fmla="*/ 193 h 193"/>
                <a:gd name="T18" fmla="*/ 0 w 192"/>
                <a:gd name="T19" fmla="*/ 193 h 193"/>
                <a:gd name="T20" fmla="*/ 0 w 192"/>
                <a:gd name="T21" fmla="*/ 0 h 193"/>
                <a:gd name="T22" fmla="*/ 1 w 192"/>
                <a:gd name="T23" fmla="*/ 0 h 193"/>
                <a:gd name="T24" fmla="*/ 2 w 192"/>
                <a:gd name="T25" fmla="*/ 0 h 193"/>
                <a:gd name="T26" fmla="*/ 8 w 192"/>
                <a:gd name="T27" fmla="*/ 1 h 193"/>
                <a:gd name="T28" fmla="*/ 51 w 192"/>
                <a:gd name="T29" fmla="*/ 4 h 193"/>
                <a:gd name="T30" fmla="*/ 120 w 192"/>
                <a:gd name="T31" fmla="*/ 9 h 193"/>
                <a:gd name="T32" fmla="*/ 152 w 192"/>
                <a:gd name="T33" fmla="*/ 11 h 193"/>
                <a:gd name="T34" fmla="*/ 164 w 192"/>
                <a:gd name="T35" fmla="*/ 12 h 193"/>
                <a:gd name="T36" fmla="*/ 192 w 192"/>
                <a:gd name="T37" fmla="*/ 1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193">
                  <a:moveTo>
                    <a:pt x="192" y="14"/>
                  </a:moveTo>
                  <a:cubicBezTo>
                    <a:pt x="191" y="37"/>
                    <a:pt x="191" y="37"/>
                    <a:pt x="191" y="37"/>
                  </a:cubicBezTo>
                  <a:cubicBezTo>
                    <a:pt x="189" y="73"/>
                    <a:pt x="189" y="73"/>
                    <a:pt x="189" y="73"/>
                  </a:cubicBezTo>
                  <a:cubicBezTo>
                    <a:pt x="188" y="88"/>
                    <a:pt x="188" y="88"/>
                    <a:pt x="188" y="88"/>
                  </a:cubicBezTo>
                  <a:cubicBezTo>
                    <a:pt x="186" y="139"/>
                    <a:pt x="186" y="139"/>
                    <a:pt x="186" y="139"/>
                  </a:cubicBezTo>
                  <a:cubicBezTo>
                    <a:pt x="183" y="141"/>
                    <a:pt x="180" y="143"/>
                    <a:pt x="176" y="145"/>
                  </a:cubicBezTo>
                  <a:cubicBezTo>
                    <a:pt x="176" y="145"/>
                    <a:pt x="176" y="145"/>
                    <a:pt x="176" y="145"/>
                  </a:cubicBezTo>
                  <a:cubicBezTo>
                    <a:pt x="151" y="159"/>
                    <a:pt x="124" y="171"/>
                    <a:pt x="96" y="179"/>
                  </a:cubicBezTo>
                  <a:cubicBezTo>
                    <a:pt x="66" y="188"/>
                    <a:pt x="34" y="193"/>
                    <a:pt x="2" y="193"/>
                  </a:cubicBezTo>
                  <a:cubicBezTo>
                    <a:pt x="1" y="193"/>
                    <a:pt x="1" y="193"/>
                    <a:pt x="0" y="193"/>
                  </a:cubicBezTo>
                  <a:cubicBezTo>
                    <a:pt x="0" y="0"/>
                    <a:pt x="0" y="0"/>
                    <a:pt x="0" y="0"/>
                  </a:cubicBezTo>
                  <a:cubicBezTo>
                    <a:pt x="1" y="0"/>
                    <a:pt x="1" y="0"/>
                    <a:pt x="1" y="0"/>
                  </a:cubicBezTo>
                  <a:cubicBezTo>
                    <a:pt x="2" y="0"/>
                    <a:pt x="2" y="0"/>
                    <a:pt x="2" y="0"/>
                  </a:cubicBezTo>
                  <a:cubicBezTo>
                    <a:pt x="8" y="1"/>
                    <a:pt x="8" y="1"/>
                    <a:pt x="8" y="1"/>
                  </a:cubicBezTo>
                  <a:cubicBezTo>
                    <a:pt x="51" y="4"/>
                    <a:pt x="51" y="4"/>
                    <a:pt x="51" y="4"/>
                  </a:cubicBezTo>
                  <a:cubicBezTo>
                    <a:pt x="120" y="9"/>
                    <a:pt x="120" y="9"/>
                    <a:pt x="120" y="9"/>
                  </a:cubicBezTo>
                  <a:cubicBezTo>
                    <a:pt x="152" y="11"/>
                    <a:pt x="152" y="11"/>
                    <a:pt x="152" y="11"/>
                  </a:cubicBezTo>
                  <a:cubicBezTo>
                    <a:pt x="164" y="12"/>
                    <a:pt x="164" y="12"/>
                    <a:pt x="164" y="12"/>
                  </a:cubicBezTo>
                  <a:lnTo>
                    <a:pt x="192" y="14"/>
                  </a:ln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36" name="Freeform 180"/>
            <p:cNvSpPr>
              <a:spLocks/>
            </p:cNvSpPr>
            <p:nvPr/>
          </p:nvSpPr>
          <p:spPr bwMode="auto">
            <a:xfrm>
              <a:off x="6844" y="1572"/>
              <a:ext cx="75" cy="122"/>
            </a:xfrm>
            <a:custGeom>
              <a:avLst/>
              <a:gdLst>
                <a:gd name="T0" fmla="*/ 101 w 102"/>
                <a:gd name="T1" fmla="*/ 54 h 164"/>
                <a:gd name="T2" fmla="*/ 99 w 102"/>
                <a:gd name="T3" fmla="*/ 65 h 164"/>
                <a:gd name="T4" fmla="*/ 95 w 102"/>
                <a:gd name="T5" fmla="*/ 85 h 164"/>
                <a:gd name="T6" fmla="*/ 94 w 102"/>
                <a:gd name="T7" fmla="*/ 90 h 164"/>
                <a:gd name="T8" fmla="*/ 93 w 102"/>
                <a:gd name="T9" fmla="*/ 95 h 164"/>
                <a:gd name="T10" fmla="*/ 82 w 102"/>
                <a:gd name="T11" fmla="*/ 164 h 164"/>
                <a:gd name="T12" fmla="*/ 73 w 102"/>
                <a:gd name="T13" fmla="*/ 159 h 164"/>
                <a:gd name="T14" fmla="*/ 0 w 102"/>
                <a:gd name="T15" fmla="*/ 102 h 164"/>
                <a:gd name="T16" fmla="*/ 3 w 102"/>
                <a:gd name="T17" fmla="*/ 83 h 164"/>
                <a:gd name="T18" fmla="*/ 4 w 102"/>
                <a:gd name="T19" fmla="*/ 79 h 164"/>
                <a:gd name="T20" fmla="*/ 11 w 102"/>
                <a:gd name="T21" fmla="*/ 40 h 164"/>
                <a:gd name="T22" fmla="*/ 11 w 102"/>
                <a:gd name="T23" fmla="*/ 39 h 164"/>
                <a:gd name="T24" fmla="*/ 39 w 102"/>
                <a:gd name="T25" fmla="*/ 4 h 164"/>
                <a:gd name="T26" fmla="*/ 63 w 102"/>
                <a:gd name="T27" fmla="*/ 2 h 164"/>
                <a:gd name="T28" fmla="*/ 77 w 102"/>
                <a:gd name="T29" fmla="*/ 6 h 164"/>
                <a:gd name="T30" fmla="*/ 91 w 102"/>
                <a:gd name="T31" fmla="*/ 19 h 164"/>
                <a:gd name="T32" fmla="*/ 97 w 102"/>
                <a:gd name="T33" fmla="*/ 27 h 164"/>
                <a:gd name="T34" fmla="*/ 101 w 102"/>
                <a:gd name="T35" fmla="*/ 5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64">
                  <a:moveTo>
                    <a:pt x="101" y="54"/>
                  </a:moveTo>
                  <a:cubicBezTo>
                    <a:pt x="100" y="58"/>
                    <a:pt x="99" y="61"/>
                    <a:pt x="99" y="65"/>
                  </a:cubicBezTo>
                  <a:cubicBezTo>
                    <a:pt x="98" y="72"/>
                    <a:pt x="96" y="78"/>
                    <a:pt x="95" y="85"/>
                  </a:cubicBezTo>
                  <a:cubicBezTo>
                    <a:pt x="95" y="87"/>
                    <a:pt x="95" y="89"/>
                    <a:pt x="94" y="90"/>
                  </a:cubicBezTo>
                  <a:cubicBezTo>
                    <a:pt x="94" y="92"/>
                    <a:pt x="94" y="94"/>
                    <a:pt x="93" y="95"/>
                  </a:cubicBezTo>
                  <a:cubicBezTo>
                    <a:pt x="90" y="116"/>
                    <a:pt x="86" y="139"/>
                    <a:pt x="82" y="164"/>
                  </a:cubicBezTo>
                  <a:cubicBezTo>
                    <a:pt x="79" y="163"/>
                    <a:pt x="76" y="161"/>
                    <a:pt x="73" y="159"/>
                  </a:cubicBezTo>
                  <a:cubicBezTo>
                    <a:pt x="46" y="143"/>
                    <a:pt x="21" y="124"/>
                    <a:pt x="0" y="102"/>
                  </a:cubicBezTo>
                  <a:cubicBezTo>
                    <a:pt x="1" y="96"/>
                    <a:pt x="2" y="90"/>
                    <a:pt x="3" y="83"/>
                  </a:cubicBezTo>
                  <a:cubicBezTo>
                    <a:pt x="3" y="82"/>
                    <a:pt x="3" y="81"/>
                    <a:pt x="4" y="79"/>
                  </a:cubicBezTo>
                  <a:cubicBezTo>
                    <a:pt x="6" y="65"/>
                    <a:pt x="9" y="52"/>
                    <a:pt x="11" y="40"/>
                  </a:cubicBezTo>
                  <a:cubicBezTo>
                    <a:pt x="11" y="40"/>
                    <a:pt x="11" y="40"/>
                    <a:pt x="11" y="39"/>
                  </a:cubicBezTo>
                  <a:cubicBezTo>
                    <a:pt x="14" y="23"/>
                    <a:pt x="25" y="10"/>
                    <a:pt x="39" y="4"/>
                  </a:cubicBezTo>
                  <a:cubicBezTo>
                    <a:pt x="47" y="1"/>
                    <a:pt x="55" y="0"/>
                    <a:pt x="63" y="2"/>
                  </a:cubicBezTo>
                  <a:cubicBezTo>
                    <a:pt x="68" y="3"/>
                    <a:pt x="73" y="4"/>
                    <a:pt x="77" y="6"/>
                  </a:cubicBezTo>
                  <a:cubicBezTo>
                    <a:pt x="83" y="9"/>
                    <a:pt x="88" y="14"/>
                    <a:pt x="91" y="19"/>
                  </a:cubicBezTo>
                  <a:cubicBezTo>
                    <a:pt x="93" y="21"/>
                    <a:pt x="95" y="24"/>
                    <a:pt x="97" y="27"/>
                  </a:cubicBezTo>
                  <a:cubicBezTo>
                    <a:pt x="101" y="35"/>
                    <a:pt x="102" y="45"/>
                    <a:pt x="101" y="54"/>
                  </a:cubicBezTo>
                  <a:close/>
                </a:path>
              </a:pathLst>
            </a:custGeom>
            <a:solidFill>
              <a:srgbClr val="F9C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37" name="Freeform 181"/>
            <p:cNvSpPr>
              <a:spLocks/>
            </p:cNvSpPr>
            <p:nvPr/>
          </p:nvSpPr>
          <p:spPr bwMode="auto">
            <a:xfrm>
              <a:off x="6836" y="1600"/>
              <a:ext cx="80" cy="96"/>
            </a:xfrm>
            <a:custGeom>
              <a:avLst/>
              <a:gdLst>
                <a:gd name="T0" fmla="*/ 109 w 109"/>
                <a:gd name="T1" fmla="*/ 45 h 129"/>
                <a:gd name="T2" fmla="*/ 109 w 109"/>
                <a:gd name="T3" fmla="*/ 46 h 129"/>
                <a:gd name="T4" fmla="*/ 97 w 109"/>
                <a:gd name="T5" fmla="*/ 129 h 129"/>
                <a:gd name="T6" fmla="*/ 92 w 109"/>
                <a:gd name="T7" fmla="*/ 126 h 129"/>
                <a:gd name="T8" fmla="*/ 83 w 109"/>
                <a:gd name="T9" fmla="*/ 121 h 129"/>
                <a:gd name="T10" fmla="*/ 10 w 109"/>
                <a:gd name="T11" fmla="*/ 64 h 129"/>
                <a:gd name="T12" fmla="*/ 0 w 109"/>
                <a:gd name="T13" fmla="*/ 54 h 129"/>
                <a:gd name="T14" fmla="*/ 5 w 109"/>
                <a:gd name="T15" fmla="*/ 20 h 129"/>
                <a:gd name="T16" fmla="*/ 5 w 109"/>
                <a:gd name="T17" fmla="*/ 20 h 129"/>
                <a:gd name="T18" fmla="*/ 8 w 109"/>
                <a:gd name="T19" fmla="*/ 0 h 129"/>
                <a:gd name="T20" fmla="*/ 21 w 109"/>
                <a:gd name="T21" fmla="*/ 2 h 129"/>
                <a:gd name="T22" fmla="*/ 66 w 109"/>
                <a:gd name="T23" fmla="*/ 10 h 129"/>
                <a:gd name="T24" fmla="*/ 77 w 109"/>
                <a:gd name="T25" fmla="*/ 12 h 129"/>
                <a:gd name="T26" fmla="*/ 107 w 109"/>
                <a:gd name="T27" fmla="*/ 17 h 129"/>
                <a:gd name="T28" fmla="*/ 109 w 109"/>
                <a:gd name="T29" fmla="*/ 27 h 129"/>
                <a:gd name="T30" fmla="*/ 109 w 109"/>
                <a:gd name="T31" fmla="*/ 4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9">
                  <a:moveTo>
                    <a:pt x="109" y="45"/>
                  </a:moveTo>
                  <a:cubicBezTo>
                    <a:pt x="109" y="46"/>
                    <a:pt x="109" y="46"/>
                    <a:pt x="109" y="46"/>
                  </a:cubicBezTo>
                  <a:cubicBezTo>
                    <a:pt x="109" y="71"/>
                    <a:pt x="104" y="101"/>
                    <a:pt x="97" y="129"/>
                  </a:cubicBezTo>
                  <a:cubicBezTo>
                    <a:pt x="95" y="128"/>
                    <a:pt x="93" y="127"/>
                    <a:pt x="92" y="126"/>
                  </a:cubicBezTo>
                  <a:cubicBezTo>
                    <a:pt x="89" y="125"/>
                    <a:pt x="86" y="123"/>
                    <a:pt x="83" y="121"/>
                  </a:cubicBezTo>
                  <a:cubicBezTo>
                    <a:pt x="56" y="105"/>
                    <a:pt x="31" y="86"/>
                    <a:pt x="10" y="64"/>
                  </a:cubicBezTo>
                  <a:cubicBezTo>
                    <a:pt x="6" y="61"/>
                    <a:pt x="3" y="57"/>
                    <a:pt x="0" y="54"/>
                  </a:cubicBezTo>
                  <a:cubicBezTo>
                    <a:pt x="2" y="42"/>
                    <a:pt x="3" y="30"/>
                    <a:pt x="5" y="20"/>
                  </a:cubicBezTo>
                  <a:cubicBezTo>
                    <a:pt x="5" y="20"/>
                    <a:pt x="5" y="20"/>
                    <a:pt x="5" y="20"/>
                  </a:cubicBezTo>
                  <a:cubicBezTo>
                    <a:pt x="6" y="13"/>
                    <a:pt x="7" y="6"/>
                    <a:pt x="8" y="0"/>
                  </a:cubicBezTo>
                  <a:cubicBezTo>
                    <a:pt x="21" y="2"/>
                    <a:pt x="21" y="2"/>
                    <a:pt x="21" y="2"/>
                  </a:cubicBezTo>
                  <a:cubicBezTo>
                    <a:pt x="66" y="10"/>
                    <a:pt x="66" y="10"/>
                    <a:pt x="66" y="10"/>
                  </a:cubicBezTo>
                  <a:cubicBezTo>
                    <a:pt x="77" y="12"/>
                    <a:pt x="77" y="12"/>
                    <a:pt x="77" y="12"/>
                  </a:cubicBezTo>
                  <a:cubicBezTo>
                    <a:pt x="107" y="17"/>
                    <a:pt x="107" y="17"/>
                    <a:pt x="107" y="17"/>
                  </a:cubicBezTo>
                  <a:cubicBezTo>
                    <a:pt x="108" y="20"/>
                    <a:pt x="108" y="24"/>
                    <a:pt x="109" y="27"/>
                  </a:cubicBezTo>
                  <a:cubicBezTo>
                    <a:pt x="109" y="33"/>
                    <a:pt x="109" y="39"/>
                    <a:pt x="109" y="45"/>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38" name="Freeform 182"/>
            <p:cNvSpPr>
              <a:spLocks/>
            </p:cNvSpPr>
            <p:nvPr/>
          </p:nvSpPr>
          <p:spPr bwMode="auto">
            <a:xfrm>
              <a:off x="6835" y="1567"/>
              <a:ext cx="92" cy="92"/>
            </a:xfrm>
            <a:custGeom>
              <a:avLst/>
              <a:gdLst>
                <a:gd name="T0" fmla="*/ 116 w 124"/>
                <a:gd name="T1" fmla="*/ 47 h 124"/>
                <a:gd name="T2" fmla="*/ 76 w 124"/>
                <a:gd name="T3" fmla="*/ 116 h 124"/>
                <a:gd name="T4" fmla="*/ 8 w 124"/>
                <a:gd name="T5" fmla="*/ 76 h 124"/>
                <a:gd name="T6" fmla="*/ 48 w 124"/>
                <a:gd name="T7" fmla="*/ 8 h 124"/>
                <a:gd name="T8" fmla="*/ 116 w 124"/>
                <a:gd name="T9" fmla="*/ 47 h 124"/>
              </a:gdLst>
              <a:ahLst/>
              <a:cxnLst>
                <a:cxn ang="0">
                  <a:pos x="T0" y="T1"/>
                </a:cxn>
                <a:cxn ang="0">
                  <a:pos x="T2" y="T3"/>
                </a:cxn>
                <a:cxn ang="0">
                  <a:pos x="T4" y="T5"/>
                </a:cxn>
                <a:cxn ang="0">
                  <a:pos x="T6" y="T7"/>
                </a:cxn>
                <a:cxn ang="0">
                  <a:pos x="T8" y="T9"/>
                </a:cxn>
              </a:cxnLst>
              <a:rect l="0" t="0" r="r" b="b"/>
              <a:pathLst>
                <a:path w="124" h="124">
                  <a:moveTo>
                    <a:pt x="116" y="47"/>
                  </a:moveTo>
                  <a:cubicBezTo>
                    <a:pt x="124" y="77"/>
                    <a:pt x="106" y="108"/>
                    <a:pt x="76" y="116"/>
                  </a:cubicBezTo>
                  <a:cubicBezTo>
                    <a:pt x="47" y="124"/>
                    <a:pt x="16" y="106"/>
                    <a:pt x="8" y="76"/>
                  </a:cubicBezTo>
                  <a:cubicBezTo>
                    <a:pt x="0" y="46"/>
                    <a:pt x="18" y="16"/>
                    <a:pt x="48" y="8"/>
                  </a:cubicBezTo>
                  <a:cubicBezTo>
                    <a:pt x="78" y="0"/>
                    <a:pt x="108" y="17"/>
                    <a:pt x="116" y="47"/>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39" name="Freeform 183"/>
            <p:cNvSpPr>
              <a:spLocks/>
            </p:cNvSpPr>
            <p:nvPr/>
          </p:nvSpPr>
          <p:spPr bwMode="auto">
            <a:xfrm>
              <a:off x="6980" y="1531"/>
              <a:ext cx="98" cy="84"/>
            </a:xfrm>
            <a:custGeom>
              <a:avLst/>
              <a:gdLst>
                <a:gd name="T0" fmla="*/ 14 w 98"/>
                <a:gd name="T1" fmla="*/ 18 h 84"/>
                <a:gd name="T2" fmla="*/ 53 w 98"/>
                <a:gd name="T3" fmla="*/ 0 h 84"/>
                <a:gd name="T4" fmla="*/ 98 w 98"/>
                <a:gd name="T5" fmla="*/ 41 h 84"/>
                <a:gd name="T6" fmla="*/ 73 w 98"/>
                <a:gd name="T7" fmla="*/ 81 h 84"/>
                <a:gd name="T8" fmla="*/ 0 w 98"/>
                <a:gd name="T9" fmla="*/ 84 h 84"/>
                <a:gd name="T10" fmla="*/ 14 w 98"/>
                <a:gd name="T11" fmla="*/ 18 h 84"/>
              </a:gdLst>
              <a:ahLst/>
              <a:cxnLst>
                <a:cxn ang="0">
                  <a:pos x="T0" y="T1"/>
                </a:cxn>
                <a:cxn ang="0">
                  <a:pos x="T2" y="T3"/>
                </a:cxn>
                <a:cxn ang="0">
                  <a:pos x="T4" y="T5"/>
                </a:cxn>
                <a:cxn ang="0">
                  <a:pos x="T6" y="T7"/>
                </a:cxn>
                <a:cxn ang="0">
                  <a:pos x="T8" y="T9"/>
                </a:cxn>
                <a:cxn ang="0">
                  <a:pos x="T10" y="T11"/>
                </a:cxn>
              </a:cxnLst>
              <a:rect l="0" t="0" r="r" b="b"/>
              <a:pathLst>
                <a:path w="98" h="84">
                  <a:moveTo>
                    <a:pt x="14" y="18"/>
                  </a:moveTo>
                  <a:lnTo>
                    <a:pt x="53" y="0"/>
                  </a:lnTo>
                  <a:lnTo>
                    <a:pt x="98" y="41"/>
                  </a:lnTo>
                  <a:lnTo>
                    <a:pt x="73" y="81"/>
                  </a:lnTo>
                  <a:lnTo>
                    <a:pt x="0" y="84"/>
                  </a:lnTo>
                  <a:lnTo>
                    <a:pt x="14" y="18"/>
                  </a:lnTo>
                  <a:close/>
                </a:path>
              </a:pathLst>
            </a:custGeom>
            <a:solidFill>
              <a:srgbClr val="00B1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40" name="Freeform 184"/>
            <p:cNvSpPr>
              <a:spLocks/>
            </p:cNvSpPr>
            <p:nvPr/>
          </p:nvSpPr>
          <p:spPr bwMode="auto">
            <a:xfrm>
              <a:off x="6940" y="1517"/>
              <a:ext cx="187" cy="46"/>
            </a:xfrm>
            <a:custGeom>
              <a:avLst/>
              <a:gdLst>
                <a:gd name="T0" fmla="*/ 66 w 254"/>
                <a:gd name="T1" fmla="*/ 4 h 63"/>
                <a:gd name="T2" fmla="*/ 62 w 254"/>
                <a:gd name="T3" fmla="*/ 4 h 63"/>
                <a:gd name="T4" fmla="*/ 62 w 254"/>
                <a:gd name="T5" fmla="*/ 4 h 63"/>
                <a:gd name="T6" fmla="*/ 0 w 254"/>
                <a:gd name="T7" fmla="*/ 34 h 63"/>
                <a:gd name="T8" fmla="*/ 126 w 254"/>
                <a:gd name="T9" fmla="*/ 63 h 63"/>
                <a:gd name="T10" fmla="*/ 254 w 254"/>
                <a:gd name="T11" fmla="*/ 36 h 63"/>
                <a:gd name="T12" fmla="*/ 175 w 254"/>
                <a:gd name="T13" fmla="*/ 0 h 63"/>
                <a:gd name="T14" fmla="*/ 66 w 254"/>
                <a:gd name="T15" fmla="*/ 4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63">
                  <a:moveTo>
                    <a:pt x="66" y="4"/>
                  </a:moveTo>
                  <a:cubicBezTo>
                    <a:pt x="65" y="4"/>
                    <a:pt x="63" y="4"/>
                    <a:pt x="62" y="4"/>
                  </a:cubicBezTo>
                  <a:cubicBezTo>
                    <a:pt x="62" y="4"/>
                    <a:pt x="62" y="4"/>
                    <a:pt x="62" y="4"/>
                  </a:cubicBezTo>
                  <a:cubicBezTo>
                    <a:pt x="0" y="34"/>
                    <a:pt x="0" y="34"/>
                    <a:pt x="0" y="34"/>
                  </a:cubicBezTo>
                  <a:cubicBezTo>
                    <a:pt x="0" y="34"/>
                    <a:pt x="93" y="63"/>
                    <a:pt x="126" y="63"/>
                  </a:cubicBezTo>
                  <a:cubicBezTo>
                    <a:pt x="158" y="63"/>
                    <a:pt x="254" y="36"/>
                    <a:pt x="254" y="36"/>
                  </a:cubicBezTo>
                  <a:cubicBezTo>
                    <a:pt x="175" y="0"/>
                    <a:pt x="175" y="0"/>
                    <a:pt x="175" y="0"/>
                  </a:cubicBezTo>
                  <a:cubicBezTo>
                    <a:pt x="134" y="0"/>
                    <a:pt x="108" y="4"/>
                    <a:pt x="66" y="4"/>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41" name="Oval 185"/>
            <p:cNvSpPr>
              <a:spLocks noChangeArrowheads="1"/>
            </p:cNvSpPr>
            <p:nvPr/>
          </p:nvSpPr>
          <p:spPr bwMode="auto">
            <a:xfrm>
              <a:off x="6952" y="1419"/>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42" name="Freeform 186"/>
            <p:cNvSpPr>
              <a:spLocks/>
            </p:cNvSpPr>
            <p:nvPr/>
          </p:nvSpPr>
          <p:spPr bwMode="auto">
            <a:xfrm>
              <a:off x="6960" y="1543"/>
              <a:ext cx="167" cy="184"/>
            </a:xfrm>
            <a:custGeom>
              <a:avLst/>
              <a:gdLst>
                <a:gd name="T0" fmla="*/ 227 w 227"/>
                <a:gd name="T1" fmla="*/ 0 h 247"/>
                <a:gd name="T2" fmla="*/ 227 w 227"/>
                <a:gd name="T3" fmla="*/ 0 h 247"/>
                <a:gd name="T4" fmla="*/ 221 w 227"/>
                <a:gd name="T5" fmla="*/ 39 h 247"/>
                <a:gd name="T6" fmla="*/ 218 w 227"/>
                <a:gd name="T7" fmla="*/ 63 h 247"/>
                <a:gd name="T8" fmla="*/ 211 w 227"/>
                <a:gd name="T9" fmla="*/ 114 h 247"/>
                <a:gd name="T10" fmla="*/ 194 w 227"/>
                <a:gd name="T11" fmla="*/ 233 h 247"/>
                <a:gd name="T12" fmla="*/ 100 w 227"/>
                <a:gd name="T13" fmla="*/ 247 h 247"/>
                <a:gd name="T14" fmla="*/ 98 w 227"/>
                <a:gd name="T15" fmla="*/ 247 h 247"/>
                <a:gd name="T16" fmla="*/ 95 w 227"/>
                <a:gd name="T17" fmla="*/ 247 h 247"/>
                <a:gd name="T18" fmla="*/ 17 w 227"/>
                <a:gd name="T19" fmla="*/ 239 h 247"/>
                <a:gd name="T20" fmla="*/ 0 w 227"/>
                <a:gd name="T21" fmla="*/ 123 h 247"/>
                <a:gd name="T22" fmla="*/ 3 w 227"/>
                <a:gd name="T23" fmla="*/ 99 h 247"/>
                <a:gd name="T24" fmla="*/ 8 w 227"/>
                <a:gd name="T25" fmla="*/ 63 h 247"/>
                <a:gd name="T26" fmla="*/ 9 w 227"/>
                <a:gd name="T27" fmla="*/ 61 h 247"/>
                <a:gd name="T28" fmla="*/ 11 w 227"/>
                <a:gd name="T29" fmla="*/ 41 h 247"/>
                <a:gd name="T30" fmla="*/ 16 w 227"/>
                <a:gd name="T31" fmla="*/ 11 h 247"/>
                <a:gd name="T32" fmla="*/ 18 w 227"/>
                <a:gd name="T33" fmla="*/ 11 h 247"/>
                <a:gd name="T34" fmla="*/ 38 w 227"/>
                <a:gd name="T35" fmla="*/ 14 h 247"/>
                <a:gd name="T36" fmla="*/ 41 w 227"/>
                <a:gd name="T37" fmla="*/ 14 h 247"/>
                <a:gd name="T38" fmla="*/ 45 w 227"/>
                <a:gd name="T39" fmla="*/ 14 h 247"/>
                <a:gd name="T40" fmla="*/ 79 w 227"/>
                <a:gd name="T41" fmla="*/ 17 h 247"/>
                <a:gd name="T42" fmla="*/ 121 w 227"/>
                <a:gd name="T43" fmla="*/ 17 h 247"/>
                <a:gd name="T44" fmla="*/ 136 w 227"/>
                <a:gd name="T45" fmla="*/ 17 h 247"/>
                <a:gd name="T46" fmla="*/ 188 w 227"/>
                <a:gd name="T47" fmla="*/ 10 h 247"/>
                <a:gd name="T48" fmla="*/ 188 w 227"/>
                <a:gd name="T49" fmla="*/ 10 h 247"/>
                <a:gd name="T50" fmla="*/ 226 w 227"/>
                <a:gd name="T51" fmla="*/ 0 h 247"/>
                <a:gd name="T52" fmla="*/ 226 w 227"/>
                <a:gd name="T53" fmla="*/ 0 h 247"/>
                <a:gd name="T54" fmla="*/ 227 w 227"/>
                <a:gd name="T5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247">
                  <a:moveTo>
                    <a:pt x="227" y="0"/>
                  </a:moveTo>
                  <a:cubicBezTo>
                    <a:pt x="227" y="0"/>
                    <a:pt x="227" y="0"/>
                    <a:pt x="227" y="0"/>
                  </a:cubicBezTo>
                  <a:cubicBezTo>
                    <a:pt x="221" y="39"/>
                    <a:pt x="221" y="39"/>
                    <a:pt x="221" y="39"/>
                  </a:cubicBezTo>
                  <a:cubicBezTo>
                    <a:pt x="218" y="63"/>
                    <a:pt x="218" y="63"/>
                    <a:pt x="218" y="63"/>
                  </a:cubicBezTo>
                  <a:cubicBezTo>
                    <a:pt x="211" y="114"/>
                    <a:pt x="211" y="114"/>
                    <a:pt x="211" y="114"/>
                  </a:cubicBezTo>
                  <a:cubicBezTo>
                    <a:pt x="194" y="233"/>
                    <a:pt x="194" y="233"/>
                    <a:pt x="194" y="233"/>
                  </a:cubicBezTo>
                  <a:cubicBezTo>
                    <a:pt x="164" y="242"/>
                    <a:pt x="132" y="247"/>
                    <a:pt x="100" y="247"/>
                  </a:cubicBezTo>
                  <a:cubicBezTo>
                    <a:pt x="99" y="247"/>
                    <a:pt x="99" y="247"/>
                    <a:pt x="98" y="247"/>
                  </a:cubicBezTo>
                  <a:cubicBezTo>
                    <a:pt x="97" y="247"/>
                    <a:pt x="96" y="247"/>
                    <a:pt x="95" y="247"/>
                  </a:cubicBezTo>
                  <a:cubicBezTo>
                    <a:pt x="68" y="247"/>
                    <a:pt x="42" y="244"/>
                    <a:pt x="17" y="239"/>
                  </a:cubicBezTo>
                  <a:cubicBezTo>
                    <a:pt x="0" y="123"/>
                    <a:pt x="0" y="123"/>
                    <a:pt x="0" y="123"/>
                  </a:cubicBezTo>
                  <a:cubicBezTo>
                    <a:pt x="3" y="99"/>
                    <a:pt x="3" y="99"/>
                    <a:pt x="3" y="99"/>
                  </a:cubicBezTo>
                  <a:cubicBezTo>
                    <a:pt x="8" y="63"/>
                    <a:pt x="8" y="63"/>
                    <a:pt x="8" y="63"/>
                  </a:cubicBezTo>
                  <a:cubicBezTo>
                    <a:pt x="9" y="61"/>
                    <a:pt x="9" y="61"/>
                    <a:pt x="9" y="61"/>
                  </a:cubicBezTo>
                  <a:cubicBezTo>
                    <a:pt x="11" y="41"/>
                    <a:pt x="11" y="41"/>
                    <a:pt x="11" y="41"/>
                  </a:cubicBezTo>
                  <a:cubicBezTo>
                    <a:pt x="16" y="11"/>
                    <a:pt x="16" y="11"/>
                    <a:pt x="16" y="11"/>
                  </a:cubicBezTo>
                  <a:cubicBezTo>
                    <a:pt x="16" y="11"/>
                    <a:pt x="17" y="11"/>
                    <a:pt x="18" y="11"/>
                  </a:cubicBezTo>
                  <a:cubicBezTo>
                    <a:pt x="21" y="11"/>
                    <a:pt x="29" y="13"/>
                    <a:pt x="38" y="14"/>
                  </a:cubicBezTo>
                  <a:cubicBezTo>
                    <a:pt x="39" y="14"/>
                    <a:pt x="40" y="14"/>
                    <a:pt x="41" y="14"/>
                  </a:cubicBezTo>
                  <a:cubicBezTo>
                    <a:pt x="42" y="14"/>
                    <a:pt x="44" y="14"/>
                    <a:pt x="45" y="14"/>
                  </a:cubicBezTo>
                  <a:cubicBezTo>
                    <a:pt x="55" y="15"/>
                    <a:pt x="66" y="16"/>
                    <a:pt x="79" y="17"/>
                  </a:cubicBezTo>
                  <a:cubicBezTo>
                    <a:pt x="92" y="17"/>
                    <a:pt x="106" y="18"/>
                    <a:pt x="121" y="17"/>
                  </a:cubicBezTo>
                  <a:cubicBezTo>
                    <a:pt x="126" y="17"/>
                    <a:pt x="131" y="17"/>
                    <a:pt x="136" y="17"/>
                  </a:cubicBezTo>
                  <a:cubicBezTo>
                    <a:pt x="153" y="16"/>
                    <a:pt x="171" y="13"/>
                    <a:pt x="188" y="10"/>
                  </a:cubicBezTo>
                  <a:cubicBezTo>
                    <a:pt x="188" y="10"/>
                    <a:pt x="188" y="10"/>
                    <a:pt x="188" y="10"/>
                  </a:cubicBezTo>
                  <a:cubicBezTo>
                    <a:pt x="201" y="7"/>
                    <a:pt x="214" y="4"/>
                    <a:pt x="226" y="0"/>
                  </a:cubicBezTo>
                  <a:cubicBezTo>
                    <a:pt x="226" y="0"/>
                    <a:pt x="226" y="0"/>
                    <a:pt x="226" y="0"/>
                  </a:cubicBezTo>
                  <a:cubicBezTo>
                    <a:pt x="227" y="0"/>
                    <a:pt x="227" y="0"/>
                    <a:pt x="227" y="0"/>
                  </a:cubicBezTo>
                  <a:close/>
                </a:path>
              </a:pathLst>
            </a:custGeom>
            <a:solidFill>
              <a:srgbClr val="006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43" name="Freeform 187"/>
            <p:cNvSpPr>
              <a:spLocks/>
            </p:cNvSpPr>
            <p:nvPr/>
          </p:nvSpPr>
          <p:spPr bwMode="auto">
            <a:xfrm>
              <a:off x="7030" y="1288"/>
              <a:ext cx="78" cy="91"/>
            </a:xfrm>
            <a:custGeom>
              <a:avLst/>
              <a:gdLst>
                <a:gd name="T0" fmla="*/ 6 w 106"/>
                <a:gd name="T1" fmla="*/ 37 h 123"/>
                <a:gd name="T2" fmla="*/ 84 w 106"/>
                <a:gd name="T3" fmla="*/ 104 h 123"/>
                <a:gd name="T4" fmla="*/ 86 w 106"/>
                <a:gd name="T5" fmla="*/ 120 h 123"/>
                <a:gd name="T6" fmla="*/ 104 w 106"/>
                <a:gd name="T7" fmla="*/ 100 h 123"/>
                <a:gd name="T8" fmla="*/ 106 w 106"/>
                <a:gd name="T9" fmla="*/ 103 h 123"/>
                <a:gd name="T10" fmla="*/ 7 w 106"/>
                <a:gd name="T11" fmla="*/ 0 h 123"/>
                <a:gd name="T12" fmla="*/ 0 w 106"/>
                <a:gd name="T13" fmla="*/ 7 h 123"/>
                <a:gd name="T14" fmla="*/ 0 w 106"/>
                <a:gd name="T15" fmla="*/ 25 h 123"/>
                <a:gd name="T16" fmla="*/ 6 w 106"/>
                <a:gd name="T17" fmla="*/ 3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23">
                  <a:moveTo>
                    <a:pt x="6" y="37"/>
                  </a:moveTo>
                  <a:cubicBezTo>
                    <a:pt x="26" y="40"/>
                    <a:pt x="50" y="40"/>
                    <a:pt x="84" y="104"/>
                  </a:cubicBezTo>
                  <a:cubicBezTo>
                    <a:pt x="86" y="108"/>
                    <a:pt x="83" y="123"/>
                    <a:pt x="86" y="120"/>
                  </a:cubicBezTo>
                  <a:cubicBezTo>
                    <a:pt x="104" y="100"/>
                    <a:pt x="104" y="100"/>
                    <a:pt x="104" y="100"/>
                  </a:cubicBezTo>
                  <a:cubicBezTo>
                    <a:pt x="106" y="99"/>
                    <a:pt x="106" y="105"/>
                    <a:pt x="106" y="103"/>
                  </a:cubicBezTo>
                  <a:cubicBezTo>
                    <a:pt x="105" y="86"/>
                    <a:pt x="100" y="4"/>
                    <a:pt x="7" y="0"/>
                  </a:cubicBezTo>
                  <a:cubicBezTo>
                    <a:pt x="3" y="0"/>
                    <a:pt x="0" y="3"/>
                    <a:pt x="0" y="7"/>
                  </a:cubicBezTo>
                  <a:cubicBezTo>
                    <a:pt x="0" y="25"/>
                    <a:pt x="0" y="25"/>
                    <a:pt x="0" y="25"/>
                  </a:cubicBezTo>
                  <a:cubicBezTo>
                    <a:pt x="0" y="28"/>
                    <a:pt x="2" y="36"/>
                    <a:pt x="6" y="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44" name="Freeform 188"/>
            <p:cNvSpPr>
              <a:spLocks/>
            </p:cNvSpPr>
            <p:nvPr/>
          </p:nvSpPr>
          <p:spPr bwMode="auto">
            <a:xfrm>
              <a:off x="6944" y="1288"/>
              <a:ext cx="83" cy="91"/>
            </a:xfrm>
            <a:custGeom>
              <a:avLst/>
              <a:gdLst>
                <a:gd name="T0" fmla="*/ 108 w 113"/>
                <a:gd name="T1" fmla="*/ 37 h 123"/>
                <a:gd name="T2" fmla="*/ 30 w 113"/>
                <a:gd name="T3" fmla="*/ 119 h 123"/>
                <a:gd name="T4" fmla="*/ 19 w 113"/>
                <a:gd name="T5" fmla="*/ 120 h 123"/>
                <a:gd name="T6" fmla="*/ 1 w 113"/>
                <a:gd name="T7" fmla="*/ 100 h 123"/>
                <a:gd name="T8" fmla="*/ 0 w 113"/>
                <a:gd name="T9" fmla="*/ 103 h 123"/>
                <a:gd name="T10" fmla="*/ 107 w 113"/>
                <a:gd name="T11" fmla="*/ 0 h 123"/>
                <a:gd name="T12" fmla="*/ 113 w 113"/>
                <a:gd name="T13" fmla="*/ 7 h 123"/>
                <a:gd name="T14" fmla="*/ 113 w 113"/>
                <a:gd name="T15" fmla="*/ 25 h 123"/>
                <a:gd name="T16" fmla="*/ 108 w 113"/>
                <a:gd name="T17" fmla="*/ 3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23">
                  <a:moveTo>
                    <a:pt x="108" y="37"/>
                  </a:moveTo>
                  <a:cubicBezTo>
                    <a:pt x="88" y="40"/>
                    <a:pt x="63" y="54"/>
                    <a:pt x="30" y="119"/>
                  </a:cubicBezTo>
                  <a:cubicBezTo>
                    <a:pt x="28" y="123"/>
                    <a:pt x="22" y="123"/>
                    <a:pt x="19" y="120"/>
                  </a:cubicBezTo>
                  <a:cubicBezTo>
                    <a:pt x="1" y="100"/>
                    <a:pt x="1" y="100"/>
                    <a:pt x="1" y="100"/>
                  </a:cubicBezTo>
                  <a:cubicBezTo>
                    <a:pt x="0" y="99"/>
                    <a:pt x="0" y="105"/>
                    <a:pt x="0" y="103"/>
                  </a:cubicBezTo>
                  <a:cubicBezTo>
                    <a:pt x="1" y="86"/>
                    <a:pt x="13" y="4"/>
                    <a:pt x="107" y="0"/>
                  </a:cubicBezTo>
                  <a:cubicBezTo>
                    <a:pt x="110" y="0"/>
                    <a:pt x="113" y="3"/>
                    <a:pt x="113" y="7"/>
                  </a:cubicBezTo>
                  <a:cubicBezTo>
                    <a:pt x="113" y="25"/>
                    <a:pt x="113" y="25"/>
                    <a:pt x="113" y="25"/>
                  </a:cubicBezTo>
                  <a:cubicBezTo>
                    <a:pt x="113" y="28"/>
                    <a:pt x="111" y="36"/>
                    <a:pt x="108" y="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45" name="Freeform 189"/>
            <p:cNvSpPr>
              <a:spLocks/>
            </p:cNvSpPr>
            <p:nvPr/>
          </p:nvSpPr>
          <p:spPr bwMode="auto">
            <a:xfrm>
              <a:off x="6969" y="1290"/>
              <a:ext cx="136" cy="74"/>
            </a:xfrm>
            <a:custGeom>
              <a:avLst/>
              <a:gdLst>
                <a:gd name="T0" fmla="*/ 166 w 186"/>
                <a:gd name="T1" fmla="*/ 100 h 100"/>
                <a:gd name="T2" fmla="*/ 0 w 186"/>
                <a:gd name="T3" fmla="*/ 100 h 100"/>
                <a:gd name="T4" fmla="*/ 0 w 186"/>
                <a:gd name="T5" fmla="*/ 37 h 100"/>
                <a:gd name="T6" fmla="*/ 77 w 186"/>
                <a:gd name="T7" fmla="*/ 1 h 100"/>
                <a:gd name="T8" fmla="*/ 107 w 186"/>
                <a:gd name="T9" fmla="*/ 0 h 100"/>
                <a:gd name="T10" fmla="*/ 168 w 186"/>
                <a:gd name="T11" fmla="*/ 41 h 100"/>
                <a:gd name="T12" fmla="*/ 173 w 186"/>
                <a:gd name="T13" fmla="*/ 68 h 100"/>
                <a:gd name="T14" fmla="*/ 166 w 18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00">
                  <a:moveTo>
                    <a:pt x="166" y="100"/>
                  </a:moveTo>
                  <a:cubicBezTo>
                    <a:pt x="0" y="100"/>
                    <a:pt x="0" y="100"/>
                    <a:pt x="0" y="100"/>
                  </a:cubicBezTo>
                  <a:cubicBezTo>
                    <a:pt x="0" y="37"/>
                    <a:pt x="0" y="37"/>
                    <a:pt x="0" y="37"/>
                  </a:cubicBezTo>
                  <a:cubicBezTo>
                    <a:pt x="77" y="1"/>
                    <a:pt x="77" y="1"/>
                    <a:pt x="77" y="1"/>
                  </a:cubicBezTo>
                  <a:cubicBezTo>
                    <a:pt x="107" y="0"/>
                    <a:pt x="107" y="0"/>
                    <a:pt x="107" y="0"/>
                  </a:cubicBezTo>
                  <a:cubicBezTo>
                    <a:pt x="168" y="41"/>
                    <a:pt x="168" y="41"/>
                    <a:pt x="168" y="41"/>
                  </a:cubicBezTo>
                  <a:cubicBezTo>
                    <a:pt x="173" y="68"/>
                    <a:pt x="173" y="68"/>
                    <a:pt x="173" y="68"/>
                  </a:cubicBezTo>
                  <a:cubicBezTo>
                    <a:pt x="173" y="86"/>
                    <a:pt x="186" y="100"/>
                    <a:pt x="166" y="1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546" name="Freeform 190"/>
            <p:cNvSpPr>
              <a:spLocks/>
            </p:cNvSpPr>
            <p:nvPr/>
          </p:nvSpPr>
          <p:spPr bwMode="auto">
            <a:xfrm>
              <a:off x="6897" y="1496"/>
              <a:ext cx="94" cy="96"/>
            </a:xfrm>
            <a:custGeom>
              <a:avLst/>
              <a:gdLst>
                <a:gd name="T0" fmla="*/ 127 w 128"/>
                <a:gd name="T1" fmla="*/ 41 h 130"/>
                <a:gd name="T2" fmla="*/ 127 w 128"/>
                <a:gd name="T3" fmla="*/ 11 h 130"/>
                <a:gd name="T4" fmla="*/ 122 w 128"/>
                <a:gd name="T5" fmla="*/ 2 h 130"/>
                <a:gd name="T6" fmla="*/ 118 w 128"/>
                <a:gd name="T7" fmla="*/ 0 h 130"/>
                <a:gd name="T8" fmla="*/ 102 w 128"/>
                <a:gd name="T9" fmla="*/ 4 h 130"/>
                <a:gd name="T10" fmla="*/ 26 w 128"/>
                <a:gd name="T11" fmla="*/ 11 h 130"/>
                <a:gd name="T12" fmla="*/ 21 w 128"/>
                <a:gd name="T13" fmla="*/ 14 h 130"/>
                <a:gd name="T14" fmla="*/ 3 w 128"/>
                <a:gd name="T15" fmla="*/ 99 h 130"/>
                <a:gd name="T16" fmla="*/ 24 w 128"/>
                <a:gd name="T17" fmla="*/ 123 h 130"/>
                <a:gd name="T18" fmla="*/ 123 w 128"/>
                <a:gd name="T19" fmla="*/ 130 h 130"/>
                <a:gd name="T20" fmla="*/ 127 w 128"/>
                <a:gd name="T21" fmla="*/ 125 h 130"/>
                <a:gd name="T22" fmla="*/ 127 w 128"/>
                <a:gd name="T23" fmla="*/ 4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30">
                  <a:moveTo>
                    <a:pt x="127" y="41"/>
                  </a:moveTo>
                  <a:cubicBezTo>
                    <a:pt x="127" y="11"/>
                    <a:pt x="127" y="11"/>
                    <a:pt x="127" y="11"/>
                  </a:cubicBezTo>
                  <a:cubicBezTo>
                    <a:pt x="122" y="2"/>
                    <a:pt x="122" y="2"/>
                    <a:pt x="122" y="2"/>
                  </a:cubicBezTo>
                  <a:cubicBezTo>
                    <a:pt x="121" y="1"/>
                    <a:pt x="119" y="0"/>
                    <a:pt x="118" y="0"/>
                  </a:cubicBezTo>
                  <a:cubicBezTo>
                    <a:pt x="112" y="1"/>
                    <a:pt x="107" y="3"/>
                    <a:pt x="102" y="4"/>
                  </a:cubicBezTo>
                  <a:cubicBezTo>
                    <a:pt x="77" y="10"/>
                    <a:pt x="51" y="15"/>
                    <a:pt x="26" y="11"/>
                  </a:cubicBezTo>
                  <a:cubicBezTo>
                    <a:pt x="24" y="10"/>
                    <a:pt x="22" y="12"/>
                    <a:pt x="21" y="14"/>
                  </a:cubicBezTo>
                  <a:cubicBezTo>
                    <a:pt x="17" y="40"/>
                    <a:pt x="10" y="70"/>
                    <a:pt x="3" y="99"/>
                  </a:cubicBezTo>
                  <a:cubicBezTo>
                    <a:pt x="0" y="112"/>
                    <a:pt x="11" y="122"/>
                    <a:pt x="24" y="123"/>
                  </a:cubicBezTo>
                  <a:cubicBezTo>
                    <a:pt x="123" y="130"/>
                    <a:pt x="123" y="130"/>
                    <a:pt x="123" y="130"/>
                  </a:cubicBezTo>
                  <a:cubicBezTo>
                    <a:pt x="125" y="130"/>
                    <a:pt x="128" y="128"/>
                    <a:pt x="127" y="125"/>
                  </a:cubicBezTo>
                  <a:cubicBezTo>
                    <a:pt x="125" y="97"/>
                    <a:pt x="126" y="69"/>
                    <a:pt x="12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47" name="Freeform 191"/>
            <p:cNvSpPr>
              <a:spLocks/>
            </p:cNvSpPr>
            <p:nvPr/>
          </p:nvSpPr>
          <p:spPr bwMode="auto">
            <a:xfrm>
              <a:off x="6940" y="1302"/>
              <a:ext cx="37" cy="287"/>
            </a:xfrm>
            <a:custGeom>
              <a:avLst/>
              <a:gdLst>
                <a:gd name="T0" fmla="*/ 5 w 37"/>
                <a:gd name="T1" fmla="*/ 263 h 287"/>
                <a:gd name="T2" fmla="*/ 37 w 37"/>
                <a:gd name="T3" fmla="*/ 0 h 287"/>
                <a:gd name="T4" fmla="*/ 18 w 37"/>
                <a:gd name="T5" fmla="*/ 287 h 287"/>
                <a:gd name="T6" fmla="*/ 0 w 37"/>
                <a:gd name="T7" fmla="*/ 287 h 287"/>
                <a:gd name="T8" fmla="*/ 5 w 37"/>
                <a:gd name="T9" fmla="*/ 263 h 287"/>
              </a:gdLst>
              <a:ahLst/>
              <a:cxnLst>
                <a:cxn ang="0">
                  <a:pos x="T0" y="T1"/>
                </a:cxn>
                <a:cxn ang="0">
                  <a:pos x="T2" y="T3"/>
                </a:cxn>
                <a:cxn ang="0">
                  <a:pos x="T4" y="T5"/>
                </a:cxn>
                <a:cxn ang="0">
                  <a:pos x="T6" y="T7"/>
                </a:cxn>
                <a:cxn ang="0">
                  <a:pos x="T8" y="T9"/>
                </a:cxn>
              </a:cxnLst>
              <a:rect l="0" t="0" r="r" b="b"/>
              <a:pathLst>
                <a:path w="37" h="287">
                  <a:moveTo>
                    <a:pt x="5" y="263"/>
                  </a:moveTo>
                  <a:lnTo>
                    <a:pt x="37" y="0"/>
                  </a:lnTo>
                  <a:lnTo>
                    <a:pt x="18" y="287"/>
                  </a:lnTo>
                  <a:lnTo>
                    <a:pt x="0" y="287"/>
                  </a:lnTo>
                  <a:lnTo>
                    <a:pt x="5" y="263"/>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48" name="Freeform 192"/>
            <p:cNvSpPr>
              <a:spLocks/>
            </p:cNvSpPr>
            <p:nvPr/>
          </p:nvSpPr>
          <p:spPr bwMode="auto">
            <a:xfrm>
              <a:off x="6960" y="1358"/>
              <a:ext cx="131" cy="132"/>
            </a:xfrm>
            <a:custGeom>
              <a:avLst/>
              <a:gdLst>
                <a:gd name="T0" fmla="*/ 52 w 178"/>
                <a:gd name="T1" fmla="*/ 177 h 177"/>
                <a:gd name="T2" fmla="*/ 136 w 178"/>
                <a:gd name="T3" fmla="*/ 176 h 177"/>
                <a:gd name="T4" fmla="*/ 178 w 178"/>
                <a:gd name="T5" fmla="*/ 75 h 177"/>
                <a:gd name="T6" fmla="*/ 178 w 178"/>
                <a:gd name="T7" fmla="*/ 0 h 177"/>
                <a:gd name="T8" fmla="*/ 0 w 178"/>
                <a:gd name="T9" fmla="*/ 0 h 177"/>
                <a:gd name="T10" fmla="*/ 0 w 178"/>
                <a:gd name="T11" fmla="*/ 75 h 177"/>
                <a:gd name="T12" fmla="*/ 52 w 178"/>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78" h="177">
                  <a:moveTo>
                    <a:pt x="52" y="177"/>
                  </a:moveTo>
                  <a:cubicBezTo>
                    <a:pt x="136" y="176"/>
                    <a:pt x="136" y="176"/>
                    <a:pt x="136" y="176"/>
                  </a:cubicBezTo>
                  <a:cubicBezTo>
                    <a:pt x="170" y="161"/>
                    <a:pt x="178" y="121"/>
                    <a:pt x="178" y="75"/>
                  </a:cubicBezTo>
                  <a:cubicBezTo>
                    <a:pt x="178" y="0"/>
                    <a:pt x="178" y="0"/>
                    <a:pt x="178" y="0"/>
                  </a:cubicBezTo>
                  <a:cubicBezTo>
                    <a:pt x="0" y="0"/>
                    <a:pt x="0" y="0"/>
                    <a:pt x="0" y="0"/>
                  </a:cubicBezTo>
                  <a:cubicBezTo>
                    <a:pt x="0" y="75"/>
                    <a:pt x="0" y="75"/>
                    <a:pt x="0" y="75"/>
                  </a:cubicBezTo>
                  <a:cubicBezTo>
                    <a:pt x="0" y="122"/>
                    <a:pt x="16" y="162"/>
                    <a:pt x="52" y="177"/>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49" name="Oval 193"/>
            <p:cNvSpPr>
              <a:spLocks noChangeArrowheads="1"/>
            </p:cNvSpPr>
            <p:nvPr/>
          </p:nvSpPr>
          <p:spPr bwMode="auto">
            <a:xfrm>
              <a:off x="6991" y="1393"/>
              <a:ext cx="11" cy="1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50" name="Freeform 194"/>
            <p:cNvSpPr>
              <a:spLocks/>
            </p:cNvSpPr>
            <p:nvPr/>
          </p:nvSpPr>
          <p:spPr bwMode="auto">
            <a:xfrm>
              <a:off x="7051" y="1393"/>
              <a:ext cx="11" cy="11"/>
            </a:xfrm>
            <a:custGeom>
              <a:avLst/>
              <a:gdLst>
                <a:gd name="T0" fmla="*/ 8 w 15"/>
                <a:gd name="T1" fmla="*/ 14 h 14"/>
                <a:gd name="T2" fmla="*/ 15 w 15"/>
                <a:gd name="T3" fmla="*/ 7 h 14"/>
                <a:gd name="T4" fmla="*/ 7 w 15"/>
                <a:gd name="T5" fmla="*/ 0 h 14"/>
                <a:gd name="T6" fmla="*/ 0 w 15"/>
                <a:gd name="T7" fmla="*/ 7 h 14"/>
                <a:gd name="T8" fmla="*/ 8 w 15"/>
                <a:gd name="T9" fmla="*/ 14 h 14"/>
              </a:gdLst>
              <a:ahLst/>
              <a:cxnLst>
                <a:cxn ang="0">
                  <a:pos x="T0" y="T1"/>
                </a:cxn>
                <a:cxn ang="0">
                  <a:pos x="T2" y="T3"/>
                </a:cxn>
                <a:cxn ang="0">
                  <a:pos x="T4" y="T5"/>
                </a:cxn>
                <a:cxn ang="0">
                  <a:pos x="T6" y="T7"/>
                </a:cxn>
                <a:cxn ang="0">
                  <a:pos x="T8" y="T9"/>
                </a:cxn>
              </a:cxnLst>
              <a:rect l="0" t="0" r="r" b="b"/>
              <a:pathLst>
                <a:path w="15" h="14">
                  <a:moveTo>
                    <a:pt x="8" y="14"/>
                  </a:moveTo>
                  <a:cubicBezTo>
                    <a:pt x="12" y="14"/>
                    <a:pt x="15" y="11"/>
                    <a:pt x="15" y="7"/>
                  </a:cubicBezTo>
                  <a:cubicBezTo>
                    <a:pt x="15" y="3"/>
                    <a:pt x="11" y="0"/>
                    <a:pt x="7" y="0"/>
                  </a:cubicBezTo>
                  <a:cubicBezTo>
                    <a:pt x="3" y="0"/>
                    <a:pt x="0" y="3"/>
                    <a:pt x="0" y="7"/>
                  </a:cubicBezTo>
                  <a:cubicBezTo>
                    <a:pt x="0" y="11"/>
                    <a:pt x="3" y="14"/>
                    <a:pt x="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51" name="Freeform 195"/>
            <p:cNvSpPr>
              <a:spLocks/>
            </p:cNvSpPr>
            <p:nvPr/>
          </p:nvSpPr>
          <p:spPr bwMode="auto">
            <a:xfrm>
              <a:off x="6991" y="1484"/>
              <a:ext cx="78" cy="65"/>
            </a:xfrm>
            <a:custGeom>
              <a:avLst/>
              <a:gdLst>
                <a:gd name="T0" fmla="*/ 53 w 107"/>
                <a:gd name="T1" fmla="*/ 88 h 88"/>
                <a:gd name="T2" fmla="*/ 0 w 107"/>
                <a:gd name="T3" fmla="*/ 40 h 88"/>
                <a:gd name="T4" fmla="*/ 0 w 107"/>
                <a:gd name="T5" fmla="*/ 1 h 88"/>
                <a:gd name="T6" fmla="*/ 107 w 107"/>
                <a:gd name="T7" fmla="*/ 0 h 88"/>
                <a:gd name="T8" fmla="*/ 107 w 107"/>
                <a:gd name="T9" fmla="*/ 39 h 88"/>
                <a:gd name="T10" fmla="*/ 53 w 107"/>
                <a:gd name="T11" fmla="*/ 88 h 88"/>
              </a:gdLst>
              <a:ahLst/>
              <a:cxnLst>
                <a:cxn ang="0">
                  <a:pos x="T0" y="T1"/>
                </a:cxn>
                <a:cxn ang="0">
                  <a:pos x="T2" y="T3"/>
                </a:cxn>
                <a:cxn ang="0">
                  <a:pos x="T4" y="T5"/>
                </a:cxn>
                <a:cxn ang="0">
                  <a:pos x="T6" y="T7"/>
                </a:cxn>
                <a:cxn ang="0">
                  <a:pos x="T8" y="T9"/>
                </a:cxn>
                <a:cxn ang="0">
                  <a:pos x="T10" y="T11"/>
                </a:cxn>
              </a:cxnLst>
              <a:rect l="0" t="0" r="r" b="b"/>
              <a:pathLst>
                <a:path w="107" h="88">
                  <a:moveTo>
                    <a:pt x="53" y="88"/>
                  </a:moveTo>
                  <a:cubicBezTo>
                    <a:pt x="24" y="88"/>
                    <a:pt x="0" y="70"/>
                    <a:pt x="0" y="40"/>
                  </a:cubicBezTo>
                  <a:cubicBezTo>
                    <a:pt x="0" y="1"/>
                    <a:pt x="0" y="1"/>
                    <a:pt x="0" y="1"/>
                  </a:cubicBezTo>
                  <a:cubicBezTo>
                    <a:pt x="107" y="0"/>
                    <a:pt x="107" y="0"/>
                    <a:pt x="107" y="0"/>
                  </a:cubicBezTo>
                  <a:cubicBezTo>
                    <a:pt x="107" y="39"/>
                    <a:pt x="107" y="39"/>
                    <a:pt x="107" y="39"/>
                  </a:cubicBezTo>
                  <a:cubicBezTo>
                    <a:pt x="107" y="69"/>
                    <a:pt x="83" y="88"/>
                    <a:pt x="53" y="8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52" name="Freeform 196"/>
            <p:cNvSpPr>
              <a:spLocks/>
            </p:cNvSpPr>
            <p:nvPr/>
          </p:nvSpPr>
          <p:spPr bwMode="auto">
            <a:xfrm>
              <a:off x="6991" y="1484"/>
              <a:ext cx="78" cy="29"/>
            </a:xfrm>
            <a:custGeom>
              <a:avLst/>
              <a:gdLst>
                <a:gd name="T0" fmla="*/ 0 w 107"/>
                <a:gd name="T1" fmla="*/ 11 h 39"/>
                <a:gd name="T2" fmla="*/ 49 w 107"/>
                <a:gd name="T3" fmla="*/ 39 h 39"/>
                <a:gd name="T4" fmla="*/ 51 w 107"/>
                <a:gd name="T5" fmla="*/ 39 h 39"/>
                <a:gd name="T6" fmla="*/ 51 w 107"/>
                <a:gd name="T7" fmla="*/ 39 h 39"/>
                <a:gd name="T8" fmla="*/ 51 w 107"/>
                <a:gd name="T9" fmla="*/ 39 h 39"/>
                <a:gd name="T10" fmla="*/ 53 w 107"/>
                <a:gd name="T11" fmla="*/ 39 h 39"/>
                <a:gd name="T12" fmla="*/ 107 w 107"/>
                <a:gd name="T13" fmla="*/ 9 h 39"/>
                <a:gd name="T14" fmla="*/ 107 w 107"/>
                <a:gd name="T15" fmla="*/ 0 h 39"/>
                <a:gd name="T16" fmla="*/ 53 w 107"/>
                <a:gd name="T17" fmla="*/ 30 h 39"/>
                <a:gd name="T18" fmla="*/ 51 w 107"/>
                <a:gd name="T19" fmla="*/ 30 h 39"/>
                <a:gd name="T20" fmla="*/ 51 w 107"/>
                <a:gd name="T21" fmla="*/ 30 h 39"/>
                <a:gd name="T22" fmla="*/ 51 w 107"/>
                <a:gd name="T23" fmla="*/ 30 h 39"/>
                <a:gd name="T24" fmla="*/ 49 w 107"/>
                <a:gd name="T25" fmla="*/ 30 h 39"/>
                <a:gd name="T26" fmla="*/ 0 w 107"/>
                <a:gd name="T27" fmla="*/ 2 h 39"/>
                <a:gd name="T28" fmla="*/ 0 w 107"/>
                <a:gd name="T29"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39">
                  <a:moveTo>
                    <a:pt x="0" y="11"/>
                  </a:moveTo>
                  <a:cubicBezTo>
                    <a:pt x="17" y="26"/>
                    <a:pt x="37" y="38"/>
                    <a:pt x="49" y="39"/>
                  </a:cubicBezTo>
                  <a:cubicBezTo>
                    <a:pt x="50" y="39"/>
                    <a:pt x="51" y="39"/>
                    <a:pt x="51" y="39"/>
                  </a:cubicBezTo>
                  <a:cubicBezTo>
                    <a:pt x="51" y="39"/>
                    <a:pt x="51" y="39"/>
                    <a:pt x="51" y="39"/>
                  </a:cubicBezTo>
                  <a:cubicBezTo>
                    <a:pt x="51" y="39"/>
                    <a:pt x="51" y="39"/>
                    <a:pt x="51" y="39"/>
                  </a:cubicBezTo>
                  <a:cubicBezTo>
                    <a:pt x="52" y="39"/>
                    <a:pt x="52" y="39"/>
                    <a:pt x="53" y="39"/>
                  </a:cubicBezTo>
                  <a:cubicBezTo>
                    <a:pt x="67" y="38"/>
                    <a:pt x="89" y="27"/>
                    <a:pt x="107" y="9"/>
                  </a:cubicBezTo>
                  <a:cubicBezTo>
                    <a:pt x="107" y="0"/>
                    <a:pt x="107" y="0"/>
                    <a:pt x="107" y="0"/>
                  </a:cubicBezTo>
                  <a:cubicBezTo>
                    <a:pt x="89" y="17"/>
                    <a:pt x="67" y="29"/>
                    <a:pt x="53" y="30"/>
                  </a:cubicBezTo>
                  <a:cubicBezTo>
                    <a:pt x="52" y="30"/>
                    <a:pt x="52" y="30"/>
                    <a:pt x="51" y="30"/>
                  </a:cubicBezTo>
                  <a:cubicBezTo>
                    <a:pt x="51" y="30"/>
                    <a:pt x="51" y="30"/>
                    <a:pt x="51" y="30"/>
                  </a:cubicBezTo>
                  <a:cubicBezTo>
                    <a:pt x="51" y="30"/>
                    <a:pt x="51" y="30"/>
                    <a:pt x="51" y="30"/>
                  </a:cubicBezTo>
                  <a:cubicBezTo>
                    <a:pt x="51" y="30"/>
                    <a:pt x="50" y="30"/>
                    <a:pt x="49" y="30"/>
                  </a:cubicBezTo>
                  <a:cubicBezTo>
                    <a:pt x="36" y="29"/>
                    <a:pt x="17" y="17"/>
                    <a:pt x="0" y="2"/>
                  </a:cubicBezTo>
                  <a:lnTo>
                    <a:pt x="0" y="11"/>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53" name="Freeform 197"/>
            <p:cNvSpPr>
              <a:spLocks/>
            </p:cNvSpPr>
            <p:nvPr/>
          </p:nvSpPr>
          <p:spPr bwMode="auto">
            <a:xfrm>
              <a:off x="6945" y="1392"/>
              <a:ext cx="24" cy="56"/>
            </a:xfrm>
            <a:custGeom>
              <a:avLst/>
              <a:gdLst>
                <a:gd name="T0" fmla="*/ 23 w 32"/>
                <a:gd name="T1" fmla="*/ 8 h 76"/>
                <a:gd name="T2" fmla="*/ 11 w 32"/>
                <a:gd name="T3" fmla="*/ 1 h 76"/>
                <a:gd name="T4" fmla="*/ 4 w 32"/>
                <a:gd name="T5" fmla="*/ 22 h 76"/>
                <a:gd name="T6" fmla="*/ 6 w 32"/>
                <a:gd name="T7" fmla="*/ 31 h 76"/>
                <a:gd name="T8" fmla="*/ 9 w 32"/>
                <a:gd name="T9" fmla="*/ 40 h 76"/>
                <a:gd name="T10" fmla="*/ 13 w 32"/>
                <a:gd name="T11" fmla="*/ 50 h 76"/>
                <a:gd name="T12" fmla="*/ 15 w 32"/>
                <a:gd name="T13" fmla="*/ 56 h 76"/>
                <a:gd name="T14" fmla="*/ 17 w 32"/>
                <a:gd name="T15" fmla="*/ 67 h 76"/>
                <a:gd name="T16" fmla="*/ 24 w 32"/>
                <a:gd name="T17" fmla="*/ 76 h 76"/>
                <a:gd name="T18" fmla="*/ 31 w 32"/>
                <a:gd name="T19" fmla="*/ 76 h 76"/>
                <a:gd name="T20" fmla="*/ 32 w 32"/>
                <a:gd name="T21" fmla="*/ 12 h 76"/>
                <a:gd name="T22" fmla="*/ 23 w 32"/>
                <a:gd name="T23"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76">
                  <a:moveTo>
                    <a:pt x="23" y="8"/>
                  </a:moveTo>
                  <a:cubicBezTo>
                    <a:pt x="23" y="8"/>
                    <a:pt x="20" y="0"/>
                    <a:pt x="11" y="1"/>
                  </a:cubicBezTo>
                  <a:cubicBezTo>
                    <a:pt x="11" y="1"/>
                    <a:pt x="0" y="2"/>
                    <a:pt x="4" y="22"/>
                  </a:cubicBezTo>
                  <a:cubicBezTo>
                    <a:pt x="6" y="31"/>
                    <a:pt x="6" y="31"/>
                    <a:pt x="6" y="31"/>
                  </a:cubicBezTo>
                  <a:cubicBezTo>
                    <a:pt x="9" y="40"/>
                    <a:pt x="9" y="40"/>
                    <a:pt x="9" y="40"/>
                  </a:cubicBezTo>
                  <a:cubicBezTo>
                    <a:pt x="13" y="50"/>
                    <a:pt x="13" y="50"/>
                    <a:pt x="13" y="50"/>
                  </a:cubicBezTo>
                  <a:cubicBezTo>
                    <a:pt x="15" y="56"/>
                    <a:pt x="15" y="56"/>
                    <a:pt x="15" y="56"/>
                  </a:cubicBezTo>
                  <a:cubicBezTo>
                    <a:pt x="15" y="56"/>
                    <a:pt x="18" y="63"/>
                    <a:pt x="17" y="67"/>
                  </a:cubicBezTo>
                  <a:cubicBezTo>
                    <a:pt x="17" y="67"/>
                    <a:pt x="17" y="74"/>
                    <a:pt x="24" y="76"/>
                  </a:cubicBezTo>
                  <a:cubicBezTo>
                    <a:pt x="24" y="76"/>
                    <a:pt x="30" y="76"/>
                    <a:pt x="31" y="76"/>
                  </a:cubicBezTo>
                  <a:cubicBezTo>
                    <a:pt x="31" y="76"/>
                    <a:pt x="30" y="60"/>
                    <a:pt x="32" y="12"/>
                  </a:cubicBezTo>
                  <a:lnTo>
                    <a:pt x="23" y="8"/>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54" name="Freeform 198"/>
            <p:cNvSpPr>
              <a:spLocks/>
            </p:cNvSpPr>
            <p:nvPr/>
          </p:nvSpPr>
          <p:spPr bwMode="auto">
            <a:xfrm>
              <a:off x="6958" y="1441"/>
              <a:ext cx="11" cy="12"/>
            </a:xfrm>
            <a:custGeom>
              <a:avLst/>
              <a:gdLst>
                <a:gd name="T0" fmla="*/ 8 w 15"/>
                <a:gd name="T1" fmla="*/ 0 h 16"/>
                <a:gd name="T2" fmla="*/ 15 w 15"/>
                <a:gd name="T3" fmla="*/ 8 h 16"/>
                <a:gd name="T4" fmla="*/ 7 w 15"/>
                <a:gd name="T5" fmla="*/ 16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0"/>
                    <a:pt x="15" y="4"/>
                    <a:pt x="15" y="8"/>
                  </a:cubicBezTo>
                  <a:cubicBezTo>
                    <a:pt x="15" y="12"/>
                    <a:pt x="12" y="16"/>
                    <a:pt x="7" y="16"/>
                  </a:cubicBezTo>
                  <a:cubicBezTo>
                    <a:pt x="3" y="15"/>
                    <a:pt x="0" y="12"/>
                    <a:pt x="0" y="8"/>
                  </a:cubicBezTo>
                  <a:cubicBezTo>
                    <a:pt x="0" y="3"/>
                    <a:pt x="4" y="0"/>
                    <a:pt x="8"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55" name="Freeform 199"/>
            <p:cNvSpPr>
              <a:spLocks/>
            </p:cNvSpPr>
            <p:nvPr/>
          </p:nvSpPr>
          <p:spPr bwMode="auto">
            <a:xfrm>
              <a:off x="7013" y="1440"/>
              <a:ext cx="34" cy="11"/>
            </a:xfrm>
            <a:custGeom>
              <a:avLst/>
              <a:gdLst>
                <a:gd name="T0" fmla="*/ 46 w 46"/>
                <a:gd name="T1" fmla="*/ 0 h 15"/>
                <a:gd name="T2" fmla="*/ 42 w 46"/>
                <a:gd name="T3" fmla="*/ 6 h 15"/>
                <a:gd name="T4" fmla="*/ 30 w 46"/>
                <a:gd name="T5" fmla="*/ 12 h 15"/>
                <a:gd name="T6" fmla="*/ 23 w 46"/>
                <a:gd name="T7" fmla="*/ 15 h 15"/>
                <a:gd name="T8" fmla="*/ 23 w 46"/>
                <a:gd name="T9" fmla="*/ 15 h 15"/>
                <a:gd name="T10" fmla="*/ 16 w 46"/>
                <a:gd name="T11" fmla="*/ 12 h 15"/>
                <a:gd name="T12" fmla="*/ 4 w 46"/>
                <a:gd name="T13" fmla="*/ 6 h 15"/>
                <a:gd name="T14" fmla="*/ 0 w 46"/>
                <a:gd name="T15" fmla="*/ 0 h 15"/>
                <a:gd name="T16" fmla="*/ 46 w 4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5">
                  <a:moveTo>
                    <a:pt x="46" y="0"/>
                  </a:moveTo>
                  <a:cubicBezTo>
                    <a:pt x="46" y="3"/>
                    <a:pt x="44" y="5"/>
                    <a:pt x="42" y="6"/>
                  </a:cubicBezTo>
                  <a:cubicBezTo>
                    <a:pt x="37" y="9"/>
                    <a:pt x="32" y="8"/>
                    <a:pt x="30" y="12"/>
                  </a:cubicBezTo>
                  <a:cubicBezTo>
                    <a:pt x="28" y="14"/>
                    <a:pt x="25" y="15"/>
                    <a:pt x="23" y="15"/>
                  </a:cubicBezTo>
                  <a:cubicBezTo>
                    <a:pt x="23" y="15"/>
                    <a:pt x="23" y="15"/>
                    <a:pt x="23" y="15"/>
                  </a:cubicBezTo>
                  <a:cubicBezTo>
                    <a:pt x="20" y="15"/>
                    <a:pt x="18" y="14"/>
                    <a:pt x="16" y="12"/>
                  </a:cubicBezTo>
                  <a:cubicBezTo>
                    <a:pt x="13" y="8"/>
                    <a:pt x="9" y="9"/>
                    <a:pt x="4" y="6"/>
                  </a:cubicBezTo>
                  <a:cubicBezTo>
                    <a:pt x="2" y="5"/>
                    <a:pt x="0" y="3"/>
                    <a:pt x="0" y="0"/>
                  </a:cubicBezTo>
                  <a:lnTo>
                    <a:pt x="46"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56" name="Freeform 200"/>
            <p:cNvSpPr>
              <a:spLocks/>
            </p:cNvSpPr>
            <p:nvPr/>
          </p:nvSpPr>
          <p:spPr bwMode="auto">
            <a:xfrm>
              <a:off x="7013" y="1399"/>
              <a:ext cx="17" cy="41"/>
            </a:xfrm>
            <a:custGeom>
              <a:avLst/>
              <a:gdLst>
                <a:gd name="T0" fmla="*/ 0 w 23"/>
                <a:gd name="T1" fmla="*/ 55 h 55"/>
                <a:gd name="T2" fmla="*/ 23 w 23"/>
                <a:gd name="T3" fmla="*/ 55 h 55"/>
                <a:gd name="T4" fmla="*/ 23 w 23"/>
                <a:gd name="T5" fmla="*/ 0 h 55"/>
                <a:gd name="T6" fmla="*/ 16 w 23"/>
                <a:gd name="T7" fmla="*/ 11 h 55"/>
                <a:gd name="T8" fmla="*/ 3 w 23"/>
                <a:gd name="T9" fmla="*/ 50 h 55"/>
                <a:gd name="T10" fmla="*/ 0 w 23"/>
                <a:gd name="T11" fmla="*/ 55 h 55"/>
              </a:gdLst>
              <a:ahLst/>
              <a:cxnLst>
                <a:cxn ang="0">
                  <a:pos x="T0" y="T1"/>
                </a:cxn>
                <a:cxn ang="0">
                  <a:pos x="T2" y="T3"/>
                </a:cxn>
                <a:cxn ang="0">
                  <a:pos x="T4" y="T5"/>
                </a:cxn>
                <a:cxn ang="0">
                  <a:pos x="T6" y="T7"/>
                </a:cxn>
                <a:cxn ang="0">
                  <a:pos x="T8" y="T9"/>
                </a:cxn>
                <a:cxn ang="0">
                  <a:pos x="T10" y="T11"/>
                </a:cxn>
              </a:cxnLst>
              <a:rect l="0" t="0" r="r" b="b"/>
              <a:pathLst>
                <a:path w="23" h="55">
                  <a:moveTo>
                    <a:pt x="0" y="55"/>
                  </a:moveTo>
                  <a:cubicBezTo>
                    <a:pt x="23" y="55"/>
                    <a:pt x="23" y="55"/>
                    <a:pt x="23" y="55"/>
                  </a:cubicBezTo>
                  <a:cubicBezTo>
                    <a:pt x="23" y="0"/>
                    <a:pt x="23" y="0"/>
                    <a:pt x="23" y="0"/>
                  </a:cubicBezTo>
                  <a:cubicBezTo>
                    <a:pt x="21" y="0"/>
                    <a:pt x="16" y="0"/>
                    <a:pt x="16" y="11"/>
                  </a:cubicBezTo>
                  <a:cubicBezTo>
                    <a:pt x="16" y="26"/>
                    <a:pt x="8" y="43"/>
                    <a:pt x="3" y="50"/>
                  </a:cubicBezTo>
                  <a:cubicBezTo>
                    <a:pt x="0" y="53"/>
                    <a:pt x="0" y="55"/>
                    <a:pt x="0" y="55"/>
                  </a:cubicBezTo>
                  <a:close/>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57" name="Freeform 201"/>
            <p:cNvSpPr>
              <a:spLocks/>
            </p:cNvSpPr>
            <p:nvPr/>
          </p:nvSpPr>
          <p:spPr bwMode="auto">
            <a:xfrm>
              <a:off x="7008" y="1466"/>
              <a:ext cx="44" cy="9"/>
            </a:xfrm>
            <a:custGeom>
              <a:avLst/>
              <a:gdLst>
                <a:gd name="T0" fmla="*/ 30 w 60"/>
                <a:gd name="T1" fmla="*/ 12 h 12"/>
                <a:gd name="T2" fmla="*/ 3 w 60"/>
                <a:gd name="T3" fmla="*/ 8 h 12"/>
                <a:gd name="T4" fmla="*/ 0 w 60"/>
                <a:gd name="T5" fmla="*/ 4 h 12"/>
                <a:gd name="T6" fmla="*/ 5 w 60"/>
                <a:gd name="T7" fmla="*/ 1 h 12"/>
                <a:gd name="T8" fmla="*/ 55 w 60"/>
                <a:gd name="T9" fmla="*/ 1 h 12"/>
                <a:gd name="T10" fmla="*/ 60 w 60"/>
                <a:gd name="T11" fmla="*/ 4 h 12"/>
                <a:gd name="T12" fmla="*/ 57 w 60"/>
                <a:gd name="T13" fmla="*/ 8 h 12"/>
                <a:gd name="T14" fmla="*/ 30 w 6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
                  <a:moveTo>
                    <a:pt x="30" y="12"/>
                  </a:moveTo>
                  <a:cubicBezTo>
                    <a:pt x="22" y="12"/>
                    <a:pt x="13" y="11"/>
                    <a:pt x="3" y="8"/>
                  </a:cubicBezTo>
                  <a:cubicBezTo>
                    <a:pt x="1" y="8"/>
                    <a:pt x="0" y="6"/>
                    <a:pt x="0" y="4"/>
                  </a:cubicBezTo>
                  <a:cubicBezTo>
                    <a:pt x="1" y="2"/>
                    <a:pt x="3" y="0"/>
                    <a:pt x="5" y="1"/>
                  </a:cubicBezTo>
                  <a:cubicBezTo>
                    <a:pt x="24" y="5"/>
                    <a:pt x="36" y="5"/>
                    <a:pt x="55" y="1"/>
                  </a:cubicBezTo>
                  <a:cubicBezTo>
                    <a:pt x="57" y="0"/>
                    <a:pt x="59" y="2"/>
                    <a:pt x="60" y="4"/>
                  </a:cubicBezTo>
                  <a:cubicBezTo>
                    <a:pt x="60" y="6"/>
                    <a:pt x="59" y="8"/>
                    <a:pt x="57" y="8"/>
                  </a:cubicBezTo>
                  <a:cubicBezTo>
                    <a:pt x="47" y="11"/>
                    <a:pt x="38" y="12"/>
                    <a:pt x="30" y="12"/>
                  </a:cubicBezTo>
                  <a:close/>
                </a:path>
              </a:pathLst>
            </a:custGeom>
            <a:solidFill>
              <a:srgbClr val="A71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
        <p:nvSpPr>
          <p:cNvPr id="558" name="Rectangle 557"/>
          <p:cNvSpPr/>
          <p:nvPr/>
        </p:nvSpPr>
        <p:spPr bwMode="auto">
          <a:xfrm>
            <a:off x="881674" y="1322527"/>
            <a:ext cx="1681741" cy="4953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rgbClr val="FFFFFF"/>
              </a:solidFill>
              <a:latin typeface="Segoe UI"/>
              <a:ea typeface="Segoe UI" pitchFamily="34" charset="0"/>
              <a:cs typeface="Segoe UI" pitchFamily="34" charset="0"/>
            </a:endParaRPr>
          </a:p>
        </p:txBody>
      </p:sp>
      <p:sp>
        <p:nvSpPr>
          <p:cNvPr id="559" name="Rectangle 558"/>
          <p:cNvSpPr/>
          <p:nvPr/>
        </p:nvSpPr>
        <p:spPr bwMode="auto">
          <a:xfrm>
            <a:off x="979895" y="1481319"/>
            <a:ext cx="1470530" cy="4677222"/>
          </a:xfrm>
          <a:prstGeom prst="rect">
            <a:avLst/>
          </a:prstGeom>
          <a:solidFill>
            <a:srgbClr val="FFFFFF"/>
          </a:solidFill>
          <a:ln w="10795" cap="flat" cmpd="sng" algn="ctr">
            <a:noFill/>
            <a:prstDash val="solid"/>
            <a:headEnd type="none" w="med" len="med"/>
            <a:tailEnd type="none" w="med" len="med"/>
          </a:ln>
          <a:effectLst/>
        </p:spPr>
        <p:txBody>
          <a:bodyPr vert="horz" wrap="square" lIns="0" tIns="47537" rIns="0" bIns="47537" numCol="1" rtlCol="0" anchor="t" anchorCtr="0" compatLnSpc="1">
            <a:prstTxWarp prst="textNoShape">
              <a:avLst/>
            </a:prstTxWarp>
          </a:bodyPr>
          <a:lstStyle/>
          <a:p>
            <a:pPr algn="ctr" defTabSz="950299" fontAlgn="base">
              <a:spcBef>
                <a:spcPct val="0"/>
              </a:spcBef>
              <a:spcAft>
                <a:spcPct val="0"/>
              </a:spcAft>
              <a:defRPr/>
            </a:pPr>
            <a:r>
              <a:rPr lang="en-US" kern="0" dirty="0">
                <a:solidFill>
                  <a:srgbClr val="002050"/>
                </a:solidFill>
                <a:latin typeface="Segoe UI Light"/>
              </a:rPr>
              <a:t>Data Sources</a:t>
            </a:r>
          </a:p>
        </p:txBody>
      </p:sp>
      <p:sp>
        <p:nvSpPr>
          <p:cNvPr id="560" name="Freeform 457"/>
          <p:cNvSpPr>
            <a:spLocks noChangeAspect="1"/>
          </p:cNvSpPr>
          <p:nvPr/>
        </p:nvSpPr>
        <p:spPr bwMode="auto">
          <a:xfrm>
            <a:off x="1266485" y="1964488"/>
            <a:ext cx="906067" cy="468475"/>
          </a:xfrm>
          <a:custGeom>
            <a:avLst/>
            <a:gdLst>
              <a:gd name="connsiteX0" fmla="*/ 1434623 w 1904326"/>
              <a:gd name="connsiteY0" fmla="*/ 671080 h 984617"/>
              <a:gd name="connsiteX1" fmla="*/ 1428080 w 1904326"/>
              <a:gd name="connsiteY1" fmla="*/ 672180 h 984617"/>
              <a:gd name="connsiteX2" fmla="*/ 1422083 w 1904326"/>
              <a:gd name="connsiteY2" fmla="*/ 673830 h 984617"/>
              <a:gd name="connsiteX3" fmla="*/ 1416630 w 1904326"/>
              <a:gd name="connsiteY3" fmla="*/ 675481 h 984617"/>
              <a:gd name="connsiteX4" fmla="*/ 1411178 w 1904326"/>
              <a:gd name="connsiteY4" fmla="*/ 678231 h 984617"/>
              <a:gd name="connsiteX5" fmla="*/ 1405725 w 1904326"/>
              <a:gd name="connsiteY5" fmla="*/ 681531 h 984617"/>
              <a:gd name="connsiteX6" fmla="*/ 1401363 w 1904326"/>
              <a:gd name="connsiteY6" fmla="*/ 684832 h 984617"/>
              <a:gd name="connsiteX7" fmla="*/ 1396456 w 1904326"/>
              <a:gd name="connsiteY7" fmla="*/ 689232 h 984617"/>
              <a:gd name="connsiteX8" fmla="*/ 1392640 w 1904326"/>
              <a:gd name="connsiteY8" fmla="*/ 693633 h 984617"/>
              <a:gd name="connsiteX9" fmla="*/ 1389368 w 1904326"/>
              <a:gd name="connsiteY9" fmla="*/ 698583 h 984617"/>
              <a:gd name="connsiteX10" fmla="*/ 1386097 w 1904326"/>
              <a:gd name="connsiteY10" fmla="*/ 704084 h 984617"/>
              <a:gd name="connsiteX11" fmla="*/ 1383370 w 1904326"/>
              <a:gd name="connsiteY11" fmla="*/ 709035 h 984617"/>
              <a:gd name="connsiteX12" fmla="*/ 1381189 w 1904326"/>
              <a:gd name="connsiteY12" fmla="*/ 714535 h 984617"/>
              <a:gd name="connsiteX13" fmla="*/ 1380099 w 1904326"/>
              <a:gd name="connsiteY13" fmla="*/ 720586 h 984617"/>
              <a:gd name="connsiteX14" fmla="*/ 1378463 w 1904326"/>
              <a:gd name="connsiteY14" fmla="*/ 727737 h 984617"/>
              <a:gd name="connsiteX15" fmla="*/ 1378463 w 1904326"/>
              <a:gd name="connsiteY15" fmla="*/ 733788 h 984617"/>
              <a:gd name="connsiteX16" fmla="*/ 1378463 w 1904326"/>
              <a:gd name="connsiteY16" fmla="*/ 740388 h 984617"/>
              <a:gd name="connsiteX17" fmla="*/ 1380099 w 1904326"/>
              <a:gd name="connsiteY17" fmla="*/ 746439 h 984617"/>
              <a:gd name="connsiteX18" fmla="*/ 1381189 w 1904326"/>
              <a:gd name="connsiteY18" fmla="*/ 752490 h 984617"/>
              <a:gd name="connsiteX19" fmla="*/ 1383370 w 1904326"/>
              <a:gd name="connsiteY19" fmla="*/ 757990 h 984617"/>
              <a:gd name="connsiteX20" fmla="*/ 1386097 w 1904326"/>
              <a:gd name="connsiteY20" fmla="*/ 764041 h 984617"/>
              <a:gd name="connsiteX21" fmla="*/ 1389368 w 1904326"/>
              <a:gd name="connsiteY21" fmla="*/ 768442 h 984617"/>
              <a:gd name="connsiteX22" fmla="*/ 1392640 w 1904326"/>
              <a:gd name="connsiteY22" fmla="*/ 773392 h 984617"/>
              <a:gd name="connsiteX23" fmla="*/ 1396456 w 1904326"/>
              <a:gd name="connsiteY23" fmla="*/ 777793 h 984617"/>
              <a:gd name="connsiteX24" fmla="*/ 1401363 w 1904326"/>
              <a:gd name="connsiteY24" fmla="*/ 782193 h 984617"/>
              <a:gd name="connsiteX25" fmla="*/ 1405725 w 1904326"/>
              <a:gd name="connsiteY25" fmla="*/ 785494 h 984617"/>
              <a:gd name="connsiteX26" fmla="*/ 1411178 w 1904326"/>
              <a:gd name="connsiteY26" fmla="*/ 788794 h 984617"/>
              <a:gd name="connsiteX27" fmla="*/ 1416630 w 1904326"/>
              <a:gd name="connsiteY27" fmla="*/ 791544 h 984617"/>
              <a:gd name="connsiteX28" fmla="*/ 1422083 w 1904326"/>
              <a:gd name="connsiteY28" fmla="*/ 793745 h 984617"/>
              <a:gd name="connsiteX29" fmla="*/ 1428080 w 1904326"/>
              <a:gd name="connsiteY29" fmla="*/ 794845 h 984617"/>
              <a:gd name="connsiteX30" fmla="*/ 1434623 w 1904326"/>
              <a:gd name="connsiteY30" fmla="*/ 796495 h 984617"/>
              <a:gd name="connsiteX31" fmla="*/ 1440621 w 1904326"/>
              <a:gd name="connsiteY31" fmla="*/ 796495 h 984617"/>
              <a:gd name="connsiteX32" fmla="*/ 1447164 w 1904326"/>
              <a:gd name="connsiteY32" fmla="*/ 796495 h 984617"/>
              <a:gd name="connsiteX33" fmla="*/ 1453161 w 1904326"/>
              <a:gd name="connsiteY33" fmla="*/ 794845 h 984617"/>
              <a:gd name="connsiteX34" fmla="*/ 1459159 w 1904326"/>
              <a:gd name="connsiteY34" fmla="*/ 793745 h 984617"/>
              <a:gd name="connsiteX35" fmla="*/ 1464611 w 1904326"/>
              <a:gd name="connsiteY35" fmla="*/ 791544 h 984617"/>
              <a:gd name="connsiteX36" fmla="*/ 1470609 w 1904326"/>
              <a:gd name="connsiteY36" fmla="*/ 788794 h 984617"/>
              <a:gd name="connsiteX37" fmla="*/ 1475516 w 1904326"/>
              <a:gd name="connsiteY37" fmla="*/ 785494 h 984617"/>
              <a:gd name="connsiteX38" fmla="*/ 1479878 w 1904326"/>
              <a:gd name="connsiteY38" fmla="*/ 782193 h 984617"/>
              <a:gd name="connsiteX39" fmla="*/ 1484785 w 1904326"/>
              <a:gd name="connsiteY39" fmla="*/ 777793 h 984617"/>
              <a:gd name="connsiteX40" fmla="*/ 1488602 w 1904326"/>
              <a:gd name="connsiteY40" fmla="*/ 773392 h 984617"/>
              <a:gd name="connsiteX41" fmla="*/ 1491873 w 1904326"/>
              <a:gd name="connsiteY41" fmla="*/ 768442 h 984617"/>
              <a:gd name="connsiteX42" fmla="*/ 1495145 w 1904326"/>
              <a:gd name="connsiteY42" fmla="*/ 764041 h 984617"/>
              <a:gd name="connsiteX43" fmla="*/ 1497871 w 1904326"/>
              <a:gd name="connsiteY43" fmla="*/ 757990 h 984617"/>
              <a:gd name="connsiteX44" fmla="*/ 1500052 w 1904326"/>
              <a:gd name="connsiteY44" fmla="*/ 752490 h 984617"/>
              <a:gd name="connsiteX45" fmla="*/ 1502233 w 1904326"/>
              <a:gd name="connsiteY45" fmla="*/ 746439 h 984617"/>
              <a:gd name="connsiteX46" fmla="*/ 1502778 w 1904326"/>
              <a:gd name="connsiteY46" fmla="*/ 740388 h 984617"/>
              <a:gd name="connsiteX47" fmla="*/ 1502778 w 1904326"/>
              <a:gd name="connsiteY47" fmla="*/ 733788 h 984617"/>
              <a:gd name="connsiteX48" fmla="*/ 1502778 w 1904326"/>
              <a:gd name="connsiteY48" fmla="*/ 727737 h 984617"/>
              <a:gd name="connsiteX49" fmla="*/ 1502233 w 1904326"/>
              <a:gd name="connsiteY49" fmla="*/ 720586 h 984617"/>
              <a:gd name="connsiteX50" fmla="*/ 1500052 w 1904326"/>
              <a:gd name="connsiteY50" fmla="*/ 714535 h 984617"/>
              <a:gd name="connsiteX51" fmla="*/ 1497871 w 1904326"/>
              <a:gd name="connsiteY51" fmla="*/ 709035 h 984617"/>
              <a:gd name="connsiteX52" fmla="*/ 1495145 w 1904326"/>
              <a:gd name="connsiteY52" fmla="*/ 704084 h 984617"/>
              <a:gd name="connsiteX53" fmla="*/ 1491873 w 1904326"/>
              <a:gd name="connsiteY53" fmla="*/ 698583 h 984617"/>
              <a:gd name="connsiteX54" fmla="*/ 1488602 w 1904326"/>
              <a:gd name="connsiteY54" fmla="*/ 693633 h 984617"/>
              <a:gd name="connsiteX55" fmla="*/ 1484785 w 1904326"/>
              <a:gd name="connsiteY55" fmla="*/ 689232 h 984617"/>
              <a:gd name="connsiteX56" fmla="*/ 1479878 w 1904326"/>
              <a:gd name="connsiteY56" fmla="*/ 684832 h 984617"/>
              <a:gd name="connsiteX57" fmla="*/ 1475516 w 1904326"/>
              <a:gd name="connsiteY57" fmla="*/ 681531 h 984617"/>
              <a:gd name="connsiteX58" fmla="*/ 1470609 w 1904326"/>
              <a:gd name="connsiteY58" fmla="*/ 678231 h 984617"/>
              <a:gd name="connsiteX59" fmla="*/ 1464611 w 1904326"/>
              <a:gd name="connsiteY59" fmla="*/ 675481 h 984617"/>
              <a:gd name="connsiteX60" fmla="*/ 1459159 w 1904326"/>
              <a:gd name="connsiteY60" fmla="*/ 673830 h 984617"/>
              <a:gd name="connsiteX61" fmla="*/ 1453161 w 1904326"/>
              <a:gd name="connsiteY61" fmla="*/ 672180 h 984617"/>
              <a:gd name="connsiteX62" fmla="*/ 1447164 w 1904326"/>
              <a:gd name="connsiteY62" fmla="*/ 671080 h 984617"/>
              <a:gd name="connsiteX63" fmla="*/ 1440621 w 1904326"/>
              <a:gd name="connsiteY63" fmla="*/ 671080 h 984617"/>
              <a:gd name="connsiteX64" fmla="*/ 457957 w 1904326"/>
              <a:gd name="connsiteY64" fmla="*/ 671080 h 984617"/>
              <a:gd name="connsiteX65" fmla="*/ 451385 w 1904326"/>
              <a:gd name="connsiteY65" fmla="*/ 672180 h 984617"/>
              <a:gd name="connsiteX66" fmla="*/ 445360 w 1904326"/>
              <a:gd name="connsiteY66" fmla="*/ 673830 h 984617"/>
              <a:gd name="connsiteX67" fmla="*/ 439884 w 1904326"/>
              <a:gd name="connsiteY67" fmla="*/ 675481 h 984617"/>
              <a:gd name="connsiteX68" fmla="*/ 434407 w 1904326"/>
              <a:gd name="connsiteY68" fmla="*/ 678231 h 984617"/>
              <a:gd name="connsiteX69" fmla="*/ 428930 w 1904326"/>
              <a:gd name="connsiteY69" fmla="*/ 681531 h 984617"/>
              <a:gd name="connsiteX70" fmla="*/ 424549 w 1904326"/>
              <a:gd name="connsiteY70" fmla="*/ 684832 h 984617"/>
              <a:gd name="connsiteX71" fmla="*/ 419620 w 1904326"/>
              <a:gd name="connsiteY71" fmla="*/ 689232 h 984617"/>
              <a:gd name="connsiteX72" fmla="*/ 415787 w 1904326"/>
              <a:gd name="connsiteY72" fmla="*/ 693633 h 984617"/>
              <a:gd name="connsiteX73" fmla="*/ 412501 w 1904326"/>
              <a:gd name="connsiteY73" fmla="*/ 698583 h 984617"/>
              <a:gd name="connsiteX74" fmla="*/ 409215 w 1904326"/>
              <a:gd name="connsiteY74" fmla="*/ 704084 h 984617"/>
              <a:gd name="connsiteX75" fmla="*/ 406476 w 1904326"/>
              <a:gd name="connsiteY75" fmla="*/ 709035 h 984617"/>
              <a:gd name="connsiteX76" fmla="*/ 404286 w 1904326"/>
              <a:gd name="connsiteY76" fmla="*/ 714535 h 984617"/>
              <a:gd name="connsiteX77" fmla="*/ 403190 w 1904326"/>
              <a:gd name="connsiteY77" fmla="*/ 720586 h 984617"/>
              <a:gd name="connsiteX78" fmla="*/ 401547 w 1904326"/>
              <a:gd name="connsiteY78" fmla="*/ 727737 h 984617"/>
              <a:gd name="connsiteX79" fmla="*/ 401547 w 1904326"/>
              <a:gd name="connsiteY79" fmla="*/ 733788 h 984617"/>
              <a:gd name="connsiteX80" fmla="*/ 401547 w 1904326"/>
              <a:gd name="connsiteY80" fmla="*/ 740388 h 984617"/>
              <a:gd name="connsiteX81" fmla="*/ 403190 w 1904326"/>
              <a:gd name="connsiteY81" fmla="*/ 746439 h 984617"/>
              <a:gd name="connsiteX82" fmla="*/ 404286 w 1904326"/>
              <a:gd name="connsiteY82" fmla="*/ 752490 h 984617"/>
              <a:gd name="connsiteX83" fmla="*/ 406476 w 1904326"/>
              <a:gd name="connsiteY83" fmla="*/ 757990 h 984617"/>
              <a:gd name="connsiteX84" fmla="*/ 409215 w 1904326"/>
              <a:gd name="connsiteY84" fmla="*/ 764041 h 984617"/>
              <a:gd name="connsiteX85" fmla="*/ 412501 w 1904326"/>
              <a:gd name="connsiteY85" fmla="*/ 768442 h 984617"/>
              <a:gd name="connsiteX86" fmla="*/ 415787 w 1904326"/>
              <a:gd name="connsiteY86" fmla="*/ 773392 h 984617"/>
              <a:gd name="connsiteX87" fmla="*/ 419620 w 1904326"/>
              <a:gd name="connsiteY87" fmla="*/ 777793 h 984617"/>
              <a:gd name="connsiteX88" fmla="*/ 424549 w 1904326"/>
              <a:gd name="connsiteY88" fmla="*/ 782193 h 984617"/>
              <a:gd name="connsiteX89" fmla="*/ 428930 w 1904326"/>
              <a:gd name="connsiteY89" fmla="*/ 785494 h 984617"/>
              <a:gd name="connsiteX90" fmla="*/ 434407 w 1904326"/>
              <a:gd name="connsiteY90" fmla="*/ 788794 h 984617"/>
              <a:gd name="connsiteX91" fmla="*/ 439884 w 1904326"/>
              <a:gd name="connsiteY91" fmla="*/ 791544 h 984617"/>
              <a:gd name="connsiteX92" fmla="*/ 445360 w 1904326"/>
              <a:gd name="connsiteY92" fmla="*/ 793745 h 984617"/>
              <a:gd name="connsiteX93" fmla="*/ 451385 w 1904326"/>
              <a:gd name="connsiteY93" fmla="*/ 794845 h 984617"/>
              <a:gd name="connsiteX94" fmla="*/ 457957 w 1904326"/>
              <a:gd name="connsiteY94" fmla="*/ 796495 h 984617"/>
              <a:gd name="connsiteX95" fmla="*/ 463981 w 1904326"/>
              <a:gd name="connsiteY95" fmla="*/ 796495 h 984617"/>
              <a:gd name="connsiteX96" fmla="*/ 470553 w 1904326"/>
              <a:gd name="connsiteY96" fmla="*/ 796495 h 984617"/>
              <a:gd name="connsiteX97" fmla="*/ 476577 w 1904326"/>
              <a:gd name="connsiteY97" fmla="*/ 794845 h 984617"/>
              <a:gd name="connsiteX98" fmla="*/ 482601 w 1904326"/>
              <a:gd name="connsiteY98" fmla="*/ 793745 h 984617"/>
              <a:gd name="connsiteX99" fmla="*/ 488626 w 1904326"/>
              <a:gd name="connsiteY99" fmla="*/ 791544 h 984617"/>
              <a:gd name="connsiteX100" fmla="*/ 494102 w 1904326"/>
              <a:gd name="connsiteY100" fmla="*/ 788794 h 984617"/>
              <a:gd name="connsiteX101" fmla="*/ 499031 w 1904326"/>
              <a:gd name="connsiteY101" fmla="*/ 785494 h 984617"/>
              <a:gd name="connsiteX102" fmla="*/ 504508 w 1904326"/>
              <a:gd name="connsiteY102" fmla="*/ 782193 h 984617"/>
              <a:gd name="connsiteX103" fmla="*/ 508342 w 1904326"/>
              <a:gd name="connsiteY103" fmla="*/ 777793 h 984617"/>
              <a:gd name="connsiteX104" fmla="*/ 512175 w 1904326"/>
              <a:gd name="connsiteY104" fmla="*/ 773392 h 984617"/>
              <a:gd name="connsiteX105" fmla="*/ 516557 w 1904326"/>
              <a:gd name="connsiteY105" fmla="*/ 768442 h 984617"/>
              <a:gd name="connsiteX106" fmla="*/ 518747 w 1904326"/>
              <a:gd name="connsiteY106" fmla="*/ 764041 h 984617"/>
              <a:gd name="connsiteX107" fmla="*/ 521486 w 1904326"/>
              <a:gd name="connsiteY107" fmla="*/ 757990 h 984617"/>
              <a:gd name="connsiteX108" fmla="*/ 523676 w 1904326"/>
              <a:gd name="connsiteY108" fmla="*/ 752490 h 984617"/>
              <a:gd name="connsiteX109" fmla="*/ 525867 w 1904326"/>
              <a:gd name="connsiteY109" fmla="*/ 746439 h 984617"/>
              <a:gd name="connsiteX110" fmla="*/ 526415 w 1904326"/>
              <a:gd name="connsiteY110" fmla="*/ 740388 h 984617"/>
              <a:gd name="connsiteX111" fmla="*/ 526962 w 1904326"/>
              <a:gd name="connsiteY111" fmla="*/ 733788 h 984617"/>
              <a:gd name="connsiteX112" fmla="*/ 526415 w 1904326"/>
              <a:gd name="connsiteY112" fmla="*/ 727737 h 984617"/>
              <a:gd name="connsiteX113" fmla="*/ 525867 w 1904326"/>
              <a:gd name="connsiteY113" fmla="*/ 720586 h 984617"/>
              <a:gd name="connsiteX114" fmla="*/ 523676 w 1904326"/>
              <a:gd name="connsiteY114" fmla="*/ 714535 h 984617"/>
              <a:gd name="connsiteX115" fmla="*/ 521486 w 1904326"/>
              <a:gd name="connsiteY115" fmla="*/ 709035 h 984617"/>
              <a:gd name="connsiteX116" fmla="*/ 518747 w 1904326"/>
              <a:gd name="connsiteY116" fmla="*/ 704084 h 984617"/>
              <a:gd name="connsiteX117" fmla="*/ 516557 w 1904326"/>
              <a:gd name="connsiteY117" fmla="*/ 698583 h 984617"/>
              <a:gd name="connsiteX118" fmla="*/ 512175 w 1904326"/>
              <a:gd name="connsiteY118" fmla="*/ 693633 h 984617"/>
              <a:gd name="connsiteX119" fmla="*/ 508342 w 1904326"/>
              <a:gd name="connsiteY119" fmla="*/ 689232 h 984617"/>
              <a:gd name="connsiteX120" fmla="*/ 504508 w 1904326"/>
              <a:gd name="connsiteY120" fmla="*/ 684832 h 984617"/>
              <a:gd name="connsiteX121" fmla="*/ 499031 w 1904326"/>
              <a:gd name="connsiteY121" fmla="*/ 681531 h 984617"/>
              <a:gd name="connsiteX122" fmla="*/ 494102 w 1904326"/>
              <a:gd name="connsiteY122" fmla="*/ 678231 h 984617"/>
              <a:gd name="connsiteX123" fmla="*/ 488626 w 1904326"/>
              <a:gd name="connsiteY123" fmla="*/ 675481 h 984617"/>
              <a:gd name="connsiteX124" fmla="*/ 482601 w 1904326"/>
              <a:gd name="connsiteY124" fmla="*/ 673830 h 984617"/>
              <a:gd name="connsiteX125" fmla="*/ 476577 w 1904326"/>
              <a:gd name="connsiteY125" fmla="*/ 672180 h 984617"/>
              <a:gd name="connsiteX126" fmla="*/ 470553 w 1904326"/>
              <a:gd name="connsiteY126" fmla="*/ 671080 h 984617"/>
              <a:gd name="connsiteX127" fmla="*/ 463981 w 1904326"/>
              <a:gd name="connsiteY127" fmla="*/ 671080 h 984617"/>
              <a:gd name="connsiteX128" fmla="*/ 952163 w 1904326"/>
              <a:gd name="connsiteY128" fmla="*/ 599571 h 984617"/>
              <a:gd name="connsiteX129" fmla="*/ 947152 w 1904326"/>
              <a:gd name="connsiteY129" fmla="*/ 600121 h 984617"/>
              <a:gd name="connsiteX130" fmla="*/ 943254 w 1904326"/>
              <a:gd name="connsiteY130" fmla="*/ 600671 h 984617"/>
              <a:gd name="connsiteX131" fmla="*/ 938800 w 1904326"/>
              <a:gd name="connsiteY131" fmla="*/ 601221 h 984617"/>
              <a:gd name="connsiteX132" fmla="*/ 934346 w 1904326"/>
              <a:gd name="connsiteY132" fmla="*/ 602871 h 984617"/>
              <a:gd name="connsiteX133" fmla="*/ 930449 w 1904326"/>
              <a:gd name="connsiteY133" fmla="*/ 605072 h 984617"/>
              <a:gd name="connsiteX134" fmla="*/ 927108 w 1904326"/>
              <a:gd name="connsiteY134" fmla="*/ 607272 h 984617"/>
              <a:gd name="connsiteX135" fmla="*/ 923767 w 1904326"/>
              <a:gd name="connsiteY135" fmla="*/ 609472 h 984617"/>
              <a:gd name="connsiteX136" fmla="*/ 919870 w 1904326"/>
              <a:gd name="connsiteY136" fmla="*/ 612772 h 984617"/>
              <a:gd name="connsiteX137" fmla="*/ 916529 w 1904326"/>
              <a:gd name="connsiteY137" fmla="*/ 616073 h 984617"/>
              <a:gd name="connsiteX138" fmla="*/ 914859 w 1904326"/>
              <a:gd name="connsiteY138" fmla="*/ 619923 h 984617"/>
              <a:gd name="connsiteX139" fmla="*/ 912075 w 1904326"/>
              <a:gd name="connsiteY139" fmla="*/ 623224 h 984617"/>
              <a:gd name="connsiteX140" fmla="*/ 909848 w 1904326"/>
              <a:gd name="connsiteY140" fmla="*/ 627074 h 984617"/>
              <a:gd name="connsiteX141" fmla="*/ 908734 w 1904326"/>
              <a:gd name="connsiteY141" fmla="*/ 630925 h 984617"/>
              <a:gd name="connsiteX142" fmla="*/ 907621 w 1904326"/>
              <a:gd name="connsiteY142" fmla="*/ 635875 h 984617"/>
              <a:gd name="connsiteX143" fmla="*/ 907064 w 1904326"/>
              <a:gd name="connsiteY143" fmla="*/ 639725 h 984617"/>
              <a:gd name="connsiteX144" fmla="*/ 906507 w 1904326"/>
              <a:gd name="connsiteY144" fmla="*/ 644676 h 984617"/>
              <a:gd name="connsiteX145" fmla="*/ 907064 w 1904326"/>
              <a:gd name="connsiteY145" fmla="*/ 649077 h 984617"/>
              <a:gd name="connsiteX146" fmla="*/ 907621 w 1904326"/>
              <a:gd name="connsiteY146" fmla="*/ 654027 h 984617"/>
              <a:gd name="connsiteX147" fmla="*/ 908734 w 1904326"/>
              <a:gd name="connsiteY147" fmla="*/ 657877 h 984617"/>
              <a:gd name="connsiteX148" fmla="*/ 909848 w 1904326"/>
              <a:gd name="connsiteY148" fmla="*/ 662278 h 984617"/>
              <a:gd name="connsiteX149" fmla="*/ 912075 w 1904326"/>
              <a:gd name="connsiteY149" fmla="*/ 666128 h 984617"/>
              <a:gd name="connsiteX150" fmla="*/ 914859 w 1904326"/>
              <a:gd name="connsiteY150" fmla="*/ 669979 h 984617"/>
              <a:gd name="connsiteX151" fmla="*/ 916529 w 1904326"/>
              <a:gd name="connsiteY151" fmla="*/ 673829 h 984617"/>
              <a:gd name="connsiteX152" fmla="*/ 919870 w 1904326"/>
              <a:gd name="connsiteY152" fmla="*/ 677130 h 984617"/>
              <a:gd name="connsiteX153" fmla="*/ 923767 w 1904326"/>
              <a:gd name="connsiteY153" fmla="*/ 679880 h 984617"/>
              <a:gd name="connsiteX154" fmla="*/ 927108 w 1904326"/>
              <a:gd name="connsiteY154" fmla="*/ 682080 h 984617"/>
              <a:gd name="connsiteX155" fmla="*/ 930449 w 1904326"/>
              <a:gd name="connsiteY155" fmla="*/ 684280 h 984617"/>
              <a:gd name="connsiteX156" fmla="*/ 934346 w 1904326"/>
              <a:gd name="connsiteY156" fmla="*/ 686481 h 984617"/>
              <a:gd name="connsiteX157" fmla="*/ 938800 w 1904326"/>
              <a:gd name="connsiteY157" fmla="*/ 687581 h 984617"/>
              <a:gd name="connsiteX158" fmla="*/ 943254 w 1904326"/>
              <a:gd name="connsiteY158" fmla="*/ 689231 h 984617"/>
              <a:gd name="connsiteX159" fmla="*/ 947152 w 1904326"/>
              <a:gd name="connsiteY159" fmla="*/ 689781 h 984617"/>
              <a:gd name="connsiteX160" fmla="*/ 952163 w 1904326"/>
              <a:gd name="connsiteY160" fmla="*/ 689781 h 984617"/>
              <a:gd name="connsiteX161" fmla="*/ 957174 w 1904326"/>
              <a:gd name="connsiteY161" fmla="*/ 689781 h 984617"/>
              <a:gd name="connsiteX162" fmla="*/ 961628 w 1904326"/>
              <a:gd name="connsiteY162" fmla="*/ 689231 h 984617"/>
              <a:gd name="connsiteX163" fmla="*/ 966082 w 1904326"/>
              <a:gd name="connsiteY163" fmla="*/ 687581 h 984617"/>
              <a:gd name="connsiteX164" fmla="*/ 969980 w 1904326"/>
              <a:gd name="connsiteY164" fmla="*/ 686481 h 984617"/>
              <a:gd name="connsiteX165" fmla="*/ 973877 w 1904326"/>
              <a:gd name="connsiteY165" fmla="*/ 684280 h 984617"/>
              <a:gd name="connsiteX166" fmla="*/ 978331 w 1904326"/>
              <a:gd name="connsiteY166" fmla="*/ 682080 h 984617"/>
              <a:gd name="connsiteX167" fmla="*/ 981672 w 1904326"/>
              <a:gd name="connsiteY167" fmla="*/ 679880 h 984617"/>
              <a:gd name="connsiteX168" fmla="*/ 985012 w 1904326"/>
              <a:gd name="connsiteY168" fmla="*/ 677130 h 984617"/>
              <a:gd name="connsiteX169" fmla="*/ 987796 w 1904326"/>
              <a:gd name="connsiteY169" fmla="*/ 673829 h 984617"/>
              <a:gd name="connsiteX170" fmla="*/ 990580 w 1904326"/>
              <a:gd name="connsiteY170" fmla="*/ 669979 h 984617"/>
              <a:gd name="connsiteX171" fmla="*/ 992251 w 1904326"/>
              <a:gd name="connsiteY171" fmla="*/ 666128 h 984617"/>
              <a:gd name="connsiteX172" fmla="*/ 994478 w 1904326"/>
              <a:gd name="connsiteY172" fmla="*/ 662278 h 984617"/>
              <a:gd name="connsiteX173" fmla="*/ 995591 w 1904326"/>
              <a:gd name="connsiteY173" fmla="*/ 657877 h 984617"/>
              <a:gd name="connsiteX174" fmla="*/ 997261 w 1904326"/>
              <a:gd name="connsiteY174" fmla="*/ 654027 h 984617"/>
              <a:gd name="connsiteX175" fmla="*/ 997818 w 1904326"/>
              <a:gd name="connsiteY175" fmla="*/ 649077 h 984617"/>
              <a:gd name="connsiteX176" fmla="*/ 997818 w 1904326"/>
              <a:gd name="connsiteY176" fmla="*/ 644676 h 984617"/>
              <a:gd name="connsiteX177" fmla="*/ 997818 w 1904326"/>
              <a:gd name="connsiteY177" fmla="*/ 639725 h 984617"/>
              <a:gd name="connsiteX178" fmla="*/ 997261 w 1904326"/>
              <a:gd name="connsiteY178" fmla="*/ 635875 h 984617"/>
              <a:gd name="connsiteX179" fmla="*/ 995591 w 1904326"/>
              <a:gd name="connsiteY179" fmla="*/ 630925 h 984617"/>
              <a:gd name="connsiteX180" fmla="*/ 994478 w 1904326"/>
              <a:gd name="connsiteY180" fmla="*/ 627074 h 984617"/>
              <a:gd name="connsiteX181" fmla="*/ 992251 w 1904326"/>
              <a:gd name="connsiteY181" fmla="*/ 623224 h 984617"/>
              <a:gd name="connsiteX182" fmla="*/ 990580 w 1904326"/>
              <a:gd name="connsiteY182" fmla="*/ 619923 h 984617"/>
              <a:gd name="connsiteX183" fmla="*/ 987796 w 1904326"/>
              <a:gd name="connsiteY183" fmla="*/ 616073 h 984617"/>
              <a:gd name="connsiteX184" fmla="*/ 985012 w 1904326"/>
              <a:gd name="connsiteY184" fmla="*/ 612772 h 984617"/>
              <a:gd name="connsiteX185" fmla="*/ 981672 w 1904326"/>
              <a:gd name="connsiteY185" fmla="*/ 609472 h 984617"/>
              <a:gd name="connsiteX186" fmla="*/ 978331 w 1904326"/>
              <a:gd name="connsiteY186" fmla="*/ 607272 h 984617"/>
              <a:gd name="connsiteX187" fmla="*/ 973877 w 1904326"/>
              <a:gd name="connsiteY187" fmla="*/ 605072 h 984617"/>
              <a:gd name="connsiteX188" fmla="*/ 969980 w 1904326"/>
              <a:gd name="connsiteY188" fmla="*/ 602871 h 984617"/>
              <a:gd name="connsiteX189" fmla="*/ 966082 w 1904326"/>
              <a:gd name="connsiteY189" fmla="*/ 601221 h 984617"/>
              <a:gd name="connsiteX190" fmla="*/ 961628 w 1904326"/>
              <a:gd name="connsiteY190" fmla="*/ 600671 h 984617"/>
              <a:gd name="connsiteX191" fmla="*/ 957174 w 1904326"/>
              <a:gd name="connsiteY191" fmla="*/ 600121 h 984617"/>
              <a:gd name="connsiteX192" fmla="*/ 1010919 w 1904326"/>
              <a:gd name="connsiteY192" fmla="*/ 506060 h 984617"/>
              <a:gd name="connsiteX193" fmla="*/ 971513 w 1904326"/>
              <a:gd name="connsiteY193" fmla="*/ 506602 h 984617"/>
              <a:gd name="connsiteX194" fmla="*/ 969293 w 1904326"/>
              <a:gd name="connsiteY194" fmla="*/ 507686 h 984617"/>
              <a:gd name="connsiteX195" fmla="*/ 967072 w 1904326"/>
              <a:gd name="connsiteY195" fmla="*/ 508228 h 984617"/>
              <a:gd name="connsiteX196" fmla="*/ 963742 w 1904326"/>
              <a:gd name="connsiteY196" fmla="*/ 510397 h 984617"/>
              <a:gd name="connsiteX197" fmla="*/ 960967 w 1904326"/>
              <a:gd name="connsiteY197" fmla="*/ 513649 h 984617"/>
              <a:gd name="connsiteX198" fmla="*/ 960412 w 1904326"/>
              <a:gd name="connsiteY198" fmla="*/ 516360 h 984617"/>
              <a:gd name="connsiteX199" fmla="*/ 960412 w 1904326"/>
              <a:gd name="connsiteY199" fmla="*/ 517986 h 984617"/>
              <a:gd name="connsiteX200" fmla="*/ 960412 w 1904326"/>
              <a:gd name="connsiteY200" fmla="*/ 532623 h 984617"/>
              <a:gd name="connsiteX201" fmla="*/ 960412 w 1904326"/>
              <a:gd name="connsiteY201" fmla="*/ 534791 h 984617"/>
              <a:gd name="connsiteX202" fmla="*/ 960967 w 1904326"/>
              <a:gd name="connsiteY202" fmla="*/ 536960 h 984617"/>
              <a:gd name="connsiteX203" fmla="*/ 962632 w 1904326"/>
              <a:gd name="connsiteY203" fmla="*/ 538586 h 984617"/>
              <a:gd name="connsiteX204" fmla="*/ 963742 w 1904326"/>
              <a:gd name="connsiteY204" fmla="*/ 540212 h 984617"/>
              <a:gd name="connsiteX205" fmla="*/ 965407 w 1904326"/>
              <a:gd name="connsiteY205" fmla="*/ 541297 h 984617"/>
              <a:gd name="connsiteX206" fmla="*/ 967072 w 1904326"/>
              <a:gd name="connsiteY206" fmla="*/ 542923 h 984617"/>
              <a:gd name="connsiteX207" fmla="*/ 969293 w 1904326"/>
              <a:gd name="connsiteY207" fmla="*/ 543465 h 984617"/>
              <a:gd name="connsiteX208" fmla="*/ 971513 w 1904326"/>
              <a:gd name="connsiteY208" fmla="*/ 543465 h 984617"/>
              <a:gd name="connsiteX209" fmla="*/ 1010919 w 1904326"/>
              <a:gd name="connsiteY209" fmla="*/ 543465 h 984617"/>
              <a:gd name="connsiteX210" fmla="*/ 1013139 w 1904326"/>
              <a:gd name="connsiteY210" fmla="*/ 543465 h 984617"/>
              <a:gd name="connsiteX211" fmla="*/ 1015359 w 1904326"/>
              <a:gd name="connsiteY211" fmla="*/ 542923 h 984617"/>
              <a:gd name="connsiteX212" fmla="*/ 1017024 w 1904326"/>
              <a:gd name="connsiteY212" fmla="*/ 541297 h 984617"/>
              <a:gd name="connsiteX213" fmla="*/ 1018689 w 1904326"/>
              <a:gd name="connsiteY213" fmla="*/ 540212 h 984617"/>
              <a:gd name="connsiteX214" fmla="*/ 1020354 w 1904326"/>
              <a:gd name="connsiteY214" fmla="*/ 538586 h 984617"/>
              <a:gd name="connsiteX215" fmla="*/ 1020909 w 1904326"/>
              <a:gd name="connsiteY215" fmla="*/ 536960 h 984617"/>
              <a:gd name="connsiteX216" fmla="*/ 1021464 w 1904326"/>
              <a:gd name="connsiteY216" fmla="*/ 534791 h 984617"/>
              <a:gd name="connsiteX217" fmla="*/ 1022019 w 1904326"/>
              <a:gd name="connsiteY217" fmla="*/ 532623 h 984617"/>
              <a:gd name="connsiteX218" fmla="*/ 1022019 w 1904326"/>
              <a:gd name="connsiteY218" fmla="*/ 516902 h 984617"/>
              <a:gd name="connsiteX219" fmla="*/ 1021464 w 1904326"/>
              <a:gd name="connsiteY219" fmla="*/ 514734 h 984617"/>
              <a:gd name="connsiteX220" fmla="*/ 1020909 w 1904326"/>
              <a:gd name="connsiteY220" fmla="*/ 513107 h 984617"/>
              <a:gd name="connsiteX221" fmla="*/ 1020354 w 1904326"/>
              <a:gd name="connsiteY221" fmla="*/ 510939 h 984617"/>
              <a:gd name="connsiteX222" fmla="*/ 1018689 w 1904326"/>
              <a:gd name="connsiteY222" fmla="*/ 509313 h 984617"/>
              <a:gd name="connsiteX223" fmla="*/ 1017024 w 1904326"/>
              <a:gd name="connsiteY223" fmla="*/ 508228 h 984617"/>
              <a:gd name="connsiteX224" fmla="*/ 1015359 w 1904326"/>
              <a:gd name="connsiteY224" fmla="*/ 506602 h 984617"/>
              <a:gd name="connsiteX225" fmla="*/ 1013139 w 1904326"/>
              <a:gd name="connsiteY225" fmla="*/ 506602 h 984617"/>
              <a:gd name="connsiteX226" fmla="*/ 892945 w 1904326"/>
              <a:gd name="connsiteY226" fmla="*/ 506060 h 984617"/>
              <a:gd name="connsiteX227" fmla="*/ 891265 w 1904326"/>
              <a:gd name="connsiteY227" fmla="*/ 506602 h 984617"/>
              <a:gd name="connsiteX228" fmla="*/ 889025 w 1904326"/>
              <a:gd name="connsiteY228" fmla="*/ 506602 h 984617"/>
              <a:gd name="connsiteX229" fmla="*/ 886785 w 1904326"/>
              <a:gd name="connsiteY229" fmla="*/ 508228 h 984617"/>
              <a:gd name="connsiteX230" fmla="*/ 885105 w 1904326"/>
              <a:gd name="connsiteY230" fmla="*/ 509313 h 984617"/>
              <a:gd name="connsiteX231" fmla="*/ 883424 w 1904326"/>
              <a:gd name="connsiteY231" fmla="*/ 510939 h 984617"/>
              <a:gd name="connsiteX232" fmla="*/ 882864 w 1904326"/>
              <a:gd name="connsiteY232" fmla="*/ 513107 h 984617"/>
              <a:gd name="connsiteX233" fmla="*/ 882304 w 1904326"/>
              <a:gd name="connsiteY233" fmla="*/ 514734 h 984617"/>
              <a:gd name="connsiteX234" fmla="*/ 882304 w 1904326"/>
              <a:gd name="connsiteY234" fmla="*/ 516902 h 984617"/>
              <a:gd name="connsiteX235" fmla="*/ 882304 w 1904326"/>
              <a:gd name="connsiteY235" fmla="*/ 532623 h 984617"/>
              <a:gd name="connsiteX236" fmla="*/ 882304 w 1904326"/>
              <a:gd name="connsiteY236" fmla="*/ 534791 h 984617"/>
              <a:gd name="connsiteX237" fmla="*/ 882864 w 1904326"/>
              <a:gd name="connsiteY237" fmla="*/ 536960 h 984617"/>
              <a:gd name="connsiteX238" fmla="*/ 883424 w 1904326"/>
              <a:gd name="connsiteY238" fmla="*/ 538586 h 984617"/>
              <a:gd name="connsiteX239" fmla="*/ 885105 w 1904326"/>
              <a:gd name="connsiteY239" fmla="*/ 540212 h 984617"/>
              <a:gd name="connsiteX240" fmla="*/ 886785 w 1904326"/>
              <a:gd name="connsiteY240" fmla="*/ 541297 h 984617"/>
              <a:gd name="connsiteX241" fmla="*/ 889025 w 1904326"/>
              <a:gd name="connsiteY241" fmla="*/ 542923 h 984617"/>
              <a:gd name="connsiteX242" fmla="*/ 891265 w 1904326"/>
              <a:gd name="connsiteY242" fmla="*/ 543465 h 984617"/>
              <a:gd name="connsiteX243" fmla="*/ 892945 w 1904326"/>
              <a:gd name="connsiteY243" fmla="*/ 543465 h 984617"/>
              <a:gd name="connsiteX244" fmla="*/ 933270 w 1904326"/>
              <a:gd name="connsiteY244" fmla="*/ 543465 h 984617"/>
              <a:gd name="connsiteX245" fmla="*/ 934950 w 1904326"/>
              <a:gd name="connsiteY245" fmla="*/ 543465 h 984617"/>
              <a:gd name="connsiteX246" fmla="*/ 937190 w 1904326"/>
              <a:gd name="connsiteY246" fmla="*/ 542923 h 984617"/>
              <a:gd name="connsiteX247" fmla="*/ 939431 w 1904326"/>
              <a:gd name="connsiteY247" fmla="*/ 541297 h 984617"/>
              <a:gd name="connsiteX248" fmla="*/ 940551 w 1904326"/>
              <a:gd name="connsiteY248" fmla="*/ 540212 h 984617"/>
              <a:gd name="connsiteX249" fmla="*/ 941671 w 1904326"/>
              <a:gd name="connsiteY249" fmla="*/ 538586 h 984617"/>
              <a:gd name="connsiteX250" fmla="*/ 943351 w 1904326"/>
              <a:gd name="connsiteY250" fmla="*/ 536960 h 984617"/>
              <a:gd name="connsiteX251" fmla="*/ 943911 w 1904326"/>
              <a:gd name="connsiteY251" fmla="*/ 534791 h 984617"/>
              <a:gd name="connsiteX252" fmla="*/ 943911 w 1904326"/>
              <a:gd name="connsiteY252" fmla="*/ 532623 h 984617"/>
              <a:gd name="connsiteX253" fmla="*/ 943911 w 1904326"/>
              <a:gd name="connsiteY253" fmla="*/ 517986 h 984617"/>
              <a:gd name="connsiteX254" fmla="*/ 943911 w 1904326"/>
              <a:gd name="connsiteY254" fmla="*/ 516360 h 984617"/>
              <a:gd name="connsiteX255" fmla="*/ 943351 w 1904326"/>
              <a:gd name="connsiteY255" fmla="*/ 513649 h 984617"/>
              <a:gd name="connsiteX256" fmla="*/ 940551 w 1904326"/>
              <a:gd name="connsiteY256" fmla="*/ 510397 h 984617"/>
              <a:gd name="connsiteX257" fmla="*/ 937190 w 1904326"/>
              <a:gd name="connsiteY257" fmla="*/ 508228 h 984617"/>
              <a:gd name="connsiteX258" fmla="*/ 934950 w 1904326"/>
              <a:gd name="connsiteY258" fmla="*/ 507686 h 984617"/>
              <a:gd name="connsiteX259" fmla="*/ 933270 w 1904326"/>
              <a:gd name="connsiteY259" fmla="*/ 506602 h 984617"/>
              <a:gd name="connsiteX260" fmla="*/ 1062726 w 1904326"/>
              <a:gd name="connsiteY260" fmla="*/ 502759 h 984617"/>
              <a:gd name="connsiteX261" fmla="*/ 1050625 w 1904326"/>
              <a:gd name="connsiteY261" fmla="*/ 503843 h 984617"/>
              <a:gd name="connsiteX262" fmla="*/ 1048424 w 1904326"/>
              <a:gd name="connsiteY262" fmla="*/ 504385 h 984617"/>
              <a:gd name="connsiteX263" fmla="*/ 1046774 w 1904326"/>
              <a:gd name="connsiteY263" fmla="*/ 504927 h 984617"/>
              <a:gd name="connsiteX264" fmla="*/ 1042374 w 1904326"/>
              <a:gd name="connsiteY264" fmla="*/ 507638 h 984617"/>
              <a:gd name="connsiteX265" fmla="*/ 1040173 w 1904326"/>
              <a:gd name="connsiteY265" fmla="*/ 510891 h 984617"/>
              <a:gd name="connsiteX266" fmla="*/ 1039623 w 1904326"/>
              <a:gd name="connsiteY266" fmla="*/ 513601 h 984617"/>
              <a:gd name="connsiteX267" fmla="*/ 1039623 w 1904326"/>
              <a:gd name="connsiteY267" fmla="*/ 515769 h 984617"/>
              <a:gd name="connsiteX268" fmla="*/ 1039623 w 1904326"/>
              <a:gd name="connsiteY268" fmla="*/ 530948 h 984617"/>
              <a:gd name="connsiteX269" fmla="*/ 1039623 w 1904326"/>
              <a:gd name="connsiteY269" fmla="*/ 532575 h 984617"/>
              <a:gd name="connsiteX270" fmla="*/ 1040173 w 1904326"/>
              <a:gd name="connsiteY270" fmla="*/ 534743 h 984617"/>
              <a:gd name="connsiteX271" fmla="*/ 1041273 w 1904326"/>
              <a:gd name="connsiteY271" fmla="*/ 536911 h 984617"/>
              <a:gd name="connsiteX272" fmla="*/ 1042374 w 1904326"/>
              <a:gd name="connsiteY272" fmla="*/ 537996 h 984617"/>
              <a:gd name="connsiteX273" fmla="*/ 1044574 w 1904326"/>
              <a:gd name="connsiteY273" fmla="*/ 539622 h 984617"/>
              <a:gd name="connsiteX274" fmla="*/ 1045674 w 1904326"/>
              <a:gd name="connsiteY274" fmla="*/ 540164 h 984617"/>
              <a:gd name="connsiteX275" fmla="*/ 1047874 w 1904326"/>
              <a:gd name="connsiteY275" fmla="*/ 540164 h 984617"/>
              <a:gd name="connsiteX276" fmla="*/ 1050625 w 1904326"/>
              <a:gd name="connsiteY276" fmla="*/ 540164 h 984617"/>
              <a:gd name="connsiteX277" fmla="*/ 1080328 w 1904326"/>
              <a:gd name="connsiteY277" fmla="*/ 536369 h 984617"/>
              <a:gd name="connsiteX278" fmla="*/ 1081979 w 1904326"/>
              <a:gd name="connsiteY278" fmla="*/ 535285 h 984617"/>
              <a:gd name="connsiteX279" fmla="*/ 1084179 w 1904326"/>
              <a:gd name="connsiteY279" fmla="*/ 534743 h 984617"/>
              <a:gd name="connsiteX280" fmla="*/ 1085829 w 1904326"/>
              <a:gd name="connsiteY280" fmla="*/ 533659 h 984617"/>
              <a:gd name="connsiteX281" fmla="*/ 1086379 w 1904326"/>
              <a:gd name="connsiteY281" fmla="*/ 532033 h 984617"/>
              <a:gd name="connsiteX282" fmla="*/ 1086929 w 1904326"/>
              <a:gd name="connsiteY282" fmla="*/ 530948 h 984617"/>
              <a:gd name="connsiteX283" fmla="*/ 1086929 w 1904326"/>
              <a:gd name="connsiteY283" fmla="*/ 528780 h 984617"/>
              <a:gd name="connsiteX284" fmla="*/ 1086929 w 1904326"/>
              <a:gd name="connsiteY284" fmla="*/ 526611 h 984617"/>
              <a:gd name="connsiteX285" fmla="*/ 1086379 w 1904326"/>
              <a:gd name="connsiteY285" fmla="*/ 524985 h 984617"/>
              <a:gd name="connsiteX286" fmla="*/ 1078678 w 1904326"/>
              <a:gd name="connsiteY286" fmla="*/ 511433 h 984617"/>
              <a:gd name="connsiteX287" fmla="*/ 1075928 w 1904326"/>
              <a:gd name="connsiteY287" fmla="*/ 507638 h 984617"/>
              <a:gd name="connsiteX288" fmla="*/ 1072077 w 1904326"/>
              <a:gd name="connsiteY288" fmla="*/ 504927 h 984617"/>
              <a:gd name="connsiteX289" fmla="*/ 1067127 w 1904326"/>
              <a:gd name="connsiteY289" fmla="*/ 502759 h 984617"/>
              <a:gd name="connsiteX290" fmla="*/ 837426 w 1904326"/>
              <a:gd name="connsiteY290" fmla="*/ 502759 h 984617"/>
              <a:gd name="connsiteX291" fmla="*/ 832975 w 1904326"/>
              <a:gd name="connsiteY291" fmla="*/ 504927 h 984617"/>
              <a:gd name="connsiteX292" fmla="*/ 829080 w 1904326"/>
              <a:gd name="connsiteY292" fmla="*/ 507638 h 984617"/>
              <a:gd name="connsiteX293" fmla="*/ 826299 w 1904326"/>
              <a:gd name="connsiteY293" fmla="*/ 511433 h 984617"/>
              <a:gd name="connsiteX294" fmla="*/ 819065 w 1904326"/>
              <a:gd name="connsiteY294" fmla="*/ 524985 h 984617"/>
              <a:gd name="connsiteX295" fmla="*/ 817953 w 1904326"/>
              <a:gd name="connsiteY295" fmla="*/ 526611 h 984617"/>
              <a:gd name="connsiteX296" fmla="*/ 817396 w 1904326"/>
              <a:gd name="connsiteY296" fmla="*/ 528780 h 984617"/>
              <a:gd name="connsiteX297" fmla="*/ 817396 w 1904326"/>
              <a:gd name="connsiteY297" fmla="*/ 530948 h 984617"/>
              <a:gd name="connsiteX298" fmla="*/ 817953 w 1904326"/>
              <a:gd name="connsiteY298" fmla="*/ 532033 h 984617"/>
              <a:gd name="connsiteX299" fmla="*/ 819622 w 1904326"/>
              <a:gd name="connsiteY299" fmla="*/ 533659 h 984617"/>
              <a:gd name="connsiteX300" fmla="*/ 820735 w 1904326"/>
              <a:gd name="connsiteY300" fmla="*/ 534743 h 984617"/>
              <a:gd name="connsiteX301" fmla="*/ 822404 w 1904326"/>
              <a:gd name="connsiteY301" fmla="*/ 535285 h 984617"/>
              <a:gd name="connsiteX302" fmla="*/ 824073 w 1904326"/>
              <a:gd name="connsiteY302" fmla="*/ 536369 h 984617"/>
              <a:gd name="connsiteX303" fmla="*/ 854674 w 1904326"/>
              <a:gd name="connsiteY303" fmla="*/ 540164 h 984617"/>
              <a:gd name="connsiteX304" fmla="*/ 856900 w 1904326"/>
              <a:gd name="connsiteY304" fmla="*/ 540164 h 984617"/>
              <a:gd name="connsiteX305" fmla="*/ 859126 w 1904326"/>
              <a:gd name="connsiteY305" fmla="*/ 540164 h 984617"/>
              <a:gd name="connsiteX306" fmla="*/ 860795 w 1904326"/>
              <a:gd name="connsiteY306" fmla="*/ 539622 h 984617"/>
              <a:gd name="connsiteX307" fmla="*/ 862464 w 1904326"/>
              <a:gd name="connsiteY307" fmla="*/ 537996 h 984617"/>
              <a:gd name="connsiteX308" fmla="*/ 863577 w 1904326"/>
              <a:gd name="connsiteY308" fmla="*/ 536911 h 984617"/>
              <a:gd name="connsiteX309" fmla="*/ 864689 w 1904326"/>
              <a:gd name="connsiteY309" fmla="*/ 534743 h 984617"/>
              <a:gd name="connsiteX310" fmla="*/ 865246 w 1904326"/>
              <a:gd name="connsiteY310" fmla="*/ 532575 h 984617"/>
              <a:gd name="connsiteX311" fmla="*/ 865802 w 1904326"/>
              <a:gd name="connsiteY311" fmla="*/ 530948 h 984617"/>
              <a:gd name="connsiteX312" fmla="*/ 865802 w 1904326"/>
              <a:gd name="connsiteY312" fmla="*/ 515769 h 984617"/>
              <a:gd name="connsiteX313" fmla="*/ 865246 w 1904326"/>
              <a:gd name="connsiteY313" fmla="*/ 513601 h 984617"/>
              <a:gd name="connsiteX314" fmla="*/ 864689 w 1904326"/>
              <a:gd name="connsiteY314" fmla="*/ 510891 h 984617"/>
              <a:gd name="connsiteX315" fmla="*/ 862464 w 1904326"/>
              <a:gd name="connsiteY315" fmla="*/ 507638 h 984617"/>
              <a:gd name="connsiteX316" fmla="*/ 859126 w 1904326"/>
              <a:gd name="connsiteY316" fmla="*/ 504927 h 984617"/>
              <a:gd name="connsiteX317" fmla="*/ 856900 w 1904326"/>
              <a:gd name="connsiteY317" fmla="*/ 504385 h 984617"/>
              <a:gd name="connsiteX318" fmla="*/ 854118 w 1904326"/>
              <a:gd name="connsiteY318" fmla="*/ 503843 h 984617"/>
              <a:gd name="connsiteX319" fmla="*/ 841877 w 1904326"/>
              <a:gd name="connsiteY319" fmla="*/ 502759 h 984617"/>
              <a:gd name="connsiteX320" fmla="*/ 1107977 w 1904326"/>
              <a:gd name="connsiteY320" fmla="*/ 490659 h 984617"/>
              <a:gd name="connsiteX321" fmla="*/ 1105307 w 1904326"/>
              <a:gd name="connsiteY321" fmla="*/ 491209 h 984617"/>
              <a:gd name="connsiteX322" fmla="*/ 1103172 w 1904326"/>
              <a:gd name="connsiteY322" fmla="*/ 492309 h 984617"/>
              <a:gd name="connsiteX323" fmla="*/ 1101036 w 1904326"/>
              <a:gd name="connsiteY323" fmla="*/ 493409 h 984617"/>
              <a:gd name="connsiteX324" fmla="*/ 1098900 w 1904326"/>
              <a:gd name="connsiteY324" fmla="*/ 494509 h 984617"/>
              <a:gd name="connsiteX325" fmla="*/ 1096765 w 1904326"/>
              <a:gd name="connsiteY325" fmla="*/ 496160 h 984617"/>
              <a:gd name="connsiteX326" fmla="*/ 1096231 w 1904326"/>
              <a:gd name="connsiteY326" fmla="*/ 497260 h 984617"/>
              <a:gd name="connsiteX327" fmla="*/ 1094629 w 1904326"/>
              <a:gd name="connsiteY327" fmla="*/ 499460 h 984617"/>
              <a:gd name="connsiteX328" fmla="*/ 1094629 w 1904326"/>
              <a:gd name="connsiteY328" fmla="*/ 501660 h 984617"/>
              <a:gd name="connsiteX329" fmla="*/ 1094629 w 1904326"/>
              <a:gd name="connsiteY329" fmla="*/ 503310 h 984617"/>
              <a:gd name="connsiteX330" fmla="*/ 1094629 w 1904326"/>
              <a:gd name="connsiteY330" fmla="*/ 505511 h 984617"/>
              <a:gd name="connsiteX331" fmla="*/ 1095697 w 1904326"/>
              <a:gd name="connsiteY331" fmla="*/ 507711 h 984617"/>
              <a:gd name="connsiteX332" fmla="*/ 1102638 w 1904326"/>
              <a:gd name="connsiteY332" fmla="*/ 520912 h 984617"/>
              <a:gd name="connsiteX333" fmla="*/ 1103172 w 1904326"/>
              <a:gd name="connsiteY333" fmla="*/ 523113 h 984617"/>
              <a:gd name="connsiteX334" fmla="*/ 1105307 w 1904326"/>
              <a:gd name="connsiteY334" fmla="*/ 524213 h 984617"/>
              <a:gd name="connsiteX335" fmla="*/ 1108511 w 1904326"/>
              <a:gd name="connsiteY335" fmla="*/ 526413 h 984617"/>
              <a:gd name="connsiteX336" fmla="*/ 1112782 w 1904326"/>
              <a:gd name="connsiteY336" fmla="*/ 526963 h 984617"/>
              <a:gd name="connsiteX337" fmla="*/ 1114917 w 1904326"/>
              <a:gd name="connsiteY337" fmla="*/ 526963 h 984617"/>
              <a:gd name="connsiteX338" fmla="*/ 1117053 w 1904326"/>
              <a:gd name="connsiteY338" fmla="*/ 526413 h 984617"/>
              <a:gd name="connsiteX339" fmla="*/ 1125595 w 1904326"/>
              <a:gd name="connsiteY339" fmla="*/ 521462 h 984617"/>
              <a:gd name="connsiteX340" fmla="*/ 1127731 w 1904326"/>
              <a:gd name="connsiteY340" fmla="*/ 520912 h 984617"/>
              <a:gd name="connsiteX341" fmla="*/ 1128799 w 1904326"/>
              <a:gd name="connsiteY341" fmla="*/ 519812 h 984617"/>
              <a:gd name="connsiteX342" fmla="*/ 1130400 w 1904326"/>
              <a:gd name="connsiteY342" fmla="*/ 517612 h 984617"/>
              <a:gd name="connsiteX343" fmla="*/ 1130934 w 1904326"/>
              <a:gd name="connsiteY343" fmla="*/ 516512 h 984617"/>
              <a:gd name="connsiteX344" fmla="*/ 1130934 w 1904326"/>
              <a:gd name="connsiteY344" fmla="*/ 514312 h 984617"/>
              <a:gd name="connsiteX345" fmla="*/ 1130934 w 1904326"/>
              <a:gd name="connsiteY345" fmla="*/ 512111 h 984617"/>
              <a:gd name="connsiteX346" fmla="*/ 1130400 w 1904326"/>
              <a:gd name="connsiteY346" fmla="*/ 510461 h 984617"/>
              <a:gd name="connsiteX347" fmla="*/ 1128799 w 1904326"/>
              <a:gd name="connsiteY347" fmla="*/ 508811 h 984617"/>
              <a:gd name="connsiteX348" fmla="*/ 1119722 w 1904326"/>
              <a:gd name="connsiteY348" fmla="*/ 496160 h 984617"/>
              <a:gd name="connsiteX349" fmla="*/ 1117587 w 1904326"/>
              <a:gd name="connsiteY349" fmla="*/ 494509 h 984617"/>
              <a:gd name="connsiteX350" fmla="*/ 1116519 w 1904326"/>
              <a:gd name="connsiteY350" fmla="*/ 493409 h 984617"/>
              <a:gd name="connsiteX351" fmla="*/ 1111714 w 1904326"/>
              <a:gd name="connsiteY351" fmla="*/ 491209 h 984617"/>
              <a:gd name="connsiteX352" fmla="*/ 797244 w 1904326"/>
              <a:gd name="connsiteY352" fmla="*/ 490659 h 984617"/>
              <a:gd name="connsiteX353" fmla="*/ 792907 w 1904326"/>
              <a:gd name="connsiteY353" fmla="*/ 491209 h 984617"/>
              <a:gd name="connsiteX354" fmla="*/ 788570 w 1904326"/>
              <a:gd name="connsiteY354" fmla="*/ 493409 h 984617"/>
              <a:gd name="connsiteX355" fmla="*/ 786944 w 1904326"/>
              <a:gd name="connsiteY355" fmla="*/ 494509 h 984617"/>
              <a:gd name="connsiteX356" fmla="*/ 785317 w 1904326"/>
              <a:gd name="connsiteY356" fmla="*/ 496160 h 984617"/>
              <a:gd name="connsiteX357" fmla="*/ 775560 w 1904326"/>
              <a:gd name="connsiteY357" fmla="*/ 508811 h 984617"/>
              <a:gd name="connsiteX358" fmla="*/ 775018 w 1904326"/>
              <a:gd name="connsiteY358" fmla="*/ 510461 h 984617"/>
              <a:gd name="connsiteX359" fmla="*/ 773933 w 1904326"/>
              <a:gd name="connsiteY359" fmla="*/ 512111 h 984617"/>
              <a:gd name="connsiteX360" fmla="*/ 773391 w 1904326"/>
              <a:gd name="connsiteY360" fmla="*/ 514312 h 984617"/>
              <a:gd name="connsiteX361" fmla="*/ 773933 w 1904326"/>
              <a:gd name="connsiteY361" fmla="*/ 516512 h 984617"/>
              <a:gd name="connsiteX362" fmla="*/ 775018 w 1904326"/>
              <a:gd name="connsiteY362" fmla="*/ 517612 h 984617"/>
              <a:gd name="connsiteX363" fmla="*/ 775560 w 1904326"/>
              <a:gd name="connsiteY363" fmla="*/ 519812 h 984617"/>
              <a:gd name="connsiteX364" fmla="*/ 776644 w 1904326"/>
              <a:gd name="connsiteY364" fmla="*/ 520912 h 984617"/>
              <a:gd name="connsiteX365" fmla="*/ 778812 w 1904326"/>
              <a:gd name="connsiteY365" fmla="*/ 521462 h 984617"/>
              <a:gd name="connsiteX366" fmla="*/ 788028 w 1904326"/>
              <a:gd name="connsiteY366" fmla="*/ 526413 h 984617"/>
              <a:gd name="connsiteX367" fmla="*/ 790196 w 1904326"/>
              <a:gd name="connsiteY367" fmla="*/ 526963 h 984617"/>
              <a:gd name="connsiteX368" fmla="*/ 792365 w 1904326"/>
              <a:gd name="connsiteY368" fmla="*/ 526963 h 984617"/>
              <a:gd name="connsiteX369" fmla="*/ 796160 w 1904326"/>
              <a:gd name="connsiteY369" fmla="*/ 526413 h 984617"/>
              <a:gd name="connsiteX370" fmla="*/ 799954 w 1904326"/>
              <a:gd name="connsiteY370" fmla="*/ 524213 h 984617"/>
              <a:gd name="connsiteX371" fmla="*/ 801581 w 1904326"/>
              <a:gd name="connsiteY371" fmla="*/ 523113 h 984617"/>
              <a:gd name="connsiteX372" fmla="*/ 802665 w 1904326"/>
              <a:gd name="connsiteY372" fmla="*/ 520912 h 984617"/>
              <a:gd name="connsiteX373" fmla="*/ 809170 w 1904326"/>
              <a:gd name="connsiteY373" fmla="*/ 507711 h 984617"/>
              <a:gd name="connsiteX374" fmla="*/ 810254 w 1904326"/>
              <a:gd name="connsiteY374" fmla="*/ 505511 h 984617"/>
              <a:gd name="connsiteX375" fmla="*/ 810796 w 1904326"/>
              <a:gd name="connsiteY375" fmla="*/ 503310 h 984617"/>
              <a:gd name="connsiteX376" fmla="*/ 810796 w 1904326"/>
              <a:gd name="connsiteY376" fmla="*/ 501660 h 984617"/>
              <a:gd name="connsiteX377" fmla="*/ 810254 w 1904326"/>
              <a:gd name="connsiteY377" fmla="*/ 499460 h 984617"/>
              <a:gd name="connsiteX378" fmla="*/ 809170 w 1904326"/>
              <a:gd name="connsiteY378" fmla="*/ 497260 h 984617"/>
              <a:gd name="connsiteX379" fmla="*/ 808086 w 1904326"/>
              <a:gd name="connsiteY379" fmla="*/ 496160 h 984617"/>
              <a:gd name="connsiteX380" fmla="*/ 806459 w 1904326"/>
              <a:gd name="connsiteY380" fmla="*/ 494509 h 984617"/>
              <a:gd name="connsiteX381" fmla="*/ 804833 w 1904326"/>
              <a:gd name="connsiteY381" fmla="*/ 493409 h 984617"/>
              <a:gd name="connsiteX382" fmla="*/ 801581 w 1904326"/>
              <a:gd name="connsiteY382" fmla="*/ 492309 h 984617"/>
              <a:gd name="connsiteX383" fmla="*/ 799412 w 1904326"/>
              <a:gd name="connsiteY383" fmla="*/ 491209 h 984617"/>
              <a:gd name="connsiteX384" fmla="*/ 946389 w 1904326"/>
              <a:gd name="connsiteY384" fmla="*/ 0 h 984617"/>
              <a:gd name="connsiteX385" fmla="*/ 946939 w 1904326"/>
              <a:gd name="connsiteY385" fmla="*/ 0 h 984617"/>
              <a:gd name="connsiteX386" fmla="*/ 950239 w 1904326"/>
              <a:gd name="connsiteY386" fmla="*/ 550 h 984617"/>
              <a:gd name="connsiteX387" fmla="*/ 953538 w 1904326"/>
              <a:gd name="connsiteY387" fmla="*/ 1650 h 984617"/>
              <a:gd name="connsiteX388" fmla="*/ 956288 w 1904326"/>
              <a:gd name="connsiteY388" fmla="*/ 2750 h 984617"/>
              <a:gd name="connsiteX389" fmla="*/ 959037 w 1904326"/>
              <a:gd name="connsiteY389" fmla="*/ 5501 h 984617"/>
              <a:gd name="connsiteX390" fmla="*/ 961237 w 1904326"/>
              <a:gd name="connsiteY390" fmla="*/ 7701 h 984617"/>
              <a:gd name="connsiteX391" fmla="*/ 962336 w 1904326"/>
              <a:gd name="connsiteY391" fmla="*/ 10451 h 984617"/>
              <a:gd name="connsiteX392" fmla="*/ 963986 w 1904326"/>
              <a:gd name="connsiteY392" fmla="*/ 13752 h 984617"/>
              <a:gd name="connsiteX393" fmla="*/ 963986 w 1904326"/>
              <a:gd name="connsiteY393" fmla="*/ 17052 h 984617"/>
              <a:gd name="connsiteX394" fmla="*/ 980483 w 1904326"/>
              <a:gd name="connsiteY394" fmla="*/ 286584 h 984617"/>
              <a:gd name="connsiteX395" fmla="*/ 1272484 w 1904326"/>
              <a:gd name="connsiteY395" fmla="*/ 230478 h 984617"/>
              <a:gd name="connsiteX396" fmla="*/ 1275233 w 1904326"/>
              <a:gd name="connsiteY396" fmla="*/ 229927 h 984617"/>
              <a:gd name="connsiteX397" fmla="*/ 1278533 w 1904326"/>
              <a:gd name="connsiteY397" fmla="*/ 230478 h 984617"/>
              <a:gd name="connsiteX398" fmla="*/ 1281282 w 1904326"/>
              <a:gd name="connsiteY398" fmla="*/ 231028 h 984617"/>
              <a:gd name="connsiteX399" fmla="*/ 1283482 w 1904326"/>
              <a:gd name="connsiteY399" fmla="*/ 232678 h 984617"/>
              <a:gd name="connsiteX400" fmla="*/ 1285681 w 1904326"/>
              <a:gd name="connsiteY400" fmla="*/ 234878 h 984617"/>
              <a:gd name="connsiteX401" fmla="*/ 1287881 w 1904326"/>
              <a:gd name="connsiteY401" fmla="*/ 236528 h 984617"/>
              <a:gd name="connsiteX402" fmla="*/ 1288981 w 1904326"/>
              <a:gd name="connsiteY402" fmla="*/ 239279 h 984617"/>
              <a:gd name="connsiteX403" fmla="*/ 1289531 w 1904326"/>
              <a:gd name="connsiteY403" fmla="*/ 242029 h 984617"/>
              <a:gd name="connsiteX404" fmla="*/ 1289531 w 1904326"/>
              <a:gd name="connsiteY404" fmla="*/ 243129 h 984617"/>
              <a:gd name="connsiteX405" fmla="*/ 1290631 w 1904326"/>
              <a:gd name="connsiteY405" fmla="*/ 245879 h 984617"/>
              <a:gd name="connsiteX406" fmla="*/ 1289531 w 1904326"/>
              <a:gd name="connsiteY406" fmla="*/ 249180 h 984617"/>
              <a:gd name="connsiteX407" fmla="*/ 1288981 w 1904326"/>
              <a:gd name="connsiteY407" fmla="*/ 251930 h 984617"/>
              <a:gd name="connsiteX408" fmla="*/ 1287881 w 1904326"/>
              <a:gd name="connsiteY408" fmla="*/ 254680 h 984617"/>
              <a:gd name="connsiteX409" fmla="*/ 1285681 w 1904326"/>
              <a:gd name="connsiteY409" fmla="*/ 256881 h 984617"/>
              <a:gd name="connsiteX410" fmla="*/ 1283482 w 1904326"/>
              <a:gd name="connsiteY410" fmla="*/ 259081 h 984617"/>
              <a:gd name="connsiteX411" fmla="*/ 1281282 w 1904326"/>
              <a:gd name="connsiteY411" fmla="*/ 260181 h 984617"/>
              <a:gd name="connsiteX412" fmla="*/ 1278533 w 1904326"/>
              <a:gd name="connsiteY412" fmla="*/ 260731 h 984617"/>
              <a:gd name="connsiteX413" fmla="*/ 1012378 w 1904326"/>
              <a:gd name="connsiteY413" fmla="*/ 328389 h 984617"/>
              <a:gd name="connsiteX414" fmla="*/ 1030525 w 1904326"/>
              <a:gd name="connsiteY414" fmla="*/ 333890 h 984617"/>
              <a:gd name="connsiteX415" fmla="*/ 1048672 w 1904326"/>
              <a:gd name="connsiteY415" fmla="*/ 339941 h 984617"/>
              <a:gd name="connsiteX416" fmla="*/ 1066269 w 1904326"/>
              <a:gd name="connsiteY416" fmla="*/ 347641 h 984617"/>
              <a:gd name="connsiteX417" fmla="*/ 1082216 w 1904326"/>
              <a:gd name="connsiteY417" fmla="*/ 356442 h 984617"/>
              <a:gd name="connsiteX418" fmla="*/ 1098713 w 1904326"/>
              <a:gd name="connsiteY418" fmla="*/ 366894 h 984617"/>
              <a:gd name="connsiteX419" fmla="*/ 1113561 w 1904326"/>
              <a:gd name="connsiteY419" fmla="*/ 377345 h 984617"/>
              <a:gd name="connsiteX420" fmla="*/ 1127858 w 1904326"/>
              <a:gd name="connsiteY420" fmla="*/ 389446 h 984617"/>
              <a:gd name="connsiteX421" fmla="*/ 1141056 w 1904326"/>
              <a:gd name="connsiteY421" fmla="*/ 402648 h 984617"/>
              <a:gd name="connsiteX422" fmla="*/ 1153704 w 1904326"/>
              <a:gd name="connsiteY422" fmla="*/ 416400 h 984617"/>
              <a:gd name="connsiteX423" fmla="*/ 1165252 w 1904326"/>
              <a:gd name="connsiteY423" fmla="*/ 431251 h 984617"/>
              <a:gd name="connsiteX424" fmla="*/ 1175150 w 1904326"/>
              <a:gd name="connsiteY424" fmla="*/ 447753 h 984617"/>
              <a:gd name="connsiteX425" fmla="*/ 1184499 w 1904326"/>
              <a:gd name="connsiteY425" fmla="*/ 463705 h 984617"/>
              <a:gd name="connsiteX426" fmla="*/ 1192747 w 1904326"/>
              <a:gd name="connsiteY426" fmla="*/ 480757 h 984617"/>
              <a:gd name="connsiteX427" fmla="*/ 1199346 w 1904326"/>
              <a:gd name="connsiteY427" fmla="*/ 498909 h 984617"/>
              <a:gd name="connsiteX428" fmla="*/ 1204845 w 1904326"/>
              <a:gd name="connsiteY428" fmla="*/ 517061 h 984617"/>
              <a:gd name="connsiteX429" fmla="*/ 1208695 w 1904326"/>
              <a:gd name="connsiteY429" fmla="*/ 535764 h 984617"/>
              <a:gd name="connsiteX430" fmla="*/ 1876281 w 1904326"/>
              <a:gd name="connsiteY430" fmla="*/ 535764 h 984617"/>
              <a:gd name="connsiteX431" fmla="*/ 1881780 w 1904326"/>
              <a:gd name="connsiteY431" fmla="*/ 536314 h 984617"/>
              <a:gd name="connsiteX432" fmla="*/ 1887279 w 1904326"/>
              <a:gd name="connsiteY432" fmla="*/ 537964 h 984617"/>
              <a:gd name="connsiteX433" fmla="*/ 1891678 w 1904326"/>
              <a:gd name="connsiteY433" fmla="*/ 540714 h 984617"/>
              <a:gd name="connsiteX434" fmla="*/ 1896078 w 1904326"/>
              <a:gd name="connsiteY434" fmla="*/ 544015 h 984617"/>
              <a:gd name="connsiteX435" fmla="*/ 1899377 w 1904326"/>
              <a:gd name="connsiteY435" fmla="*/ 547865 h 984617"/>
              <a:gd name="connsiteX436" fmla="*/ 1901577 w 1904326"/>
              <a:gd name="connsiteY436" fmla="*/ 552816 h 984617"/>
              <a:gd name="connsiteX437" fmla="*/ 1903226 w 1904326"/>
              <a:gd name="connsiteY437" fmla="*/ 557216 h 984617"/>
              <a:gd name="connsiteX438" fmla="*/ 1904326 w 1904326"/>
              <a:gd name="connsiteY438" fmla="*/ 563267 h 984617"/>
              <a:gd name="connsiteX439" fmla="*/ 1904326 w 1904326"/>
              <a:gd name="connsiteY439" fmla="*/ 564917 h 984617"/>
              <a:gd name="connsiteX440" fmla="*/ 1903226 w 1904326"/>
              <a:gd name="connsiteY440" fmla="*/ 570418 h 984617"/>
              <a:gd name="connsiteX441" fmla="*/ 1901577 w 1904326"/>
              <a:gd name="connsiteY441" fmla="*/ 575368 h 984617"/>
              <a:gd name="connsiteX442" fmla="*/ 1899377 w 1904326"/>
              <a:gd name="connsiteY442" fmla="*/ 580319 h 984617"/>
              <a:gd name="connsiteX443" fmla="*/ 1896078 w 1904326"/>
              <a:gd name="connsiteY443" fmla="*/ 584169 h 984617"/>
              <a:gd name="connsiteX444" fmla="*/ 1891678 w 1904326"/>
              <a:gd name="connsiteY444" fmla="*/ 587470 h 984617"/>
              <a:gd name="connsiteX445" fmla="*/ 1887279 w 1904326"/>
              <a:gd name="connsiteY445" fmla="*/ 590220 h 984617"/>
              <a:gd name="connsiteX446" fmla="*/ 1881780 w 1904326"/>
              <a:gd name="connsiteY446" fmla="*/ 591870 h 984617"/>
              <a:gd name="connsiteX447" fmla="*/ 1876281 w 1904326"/>
              <a:gd name="connsiteY447" fmla="*/ 592420 h 984617"/>
              <a:gd name="connsiteX448" fmla="*/ 1461102 w 1904326"/>
              <a:gd name="connsiteY448" fmla="*/ 610573 h 984617"/>
              <a:gd name="connsiteX449" fmla="*/ 1467151 w 1904326"/>
              <a:gd name="connsiteY449" fmla="*/ 623224 h 984617"/>
              <a:gd name="connsiteX450" fmla="*/ 1476499 w 1904326"/>
              <a:gd name="connsiteY450" fmla="*/ 625974 h 984617"/>
              <a:gd name="connsiteX451" fmla="*/ 1485297 w 1904326"/>
              <a:gd name="connsiteY451" fmla="*/ 629275 h 984617"/>
              <a:gd name="connsiteX452" fmla="*/ 1494096 w 1904326"/>
              <a:gd name="connsiteY452" fmla="*/ 633675 h 984617"/>
              <a:gd name="connsiteX453" fmla="*/ 1501795 w 1904326"/>
              <a:gd name="connsiteY453" fmla="*/ 639176 h 984617"/>
              <a:gd name="connsiteX454" fmla="*/ 1509493 w 1904326"/>
              <a:gd name="connsiteY454" fmla="*/ 644127 h 984617"/>
              <a:gd name="connsiteX455" fmla="*/ 1516642 w 1904326"/>
              <a:gd name="connsiteY455" fmla="*/ 649627 h 984617"/>
              <a:gd name="connsiteX456" fmla="*/ 1523241 w 1904326"/>
              <a:gd name="connsiteY456" fmla="*/ 656228 h 984617"/>
              <a:gd name="connsiteX457" fmla="*/ 1529840 w 1904326"/>
              <a:gd name="connsiteY457" fmla="*/ 663929 h 984617"/>
              <a:gd name="connsiteX458" fmla="*/ 1534789 w 1904326"/>
              <a:gd name="connsiteY458" fmla="*/ 671080 h 984617"/>
              <a:gd name="connsiteX459" fmla="*/ 1539738 w 1904326"/>
              <a:gd name="connsiteY459" fmla="*/ 679331 h 984617"/>
              <a:gd name="connsiteX460" fmla="*/ 1544137 w 1904326"/>
              <a:gd name="connsiteY460" fmla="*/ 687582 h 984617"/>
              <a:gd name="connsiteX461" fmla="*/ 1547987 w 1904326"/>
              <a:gd name="connsiteY461" fmla="*/ 696383 h 984617"/>
              <a:gd name="connsiteX462" fmla="*/ 1550186 w 1904326"/>
              <a:gd name="connsiteY462" fmla="*/ 705734 h 984617"/>
              <a:gd name="connsiteX463" fmla="*/ 1552386 w 1904326"/>
              <a:gd name="connsiteY463" fmla="*/ 715085 h 984617"/>
              <a:gd name="connsiteX464" fmla="*/ 1554036 w 1904326"/>
              <a:gd name="connsiteY464" fmla="*/ 724436 h 984617"/>
              <a:gd name="connsiteX465" fmla="*/ 1554586 w 1904326"/>
              <a:gd name="connsiteY465" fmla="*/ 734887 h 984617"/>
              <a:gd name="connsiteX466" fmla="*/ 1554036 w 1904326"/>
              <a:gd name="connsiteY466" fmla="*/ 745889 h 984617"/>
              <a:gd name="connsiteX467" fmla="*/ 1551836 w 1904326"/>
              <a:gd name="connsiteY467" fmla="*/ 757440 h 984617"/>
              <a:gd name="connsiteX468" fmla="*/ 1549087 w 1904326"/>
              <a:gd name="connsiteY468" fmla="*/ 768991 h 984617"/>
              <a:gd name="connsiteX469" fmla="*/ 1545237 w 1904326"/>
              <a:gd name="connsiteY469" fmla="*/ 778893 h 984617"/>
              <a:gd name="connsiteX470" fmla="*/ 1540288 w 1904326"/>
              <a:gd name="connsiteY470" fmla="*/ 789344 h 984617"/>
              <a:gd name="connsiteX471" fmla="*/ 1534789 w 1904326"/>
              <a:gd name="connsiteY471" fmla="*/ 798695 h 984617"/>
              <a:gd name="connsiteX472" fmla="*/ 1528190 w 1904326"/>
              <a:gd name="connsiteY472" fmla="*/ 807496 h 984617"/>
              <a:gd name="connsiteX473" fmla="*/ 1521041 w 1904326"/>
              <a:gd name="connsiteY473" fmla="*/ 815747 h 984617"/>
              <a:gd name="connsiteX474" fmla="*/ 1512793 w 1904326"/>
              <a:gd name="connsiteY474" fmla="*/ 822898 h 984617"/>
              <a:gd name="connsiteX475" fmla="*/ 1503994 w 1904326"/>
              <a:gd name="connsiteY475" fmla="*/ 829499 h 984617"/>
              <a:gd name="connsiteX476" fmla="*/ 1494646 w 1904326"/>
              <a:gd name="connsiteY476" fmla="*/ 834999 h 984617"/>
              <a:gd name="connsiteX477" fmla="*/ 1484198 w 1904326"/>
              <a:gd name="connsiteY477" fmla="*/ 839950 h 984617"/>
              <a:gd name="connsiteX478" fmla="*/ 1473749 w 1904326"/>
              <a:gd name="connsiteY478" fmla="*/ 843800 h 984617"/>
              <a:gd name="connsiteX479" fmla="*/ 1462751 w 1904326"/>
              <a:gd name="connsiteY479" fmla="*/ 846551 h 984617"/>
              <a:gd name="connsiteX480" fmla="*/ 1451203 w 1904326"/>
              <a:gd name="connsiteY480" fmla="*/ 848751 h 984617"/>
              <a:gd name="connsiteX481" fmla="*/ 1440205 w 1904326"/>
              <a:gd name="connsiteY481" fmla="*/ 849301 h 984617"/>
              <a:gd name="connsiteX482" fmla="*/ 1428657 w 1904326"/>
              <a:gd name="connsiteY482" fmla="*/ 848751 h 984617"/>
              <a:gd name="connsiteX483" fmla="*/ 1417109 w 1904326"/>
              <a:gd name="connsiteY483" fmla="*/ 846551 h 984617"/>
              <a:gd name="connsiteX484" fmla="*/ 1406111 w 1904326"/>
              <a:gd name="connsiteY484" fmla="*/ 843800 h 984617"/>
              <a:gd name="connsiteX485" fmla="*/ 1395663 w 1904326"/>
              <a:gd name="connsiteY485" fmla="*/ 839950 h 984617"/>
              <a:gd name="connsiteX486" fmla="*/ 1385215 w 1904326"/>
              <a:gd name="connsiteY486" fmla="*/ 834999 h 984617"/>
              <a:gd name="connsiteX487" fmla="*/ 1375866 w 1904326"/>
              <a:gd name="connsiteY487" fmla="*/ 829499 h 984617"/>
              <a:gd name="connsiteX488" fmla="*/ 1367068 w 1904326"/>
              <a:gd name="connsiteY488" fmla="*/ 822898 h 984617"/>
              <a:gd name="connsiteX489" fmla="*/ 1359369 w 1904326"/>
              <a:gd name="connsiteY489" fmla="*/ 815747 h 984617"/>
              <a:gd name="connsiteX490" fmla="*/ 1351670 w 1904326"/>
              <a:gd name="connsiteY490" fmla="*/ 807496 h 984617"/>
              <a:gd name="connsiteX491" fmla="*/ 1345071 w 1904326"/>
              <a:gd name="connsiteY491" fmla="*/ 798695 h 984617"/>
              <a:gd name="connsiteX492" fmla="*/ 1339572 w 1904326"/>
              <a:gd name="connsiteY492" fmla="*/ 789344 h 984617"/>
              <a:gd name="connsiteX493" fmla="*/ 1335173 w 1904326"/>
              <a:gd name="connsiteY493" fmla="*/ 778893 h 984617"/>
              <a:gd name="connsiteX494" fmla="*/ 1330774 w 1904326"/>
              <a:gd name="connsiteY494" fmla="*/ 768991 h 984617"/>
              <a:gd name="connsiteX495" fmla="*/ 1328024 w 1904326"/>
              <a:gd name="connsiteY495" fmla="*/ 757440 h 984617"/>
              <a:gd name="connsiteX496" fmla="*/ 1326375 w 1904326"/>
              <a:gd name="connsiteY496" fmla="*/ 745889 h 984617"/>
              <a:gd name="connsiteX497" fmla="*/ 1325275 w 1904326"/>
              <a:gd name="connsiteY497" fmla="*/ 734887 h 984617"/>
              <a:gd name="connsiteX498" fmla="*/ 1326375 w 1904326"/>
              <a:gd name="connsiteY498" fmla="*/ 726636 h 984617"/>
              <a:gd name="connsiteX499" fmla="*/ 1326924 w 1904326"/>
              <a:gd name="connsiteY499" fmla="*/ 717835 h 984617"/>
              <a:gd name="connsiteX500" fmla="*/ 1328024 w 1904326"/>
              <a:gd name="connsiteY500" fmla="*/ 709584 h 984617"/>
              <a:gd name="connsiteX501" fmla="*/ 1330224 w 1904326"/>
              <a:gd name="connsiteY501" fmla="*/ 702433 h 984617"/>
              <a:gd name="connsiteX502" fmla="*/ 1332973 w 1904326"/>
              <a:gd name="connsiteY502" fmla="*/ 694733 h 984617"/>
              <a:gd name="connsiteX503" fmla="*/ 1336273 w 1904326"/>
              <a:gd name="connsiteY503" fmla="*/ 687582 h 984617"/>
              <a:gd name="connsiteX504" fmla="*/ 1339572 w 1904326"/>
              <a:gd name="connsiteY504" fmla="*/ 679881 h 984617"/>
              <a:gd name="connsiteX505" fmla="*/ 1343422 w 1904326"/>
              <a:gd name="connsiteY505" fmla="*/ 673280 h 984617"/>
              <a:gd name="connsiteX506" fmla="*/ 1348371 w 1904326"/>
              <a:gd name="connsiteY506" fmla="*/ 666679 h 984617"/>
              <a:gd name="connsiteX507" fmla="*/ 1353320 w 1904326"/>
              <a:gd name="connsiteY507" fmla="*/ 660629 h 984617"/>
              <a:gd name="connsiteX508" fmla="*/ 1358269 w 1904326"/>
              <a:gd name="connsiteY508" fmla="*/ 655128 h 984617"/>
              <a:gd name="connsiteX509" fmla="*/ 1363768 w 1904326"/>
              <a:gd name="connsiteY509" fmla="*/ 649627 h 984617"/>
              <a:gd name="connsiteX510" fmla="*/ 1369817 w 1904326"/>
              <a:gd name="connsiteY510" fmla="*/ 644127 h 984617"/>
              <a:gd name="connsiteX511" fmla="*/ 1376416 w 1904326"/>
              <a:gd name="connsiteY511" fmla="*/ 639726 h 984617"/>
              <a:gd name="connsiteX512" fmla="*/ 1382465 w 1904326"/>
              <a:gd name="connsiteY512" fmla="*/ 635326 h 984617"/>
              <a:gd name="connsiteX513" fmla="*/ 1390164 w 1904326"/>
              <a:gd name="connsiteY513" fmla="*/ 632025 h 984617"/>
              <a:gd name="connsiteX514" fmla="*/ 1390164 w 1904326"/>
              <a:gd name="connsiteY514" fmla="*/ 613323 h 984617"/>
              <a:gd name="connsiteX515" fmla="*/ 1210344 w 1904326"/>
              <a:gd name="connsiteY515" fmla="*/ 621574 h 984617"/>
              <a:gd name="connsiteX516" fmla="*/ 1208695 w 1904326"/>
              <a:gd name="connsiteY516" fmla="*/ 631475 h 984617"/>
              <a:gd name="connsiteX517" fmla="*/ 1207045 w 1904326"/>
              <a:gd name="connsiteY517" fmla="*/ 642476 h 984617"/>
              <a:gd name="connsiteX518" fmla="*/ 1204295 w 1904326"/>
              <a:gd name="connsiteY518" fmla="*/ 652378 h 984617"/>
              <a:gd name="connsiteX519" fmla="*/ 1200996 w 1904326"/>
              <a:gd name="connsiteY519" fmla="*/ 662279 h 984617"/>
              <a:gd name="connsiteX520" fmla="*/ 1197696 w 1904326"/>
              <a:gd name="connsiteY520" fmla="*/ 672730 h 984617"/>
              <a:gd name="connsiteX521" fmla="*/ 1194397 w 1904326"/>
              <a:gd name="connsiteY521" fmla="*/ 682081 h 984617"/>
              <a:gd name="connsiteX522" fmla="*/ 1189998 w 1904326"/>
              <a:gd name="connsiteY522" fmla="*/ 691432 h 984617"/>
              <a:gd name="connsiteX523" fmla="*/ 1185598 w 1904326"/>
              <a:gd name="connsiteY523" fmla="*/ 700783 h 984617"/>
              <a:gd name="connsiteX524" fmla="*/ 1245538 w 1904326"/>
              <a:gd name="connsiteY524" fmla="*/ 744238 h 984617"/>
              <a:gd name="connsiteX525" fmla="*/ 1212544 w 1904326"/>
              <a:gd name="connsiteY525" fmla="*/ 789344 h 984617"/>
              <a:gd name="connsiteX526" fmla="*/ 1157003 w 1904326"/>
              <a:gd name="connsiteY526" fmla="*/ 749739 h 984617"/>
              <a:gd name="connsiteX527" fmla="*/ 1157003 w 1904326"/>
              <a:gd name="connsiteY527" fmla="*/ 835549 h 984617"/>
              <a:gd name="connsiteX528" fmla="*/ 1160303 w 1904326"/>
              <a:gd name="connsiteY528" fmla="*/ 834999 h 984617"/>
              <a:gd name="connsiteX529" fmla="*/ 1164702 w 1904326"/>
              <a:gd name="connsiteY529" fmla="*/ 834449 h 984617"/>
              <a:gd name="connsiteX530" fmla="*/ 1168551 w 1904326"/>
              <a:gd name="connsiteY530" fmla="*/ 834999 h 984617"/>
              <a:gd name="connsiteX531" fmla="*/ 1172401 w 1904326"/>
              <a:gd name="connsiteY531" fmla="*/ 835549 h 984617"/>
              <a:gd name="connsiteX532" fmla="*/ 1175700 w 1904326"/>
              <a:gd name="connsiteY532" fmla="*/ 837750 h 984617"/>
              <a:gd name="connsiteX533" fmla="*/ 1178450 w 1904326"/>
              <a:gd name="connsiteY533" fmla="*/ 840500 h 984617"/>
              <a:gd name="connsiteX534" fmla="*/ 1181199 w 1904326"/>
              <a:gd name="connsiteY534" fmla="*/ 843250 h 984617"/>
              <a:gd name="connsiteX535" fmla="*/ 1182849 w 1904326"/>
              <a:gd name="connsiteY535" fmla="*/ 846551 h 984617"/>
              <a:gd name="connsiteX536" fmla="*/ 1183949 w 1904326"/>
              <a:gd name="connsiteY536" fmla="*/ 849851 h 984617"/>
              <a:gd name="connsiteX537" fmla="*/ 1184499 w 1904326"/>
              <a:gd name="connsiteY537" fmla="*/ 853701 h 984617"/>
              <a:gd name="connsiteX538" fmla="*/ 1184499 w 1904326"/>
              <a:gd name="connsiteY538" fmla="*/ 907608 h 984617"/>
              <a:gd name="connsiteX539" fmla="*/ 1183949 w 1904326"/>
              <a:gd name="connsiteY539" fmla="*/ 911458 h 984617"/>
              <a:gd name="connsiteX540" fmla="*/ 1182849 w 1904326"/>
              <a:gd name="connsiteY540" fmla="*/ 915309 h 984617"/>
              <a:gd name="connsiteX541" fmla="*/ 1181199 w 1904326"/>
              <a:gd name="connsiteY541" fmla="*/ 918609 h 984617"/>
              <a:gd name="connsiteX542" fmla="*/ 1178450 w 1904326"/>
              <a:gd name="connsiteY542" fmla="*/ 921360 h 984617"/>
              <a:gd name="connsiteX543" fmla="*/ 1175700 w 1904326"/>
              <a:gd name="connsiteY543" fmla="*/ 924110 h 984617"/>
              <a:gd name="connsiteX544" fmla="*/ 1172401 w 1904326"/>
              <a:gd name="connsiteY544" fmla="*/ 926310 h 984617"/>
              <a:gd name="connsiteX545" fmla="*/ 1168551 w 1904326"/>
              <a:gd name="connsiteY545" fmla="*/ 926860 h 984617"/>
              <a:gd name="connsiteX546" fmla="*/ 1164702 w 1904326"/>
              <a:gd name="connsiteY546" fmla="*/ 927410 h 984617"/>
              <a:gd name="connsiteX547" fmla="*/ 1160303 w 1904326"/>
              <a:gd name="connsiteY547" fmla="*/ 926860 h 984617"/>
              <a:gd name="connsiteX548" fmla="*/ 1157003 w 1904326"/>
              <a:gd name="connsiteY548" fmla="*/ 926310 h 984617"/>
              <a:gd name="connsiteX549" fmla="*/ 1153704 w 1904326"/>
              <a:gd name="connsiteY549" fmla="*/ 924110 h 984617"/>
              <a:gd name="connsiteX550" fmla="*/ 1150404 w 1904326"/>
              <a:gd name="connsiteY550" fmla="*/ 921360 h 984617"/>
              <a:gd name="connsiteX551" fmla="*/ 1148205 w 1904326"/>
              <a:gd name="connsiteY551" fmla="*/ 918609 h 984617"/>
              <a:gd name="connsiteX552" fmla="*/ 1146555 w 1904326"/>
              <a:gd name="connsiteY552" fmla="*/ 915309 h 984617"/>
              <a:gd name="connsiteX553" fmla="*/ 1144905 w 1904326"/>
              <a:gd name="connsiteY553" fmla="*/ 911458 h 984617"/>
              <a:gd name="connsiteX554" fmla="*/ 1144905 w 1904326"/>
              <a:gd name="connsiteY554" fmla="*/ 907608 h 984617"/>
              <a:gd name="connsiteX555" fmla="*/ 1144905 w 1904326"/>
              <a:gd name="connsiteY555" fmla="*/ 904307 h 984617"/>
              <a:gd name="connsiteX556" fmla="*/ 1142156 w 1904326"/>
              <a:gd name="connsiteY556" fmla="*/ 904307 h 984617"/>
              <a:gd name="connsiteX557" fmla="*/ 1139406 w 1904326"/>
              <a:gd name="connsiteY557" fmla="*/ 904307 h 984617"/>
              <a:gd name="connsiteX558" fmla="*/ 1139406 w 1904326"/>
              <a:gd name="connsiteY558" fmla="*/ 907608 h 984617"/>
              <a:gd name="connsiteX559" fmla="*/ 1138856 w 1904326"/>
              <a:gd name="connsiteY559" fmla="*/ 911458 h 984617"/>
              <a:gd name="connsiteX560" fmla="*/ 1138307 w 1904326"/>
              <a:gd name="connsiteY560" fmla="*/ 915309 h 984617"/>
              <a:gd name="connsiteX561" fmla="*/ 1136107 w 1904326"/>
              <a:gd name="connsiteY561" fmla="*/ 918609 h 984617"/>
              <a:gd name="connsiteX562" fmla="*/ 1133357 w 1904326"/>
              <a:gd name="connsiteY562" fmla="*/ 921360 h 984617"/>
              <a:gd name="connsiteX563" fmla="*/ 1130608 w 1904326"/>
              <a:gd name="connsiteY563" fmla="*/ 924110 h 984617"/>
              <a:gd name="connsiteX564" fmla="*/ 1127308 w 1904326"/>
              <a:gd name="connsiteY564" fmla="*/ 926310 h 984617"/>
              <a:gd name="connsiteX565" fmla="*/ 1123459 w 1904326"/>
              <a:gd name="connsiteY565" fmla="*/ 926860 h 984617"/>
              <a:gd name="connsiteX566" fmla="*/ 1119610 w 1904326"/>
              <a:gd name="connsiteY566" fmla="*/ 927410 h 984617"/>
              <a:gd name="connsiteX567" fmla="*/ 1115210 w 1904326"/>
              <a:gd name="connsiteY567" fmla="*/ 926860 h 984617"/>
              <a:gd name="connsiteX568" fmla="*/ 1111911 w 1904326"/>
              <a:gd name="connsiteY568" fmla="*/ 926310 h 984617"/>
              <a:gd name="connsiteX569" fmla="*/ 1108612 w 1904326"/>
              <a:gd name="connsiteY569" fmla="*/ 924110 h 984617"/>
              <a:gd name="connsiteX570" fmla="*/ 1105862 w 1904326"/>
              <a:gd name="connsiteY570" fmla="*/ 921360 h 984617"/>
              <a:gd name="connsiteX571" fmla="*/ 1103113 w 1904326"/>
              <a:gd name="connsiteY571" fmla="*/ 918609 h 984617"/>
              <a:gd name="connsiteX572" fmla="*/ 1101463 w 1904326"/>
              <a:gd name="connsiteY572" fmla="*/ 915309 h 984617"/>
              <a:gd name="connsiteX573" fmla="*/ 1099813 w 1904326"/>
              <a:gd name="connsiteY573" fmla="*/ 911458 h 984617"/>
              <a:gd name="connsiteX574" fmla="*/ 1099813 w 1904326"/>
              <a:gd name="connsiteY574" fmla="*/ 907608 h 984617"/>
              <a:gd name="connsiteX575" fmla="*/ 1099813 w 1904326"/>
              <a:gd name="connsiteY575" fmla="*/ 853701 h 984617"/>
              <a:gd name="connsiteX576" fmla="*/ 1099813 w 1904326"/>
              <a:gd name="connsiteY576" fmla="*/ 849851 h 984617"/>
              <a:gd name="connsiteX577" fmla="*/ 1101463 w 1904326"/>
              <a:gd name="connsiteY577" fmla="*/ 846551 h 984617"/>
              <a:gd name="connsiteX578" fmla="*/ 1103113 w 1904326"/>
              <a:gd name="connsiteY578" fmla="*/ 843250 h 984617"/>
              <a:gd name="connsiteX579" fmla="*/ 1105862 w 1904326"/>
              <a:gd name="connsiteY579" fmla="*/ 840500 h 984617"/>
              <a:gd name="connsiteX580" fmla="*/ 1108612 w 1904326"/>
              <a:gd name="connsiteY580" fmla="*/ 837750 h 984617"/>
              <a:gd name="connsiteX581" fmla="*/ 1111911 w 1904326"/>
              <a:gd name="connsiteY581" fmla="*/ 835549 h 984617"/>
              <a:gd name="connsiteX582" fmla="*/ 1115210 w 1904326"/>
              <a:gd name="connsiteY582" fmla="*/ 834999 h 984617"/>
              <a:gd name="connsiteX583" fmla="*/ 1119610 w 1904326"/>
              <a:gd name="connsiteY583" fmla="*/ 834449 h 984617"/>
              <a:gd name="connsiteX584" fmla="*/ 1123459 w 1904326"/>
              <a:gd name="connsiteY584" fmla="*/ 834999 h 984617"/>
              <a:gd name="connsiteX585" fmla="*/ 1127308 w 1904326"/>
              <a:gd name="connsiteY585" fmla="*/ 835549 h 984617"/>
              <a:gd name="connsiteX586" fmla="*/ 1127308 w 1904326"/>
              <a:gd name="connsiteY586" fmla="*/ 777242 h 984617"/>
              <a:gd name="connsiteX587" fmla="*/ 1119610 w 1904326"/>
              <a:gd name="connsiteY587" fmla="*/ 783843 h 984617"/>
              <a:gd name="connsiteX588" fmla="*/ 1111361 w 1904326"/>
              <a:gd name="connsiteY588" fmla="*/ 790444 h 984617"/>
              <a:gd name="connsiteX589" fmla="*/ 1102563 w 1904326"/>
              <a:gd name="connsiteY589" fmla="*/ 797595 h 984617"/>
              <a:gd name="connsiteX590" fmla="*/ 1093764 w 1904326"/>
              <a:gd name="connsiteY590" fmla="*/ 803646 h 984617"/>
              <a:gd name="connsiteX591" fmla="*/ 1084416 w 1904326"/>
              <a:gd name="connsiteY591" fmla="*/ 808596 h 984617"/>
              <a:gd name="connsiteX592" fmla="*/ 1075067 w 1904326"/>
              <a:gd name="connsiteY592" fmla="*/ 814097 h 984617"/>
              <a:gd name="connsiteX593" fmla="*/ 1065719 w 1904326"/>
              <a:gd name="connsiteY593" fmla="*/ 819047 h 984617"/>
              <a:gd name="connsiteX594" fmla="*/ 1055821 w 1904326"/>
              <a:gd name="connsiteY594" fmla="*/ 823448 h 984617"/>
              <a:gd name="connsiteX595" fmla="*/ 1045922 w 1904326"/>
              <a:gd name="connsiteY595" fmla="*/ 827848 h 984617"/>
              <a:gd name="connsiteX596" fmla="*/ 1036024 w 1904326"/>
              <a:gd name="connsiteY596" fmla="*/ 831149 h 984617"/>
              <a:gd name="connsiteX597" fmla="*/ 1025026 w 1904326"/>
              <a:gd name="connsiteY597" fmla="*/ 834449 h 984617"/>
              <a:gd name="connsiteX598" fmla="*/ 1015128 w 1904326"/>
              <a:gd name="connsiteY598" fmla="*/ 837200 h 984617"/>
              <a:gd name="connsiteX599" fmla="*/ 1004129 w 1904326"/>
              <a:gd name="connsiteY599" fmla="*/ 839950 h 984617"/>
              <a:gd name="connsiteX600" fmla="*/ 993681 w 1904326"/>
              <a:gd name="connsiteY600" fmla="*/ 841600 h 984617"/>
              <a:gd name="connsiteX601" fmla="*/ 982133 w 1904326"/>
              <a:gd name="connsiteY601" fmla="*/ 843250 h 984617"/>
              <a:gd name="connsiteX602" fmla="*/ 971135 w 1904326"/>
              <a:gd name="connsiteY602" fmla="*/ 844350 h 984617"/>
              <a:gd name="connsiteX603" fmla="*/ 971135 w 1904326"/>
              <a:gd name="connsiteY603" fmla="*/ 892756 h 984617"/>
              <a:gd name="connsiteX604" fmla="*/ 974434 w 1904326"/>
              <a:gd name="connsiteY604" fmla="*/ 891656 h 984617"/>
              <a:gd name="connsiteX605" fmla="*/ 978834 w 1904326"/>
              <a:gd name="connsiteY605" fmla="*/ 891106 h 984617"/>
              <a:gd name="connsiteX606" fmla="*/ 982683 w 1904326"/>
              <a:gd name="connsiteY606" fmla="*/ 891656 h 984617"/>
              <a:gd name="connsiteX607" fmla="*/ 985982 w 1904326"/>
              <a:gd name="connsiteY607" fmla="*/ 892756 h 984617"/>
              <a:gd name="connsiteX608" fmla="*/ 989282 w 1904326"/>
              <a:gd name="connsiteY608" fmla="*/ 894406 h 984617"/>
              <a:gd name="connsiteX609" fmla="*/ 992581 w 1904326"/>
              <a:gd name="connsiteY609" fmla="*/ 897157 h 984617"/>
              <a:gd name="connsiteX610" fmla="*/ 994781 w 1904326"/>
              <a:gd name="connsiteY610" fmla="*/ 899907 h 984617"/>
              <a:gd name="connsiteX611" fmla="*/ 996981 w 1904326"/>
              <a:gd name="connsiteY611" fmla="*/ 903207 h 984617"/>
              <a:gd name="connsiteX612" fmla="*/ 998080 w 1904326"/>
              <a:gd name="connsiteY612" fmla="*/ 907058 h 984617"/>
              <a:gd name="connsiteX613" fmla="*/ 998630 w 1904326"/>
              <a:gd name="connsiteY613" fmla="*/ 911458 h 984617"/>
              <a:gd name="connsiteX614" fmla="*/ 998630 w 1904326"/>
              <a:gd name="connsiteY614" fmla="*/ 964265 h 984617"/>
              <a:gd name="connsiteX615" fmla="*/ 998080 w 1904326"/>
              <a:gd name="connsiteY615" fmla="*/ 968665 h 984617"/>
              <a:gd name="connsiteX616" fmla="*/ 996981 w 1904326"/>
              <a:gd name="connsiteY616" fmla="*/ 971966 h 984617"/>
              <a:gd name="connsiteX617" fmla="*/ 994781 w 1904326"/>
              <a:gd name="connsiteY617" fmla="*/ 975816 h 984617"/>
              <a:gd name="connsiteX618" fmla="*/ 992581 w 1904326"/>
              <a:gd name="connsiteY618" fmla="*/ 978566 h 984617"/>
              <a:gd name="connsiteX619" fmla="*/ 989282 w 1904326"/>
              <a:gd name="connsiteY619" fmla="*/ 980767 h 984617"/>
              <a:gd name="connsiteX620" fmla="*/ 985982 w 1904326"/>
              <a:gd name="connsiteY620" fmla="*/ 982417 h 984617"/>
              <a:gd name="connsiteX621" fmla="*/ 982683 w 1904326"/>
              <a:gd name="connsiteY621" fmla="*/ 984067 h 984617"/>
              <a:gd name="connsiteX622" fmla="*/ 978834 w 1904326"/>
              <a:gd name="connsiteY622" fmla="*/ 984617 h 984617"/>
              <a:gd name="connsiteX623" fmla="*/ 974434 w 1904326"/>
              <a:gd name="connsiteY623" fmla="*/ 984067 h 984617"/>
              <a:gd name="connsiteX624" fmla="*/ 971135 w 1904326"/>
              <a:gd name="connsiteY624" fmla="*/ 982417 h 984617"/>
              <a:gd name="connsiteX625" fmla="*/ 967836 w 1904326"/>
              <a:gd name="connsiteY625" fmla="*/ 980767 h 984617"/>
              <a:gd name="connsiteX626" fmla="*/ 964536 w 1904326"/>
              <a:gd name="connsiteY626" fmla="*/ 978566 h 984617"/>
              <a:gd name="connsiteX627" fmla="*/ 962336 w 1904326"/>
              <a:gd name="connsiteY627" fmla="*/ 975816 h 984617"/>
              <a:gd name="connsiteX628" fmla="*/ 960687 w 1904326"/>
              <a:gd name="connsiteY628" fmla="*/ 971966 h 984617"/>
              <a:gd name="connsiteX629" fmla="*/ 959037 w 1904326"/>
              <a:gd name="connsiteY629" fmla="*/ 968665 h 984617"/>
              <a:gd name="connsiteX630" fmla="*/ 958487 w 1904326"/>
              <a:gd name="connsiteY630" fmla="*/ 964265 h 984617"/>
              <a:gd name="connsiteX631" fmla="*/ 958487 w 1904326"/>
              <a:gd name="connsiteY631" fmla="*/ 960964 h 984617"/>
              <a:gd name="connsiteX632" fmla="*/ 956288 w 1904326"/>
              <a:gd name="connsiteY632" fmla="*/ 961514 h 984617"/>
              <a:gd name="connsiteX633" fmla="*/ 953538 w 1904326"/>
              <a:gd name="connsiteY633" fmla="*/ 960964 h 984617"/>
              <a:gd name="connsiteX634" fmla="*/ 953538 w 1904326"/>
              <a:gd name="connsiteY634" fmla="*/ 964265 h 984617"/>
              <a:gd name="connsiteX635" fmla="*/ 952988 w 1904326"/>
              <a:gd name="connsiteY635" fmla="*/ 968665 h 984617"/>
              <a:gd name="connsiteX636" fmla="*/ 951888 w 1904326"/>
              <a:gd name="connsiteY636" fmla="*/ 971966 h 984617"/>
              <a:gd name="connsiteX637" fmla="*/ 950239 w 1904326"/>
              <a:gd name="connsiteY637" fmla="*/ 975816 h 984617"/>
              <a:gd name="connsiteX638" fmla="*/ 947489 w 1904326"/>
              <a:gd name="connsiteY638" fmla="*/ 978566 h 984617"/>
              <a:gd name="connsiteX639" fmla="*/ 944739 w 1904326"/>
              <a:gd name="connsiteY639" fmla="*/ 980767 h 984617"/>
              <a:gd name="connsiteX640" fmla="*/ 941440 w 1904326"/>
              <a:gd name="connsiteY640" fmla="*/ 982417 h 984617"/>
              <a:gd name="connsiteX641" fmla="*/ 937591 w 1904326"/>
              <a:gd name="connsiteY641" fmla="*/ 984067 h 984617"/>
              <a:gd name="connsiteX642" fmla="*/ 933741 w 1904326"/>
              <a:gd name="connsiteY642" fmla="*/ 984617 h 984617"/>
              <a:gd name="connsiteX643" fmla="*/ 929342 w 1904326"/>
              <a:gd name="connsiteY643" fmla="*/ 984067 h 984617"/>
              <a:gd name="connsiteX644" fmla="*/ 926043 w 1904326"/>
              <a:gd name="connsiteY644" fmla="*/ 982417 h 984617"/>
              <a:gd name="connsiteX645" fmla="*/ 922743 w 1904326"/>
              <a:gd name="connsiteY645" fmla="*/ 980767 h 984617"/>
              <a:gd name="connsiteX646" fmla="*/ 919444 w 1904326"/>
              <a:gd name="connsiteY646" fmla="*/ 978566 h 984617"/>
              <a:gd name="connsiteX647" fmla="*/ 917244 w 1904326"/>
              <a:gd name="connsiteY647" fmla="*/ 975816 h 984617"/>
              <a:gd name="connsiteX648" fmla="*/ 915045 w 1904326"/>
              <a:gd name="connsiteY648" fmla="*/ 971966 h 984617"/>
              <a:gd name="connsiteX649" fmla="*/ 913945 w 1904326"/>
              <a:gd name="connsiteY649" fmla="*/ 968665 h 984617"/>
              <a:gd name="connsiteX650" fmla="*/ 913945 w 1904326"/>
              <a:gd name="connsiteY650" fmla="*/ 964265 h 984617"/>
              <a:gd name="connsiteX651" fmla="*/ 913945 w 1904326"/>
              <a:gd name="connsiteY651" fmla="*/ 911458 h 984617"/>
              <a:gd name="connsiteX652" fmla="*/ 913945 w 1904326"/>
              <a:gd name="connsiteY652" fmla="*/ 907058 h 984617"/>
              <a:gd name="connsiteX653" fmla="*/ 915045 w 1904326"/>
              <a:gd name="connsiteY653" fmla="*/ 903207 h 984617"/>
              <a:gd name="connsiteX654" fmla="*/ 917244 w 1904326"/>
              <a:gd name="connsiteY654" fmla="*/ 899907 h 984617"/>
              <a:gd name="connsiteX655" fmla="*/ 919444 w 1904326"/>
              <a:gd name="connsiteY655" fmla="*/ 897157 h 984617"/>
              <a:gd name="connsiteX656" fmla="*/ 922743 w 1904326"/>
              <a:gd name="connsiteY656" fmla="*/ 894406 h 984617"/>
              <a:gd name="connsiteX657" fmla="*/ 926043 w 1904326"/>
              <a:gd name="connsiteY657" fmla="*/ 892756 h 984617"/>
              <a:gd name="connsiteX658" fmla="*/ 929342 w 1904326"/>
              <a:gd name="connsiteY658" fmla="*/ 891656 h 984617"/>
              <a:gd name="connsiteX659" fmla="*/ 933741 w 1904326"/>
              <a:gd name="connsiteY659" fmla="*/ 891106 h 984617"/>
              <a:gd name="connsiteX660" fmla="*/ 937591 w 1904326"/>
              <a:gd name="connsiteY660" fmla="*/ 891656 h 984617"/>
              <a:gd name="connsiteX661" fmla="*/ 941440 w 1904326"/>
              <a:gd name="connsiteY661" fmla="*/ 892756 h 984617"/>
              <a:gd name="connsiteX662" fmla="*/ 941440 w 1904326"/>
              <a:gd name="connsiteY662" fmla="*/ 844350 h 984617"/>
              <a:gd name="connsiteX663" fmla="*/ 929342 w 1904326"/>
              <a:gd name="connsiteY663" fmla="*/ 843800 h 984617"/>
              <a:gd name="connsiteX664" fmla="*/ 917794 w 1904326"/>
              <a:gd name="connsiteY664" fmla="*/ 842700 h 984617"/>
              <a:gd name="connsiteX665" fmla="*/ 906796 w 1904326"/>
              <a:gd name="connsiteY665" fmla="*/ 841050 h 984617"/>
              <a:gd name="connsiteX666" fmla="*/ 895248 w 1904326"/>
              <a:gd name="connsiteY666" fmla="*/ 838300 h 984617"/>
              <a:gd name="connsiteX667" fmla="*/ 883700 w 1904326"/>
              <a:gd name="connsiteY667" fmla="*/ 835549 h 984617"/>
              <a:gd name="connsiteX668" fmla="*/ 872702 w 1904326"/>
              <a:gd name="connsiteY668" fmla="*/ 832799 h 984617"/>
              <a:gd name="connsiteX669" fmla="*/ 862254 w 1904326"/>
              <a:gd name="connsiteY669" fmla="*/ 828949 h 984617"/>
              <a:gd name="connsiteX670" fmla="*/ 851255 w 1904326"/>
              <a:gd name="connsiteY670" fmla="*/ 825098 h 984617"/>
              <a:gd name="connsiteX671" fmla="*/ 841357 w 1904326"/>
              <a:gd name="connsiteY671" fmla="*/ 820147 h 984617"/>
              <a:gd name="connsiteX672" fmla="*/ 830909 w 1904326"/>
              <a:gd name="connsiteY672" fmla="*/ 815747 h 984617"/>
              <a:gd name="connsiteX673" fmla="*/ 821011 w 1904326"/>
              <a:gd name="connsiteY673" fmla="*/ 810246 h 984617"/>
              <a:gd name="connsiteX674" fmla="*/ 811662 w 1904326"/>
              <a:gd name="connsiteY674" fmla="*/ 804196 h 984617"/>
              <a:gd name="connsiteX675" fmla="*/ 802314 w 1904326"/>
              <a:gd name="connsiteY675" fmla="*/ 798145 h 984617"/>
              <a:gd name="connsiteX676" fmla="*/ 793515 w 1904326"/>
              <a:gd name="connsiteY676" fmla="*/ 790994 h 984617"/>
              <a:gd name="connsiteX677" fmla="*/ 784717 w 1904326"/>
              <a:gd name="connsiteY677" fmla="*/ 784393 h 984617"/>
              <a:gd name="connsiteX678" fmla="*/ 775918 w 1904326"/>
              <a:gd name="connsiteY678" fmla="*/ 777242 h 984617"/>
              <a:gd name="connsiteX679" fmla="*/ 775918 w 1904326"/>
              <a:gd name="connsiteY679" fmla="*/ 835549 h 984617"/>
              <a:gd name="connsiteX680" fmla="*/ 779768 w 1904326"/>
              <a:gd name="connsiteY680" fmla="*/ 834999 h 984617"/>
              <a:gd name="connsiteX681" fmla="*/ 784167 w 1904326"/>
              <a:gd name="connsiteY681" fmla="*/ 834449 h 984617"/>
              <a:gd name="connsiteX682" fmla="*/ 788016 w 1904326"/>
              <a:gd name="connsiteY682" fmla="*/ 834999 h 984617"/>
              <a:gd name="connsiteX683" fmla="*/ 791316 w 1904326"/>
              <a:gd name="connsiteY683" fmla="*/ 835549 h 984617"/>
              <a:gd name="connsiteX684" fmla="*/ 794615 w 1904326"/>
              <a:gd name="connsiteY684" fmla="*/ 837750 h 984617"/>
              <a:gd name="connsiteX685" fmla="*/ 797914 w 1904326"/>
              <a:gd name="connsiteY685" fmla="*/ 840500 h 984617"/>
              <a:gd name="connsiteX686" fmla="*/ 800114 w 1904326"/>
              <a:gd name="connsiteY686" fmla="*/ 843250 h 984617"/>
              <a:gd name="connsiteX687" fmla="*/ 802314 w 1904326"/>
              <a:gd name="connsiteY687" fmla="*/ 846551 h 984617"/>
              <a:gd name="connsiteX688" fmla="*/ 803414 w 1904326"/>
              <a:gd name="connsiteY688" fmla="*/ 849851 h 984617"/>
              <a:gd name="connsiteX689" fmla="*/ 803414 w 1904326"/>
              <a:gd name="connsiteY689" fmla="*/ 853701 h 984617"/>
              <a:gd name="connsiteX690" fmla="*/ 803414 w 1904326"/>
              <a:gd name="connsiteY690" fmla="*/ 907608 h 984617"/>
              <a:gd name="connsiteX691" fmla="*/ 803414 w 1904326"/>
              <a:gd name="connsiteY691" fmla="*/ 911458 h 984617"/>
              <a:gd name="connsiteX692" fmla="*/ 802314 w 1904326"/>
              <a:gd name="connsiteY692" fmla="*/ 915309 h 984617"/>
              <a:gd name="connsiteX693" fmla="*/ 800114 w 1904326"/>
              <a:gd name="connsiteY693" fmla="*/ 918609 h 984617"/>
              <a:gd name="connsiteX694" fmla="*/ 797914 w 1904326"/>
              <a:gd name="connsiteY694" fmla="*/ 921360 h 984617"/>
              <a:gd name="connsiteX695" fmla="*/ 794615 w 1904326"/>
              <a:gd name="connsiteY695" fmla="*/ 924110 h 984617"/>
              <a:gd name="connsiteX696" fmla="*/ 791316 w 1904326"/>
              <a:gd name="connsiteY696" fmla="*/ 926310 h 984617"/>
              <a:gd name="connsiteX697" fmla="*/ 788016 w 1904326"/>
              <a:gd name="connsiteY697" fmla="*/ 926860 h 984617"/>
              <a:gd name="connsiteX698" fmla="*/ 784167 w 1904326"/>
              <a:gd name="connsiteY698" fmla="*/ 927410 h 984617"/>
              <a:gd name="connsiteX699" fmla="*/ 779768 w 1904326"/>
              <a:gd name="connsiteY699" fmla="*/ 926860 h 984617"/>
              <a:gd name="connsiteX700" fmla="*/ 775918 w 1904326"/>
              <a:gd name="connsiteY700" fmla="*/ 926310 h 984617"/>
              <a:gd name="connsiteX701" fmla="*/ 772619 w 1904326"/>
              <a:gd name="connsiteY701" fmla="*/ 924110 h 984617"/>
              <a:gd name="connsiteX702" fmla="*/ 769869 w 1904326"/>
              <a:gd name="connsiteY702" fmla="*/ 921360 h 984617"/>
              <a:gd name="connsiteX703" fmla="*/ 767120 w 1904326"/>
              <a:gd name="connsiteY703" fmla="*/ 918609 h 984617"/>
              <a:gd name="connsiteX704" fmla="*/ 766020 w 1904326"/>
              <a:gd name="connsiteY704" fmla="*/ 915309 h 984617"/>
              <a:gd name="connsiteX705" fmla="*/ 764370 w 1904326"/>
              <a:gd name="connsiteY705" fmla="*/ 911458 h 984617"/>
              <a:gd name="connsiteX706" fmla="*/ 763820 w 1904326"/>
              <a:gd name="connsiteY706" fmla="*/ 907608 h 984617"/>
              <a:gd name="connsiteX707" fmla="*/ 763820 w 1904326"/>
              <a:gd name="connsiteY707" fmla="*/ 904307 h 984617"/>
              <a:gd name="connsiteX708" fmla="*/ 761071 w 1904326"/>
              <a:gd name="connsiteY708" fmla="*/ 904307 h 984617"/>
              <a:gd name="connsiteX709" fmla="*/ 758321 w 1904326"/>
              <a:gd name="connsiteY709" fmla="*/ 904307 h 984617"/>
              <a:gd name="connsiteX710" fmla="*/ 758321 w 1904326"/>
              <a:gd name="connsiteY710" fmla="*/ 907608 h 984617"/>
              <a:gd name="connsiteX711" fmla="*/ 758321 w 1904326"/>
              <a:gd name="connsiteY711" fmla="*/ 911458 h 984617"/>
              <a:gd name="connsiteX712" fmla="*/ 757221 w 1904326"/>
              <a:gd name="connsiteY712" fmla="*/ 915309 h 984617"/>
              <a:gd name="connsiteX713" fmla="*/ 755022 w 1904326"/>
              <a:gd name="connsiteY713" fmla="*/ 918609 h 984617"/>
              <a:gd name="connsiteX714" fmla="*/ 752822 w 1904326"/>
              <a:gd name="connsiteY714" fmla="*/ 921360 h 984617"/>
              <a:gd name="connsiteX715" fmla="*/ 749523 w 1904326"/>
              <a:gd name="connsiteY715" fmla="*/ 924110 h 984617"/>
              <a:gd name="connsiteX716" fmla="*/ 746223 w 1904326"/>
              <a:gd name="connsiteY716" fmla="*/ 926310 h 984617"/>
              <a:gd name="connsiteX717" fmla="*/ 742924 w 1904326"/>
              <a:gd name="connsiteY717" fmla="*/ 926860 h 984617"/>
              <a:gd name="connsiteX718" fmla="*/ 739074 w 1904326"/>
              <a:gd name="connsiteY718" fmla="*/ 927410 h 984617"/>
              <a:gd name="connsiteX719" fmla="*/ 734675 w 1904326"/>
              <a:gd name="connsiteY719" fmla="*/ 926860 h 984617"/>
              <a:gd name="connsiteX720" fmla="*/ 730826 w 1904326"/>
              <a:gd name="connsiteY720" fmla="*/ 926310 h 984617"/>
              <a:gd name="connsiteX721" fmla="*/ 727526 w 1904326"/>
              <a:gd name="connsiteY721" fmla="*/ 924110 h 984617"/>
              <a:gd name="connsiteX722" fmla="*/ 724777 w 1904326"/>
              <a:gd name="connsiteY722" fmla="*/ 921360 h 984617"/>
              <a:gd name="connsiteX723" fmla="*/ 722027 w 1904326"/>
              <a:gd name="connsiteY723" fmla="*/ 918609 h 984617"/>
              <a:gd name="connsiteX724" fmla="*/ 720378 w 1904326"/>
              <a:gd name="connsiteY724" fmla="*/ 915309 h 984617"/>
              <a:gd name="connsiteX725" fmla="*/ 719278 w 1904326"/>
              <a:gd name="connsiteY725" fmla="*/ 911458 h 984617"/>
              <a:gd name="connsiteX726" fmla="*/ 718728 w 1904326"/>
              <a:gd name="connsiteY726" fmla="*/ 907608 h 984617"/>
              <a:gd name="connsiteX727" fmla="*/ 718728 w 1904326"/>
              <a:gd name="connsiteY727" fmla="*/ 853701 h 984617"/>
              <a:gd name="connsiteX728" fmla="*/ 719278 w 1904326"/>
              <a:gd name="connsiteY728" fmla="*/ 849851 h 984617"/>
              <a:gd name="connsiteX729" fmla="*/ 720378 w 1904326"/>
              <a:gd name="connsiteY729" fmla="*/ 846551 h 984617"/>
              <a:gd name="connsiteX730" fmla="*/ 722027 w 1904326"/>
              <a:gd name="connsiteY730" fmla="*/ 843250 h 984617"/>
              <a:gd name="connsiteX731" fmla="*/ 724777 w 1904326"/>
              <a:gd name="connsiteY731" fmla="*/ 840500 h 984617"/>
              <a:gd name="connsiteX732" fmla="*/ 727526 w 1904326"/>
              <a:gd name="connsiteY732" fmla="*/ 837750 h 984617"/>
              <a:gd name="connsiteX733" fmla="*/ 730826 w 1904326"/>
              <a:gd name="connsiteY733" fmla="*/ 835549 h 984617"/>
              <a:gd name="connsiteX734" fmla="*/ 734675 w 1904326"/>
              <a:gd name="connsiteY734" fmla="*/ 834999 h 984617"/>
              <a:gd name="connsiteX735" fmla="*/ 739074 w 1904326"/>
              <a:gd name="connsiteY735" fmla="*/ 834449 h 984617"/>
              <a:gd name="connsiteX736" fmla="*/ 742924 w 1904326"/>
              <a:gd name="connsiteY736" fmla="*/ 834999 h 984617"/>
              <a:gd name="connsiteX737" fmla="*/ 746223 w 1904326"/>
              <a:gd name="connsiteY737" fmla="*/ 835549 h 984617"/>
              <a:gd name="connsiteX738" fmla="*/ 746223 w 1904326"/>
              <a:gd name="connsiteY738" fmla="*/ 749739 h 984617"/>
              <a:gd name="connsiteX739" fmla="*/ 691233 w 1904326"/>
              <a:gd name="connsiteY739" fmla="*/ 789344 h 984617"/>
              <a:gd name="connsiteX740" fmla="*/ 658238 w 1904326"/>
              <a:gd name="connsiteY740" fmla="*/ 744238 h 984617"/>
              <a:gd name="connsiteX741" fmla="*/ 718178 w 1904326"/>
              <a:gd name="connsiteY741" fmla="*/ 700783 h 984617"/>
              <a:gd name="connsiteX742" fmla="*/ 713229 w 1904326"/>
              <a:gd name="connsiteY742" fmla="*/ 691432 h 984617"/>
              <a:gd name="connsiteX743" fmla="*/ 709380 w 1904326"/>
              <a:gd name="connsiteY743" fmla="*/ 682081 h 984617"/>
              <a:gd name="connsiteX744" fmla="*/ 706080 w 1904326"/>
              <a:gd name="connsiteY744" fmla="*/ 672730 h 984617"/>
              <a:gd name="connsiteX745" fmla="*/ 702231 w 1904326"/>
              <a:gd name="connsiteY745" fmla="*/ 662279 h 984617"/>
              <a:gd name="connsiteX746" fmla="*/ 698931 w 1904326"/>
              <a:gd name="connsiteY746" fmla="*/ 652378 h 984617"/>
              <a:gd name="connsiteX747" fmla="*/ 697282 w 1904326"/>
              <a:gd name="connsiteY747" fmla="*/ 642476 h 984617"/>
              <a:gd name="connsiteX748" fmla="*/ 694532 w 1904326"/>
              <a:gd name="connsiteY748" fmla="*/ 631475 h 984617"/>
              <a:gd name="connsiteX749" fmla="*/ 692882 w 1904326"/>
              <a:gd name="connsiteY749" fmla="*/ 621574 h 984617"/>
              <a:gd name="connsiteX750" fmla="*/ 513063 w 1904326"/>
              <a:gd name="connsiteY750" fmla="*/ 613323 h 984617"/>
              <a:gd name="connsiteX751" fmla="*/ 513063 w 1904326"/>
              <a:gd name="connsiteY751" fmla="*/ 632025 h 984617"/>
              <a:gd name="connsiteX752" fmla="*/ 520762 w 1904326"/>
              <a:gd name="connsiteY752" fmla="*/ 635326 h 984617"/>
              <a:gd name="connsiteX753" fmla="*/ 527360 w 1904326"/>
              <a:gd name="connsiteY753" fmla="*/ 639726 h 984617"/>
              <a:gd name="connsiteX754" fmla="*/ 533409 w 1904326"/>
              <a:gd name="connsiteY754" fmla="*/ 644127 h 984617"/>
              <a:gd name="connsiteX755" fmla="*/ 539458 w 1904326"/>
              <a:gd name="connsiteY755" fmla="*/ 649627 h 984617"/>
              <a:gd name="connsiteX756" fmla="*/ 544958 w 1904326"/>
              <a:gd name="connsiteY756" fmla="*/ 655128 h 984617"/>
              <a:gd name="connsiteX757" fmla="*/ 550457 w 1904326"/>
              <a:gd name="connsiteY757" fmla="*/ 660629 h 984617"/>
              <a:gd name="connsiteX758" fmla="*/ 555406 w 1904326"/>
              <a:gd name="connsiteY758" fmla="*/ 666679 h 984617"/>
              <a:gd name="connsiteX759" fmla="*/ 559805 w 1904326"/>
              <a:gd name="connsiteY759" fmla="*/ 673280 h 984617"/>
              <a:gd name="connsiteX760" fmla="*/ 563654 w 1904326"/>
              <a:gd name="connsiteY760" fmla="*/ 679881 h 984617"/>
              <a:gd name="connsiteX761" fmla="*/ 566954 w 1904326"/>
              <a:gd name="connsiteY761" fmla="*/ 687582 h 984617"/>
              <a:gd name="connsiteX762" fmla="*/ 570253 w 1904326"/>
              <a:gd name="connsiteY762" fmla="*/ 694733 h 984617"/>
              <a:gd name="connsiteX763" fmla="*/ 573003 w 1904326"/>
              <a:gd name="connsiteY763" fmla="*/ 702433 h 984617"/>
              <a:gd name="connsiteX764" fmla="*/ 575202 w 1904326"/>
              <a:gd name="connsiteY764" fmla="*/ 709584 h 984617"/>
              <a:gd name="connsiteX765" fmla="*/ 576302 w 1904326"/>
              <a:gd name="connsiteY765" fmla="*/ 717835 h 984617"/>
              <a:gd name="connsiteX766" fmla="*/ 577402 w 1904326"/>
              <a:gd name="connsiteY766" fmla="*/ 726636 h 984617"/>
              <a:gd name="connsiteX767" fmla="*/ 577952 w 1904326"/>
              <a:gd name="connsiteY767" fmla="*/ 734887 h 984617"/>
              <a:gd name="connsiteX768" fmla="*/ 577402 w 1904326"/>
              <a:gd name="connsiteY768" fmla="*/ 745889 h 984617"/>
              <a:gd name="connsiteX769" fmla="*/ 575202 w 1904326"/>
              <a:gd name="connsiteY769" fmla="*/ 757440 h 984617"/>
              <a:gd name="connsiteX770" fmla="*/ 572453 w 1904326"/>
              <a:gd name="connsiteY770" fmla="*/ 768991 h 984617"/>
              <a:gd name="connsiteX771" fmla="*/ 568603 w 1904326"/>
              <a:gd name="connsiteY771" fmla="*/ 778893 h 984617"/>
              <a:gd name="connsiteX772" fmla="*/ 563654 w 1904326"/>
              <a:gd name="connsiteY772" fmla="*/ 789344 h 984617"/>
              <a:gd name="connsiteX773" fmla="*/ 558155 w 1904326"/>
              <a:gd name="connsiteY773" fmla="*/ 798695 h 984617"/>
              <a:gd name="connsiteX774" fmla="*/ 551556 w 1904326"/>
              <a:gd name="connsiteY774" fmla="*/ 807496 h 984617"/>
              <a:gd name="connsiteX775" fmla="*/ 544408 w 1904326"/>
              <a:gd name="connsiteY775" fmla="*/ 815747 h 984617"/>
              <a:gd name="connsiteX776" fmla="*/ 536159 w 1904326"/>
              <a:gd name="connsiteY776" fmla="*/ 822898 h 984617"/>
              <a:gd name="connsiteX777" fmla="*/ 527360 w 1904326"/>
              <a:gd name="connsiteY777" fmla="*/ 829499 h 984617"/>
              <a:gd name="connsiteX778" fmla="*/ 518012 w 1904326"/>
              <a:gd name="connsiteY778" fmla="*/ 834999 h 984617"/>
              <a:gd name="connsiteX779" fmla="*/ 507564 w 1904326"/>
              <a:gd name="connsiteY779" fmla="*/ 839950 h 984617"/>
              <a:gd name="connsiteX780" fmla="*/ 497666 w 1904326"/>
              <a:gd name="connsiteY780" fmla="*/ 843800 h 984617"/>
              <a:gd name="connsiteX781" fmla="*/ 486118 w 1904326"/>
              <a:gd name="connsiteY781" fmla="*/ 846551 h 984617"/>
              <a:gd name="connsiteX782" fmla="*/ 474569 w 1904326"/>
              <a:gd name="connsiteY782" fmla="*/ 848751 h 984617"/>
              <a:gd name="connsiteX783" fmla="*/ 463571 w 1904326"/>
              <a:gd name="connsiteY783" fmla="*/ 849301 h 984617"/>
              <a:gd name="connsiteX784" fmla="*/ 452023 w 1904326"/>
              <a:gd name="connsiteY784" fmla="*/ 848751 h 984617"/>
              <a:gd name="connsiteX785" fmla="*/ 440475 w 1904326"/>
              <a:gd name="connsiteY785" fmla="*/ 846551 h 984617"/>
              <a:gd name="connsiteX786" fmla="*/ 429477 w 1904326"/>
              <a:gd name="connsiteY786" fmla="*/ 843800 h 984617"/>
              <a:gd name="connsiteX787" fmla="*/ 419029 w 1904326"/>
              <a:gd name="connsiteY787" fmla="*/ 839950 h 984617"/>
              <a:gd name="connsiteX788" fmla="*/ 408581 w 1904326"/>
              <a:gd name="connsiteY788" fmla="*/ 834999 h 984617"/>
              <a:gd name="connsiteX789" fmla="*/ 399232 w 1904326"/>
              <a:gd name="connsiteY789" fmla="*/ 829499 h 984617"/>
              <a:gd name="connsiteX790" fmla="*/ 390434 w 1904326"/>
              <a:gd name="connsiteY790" fmla="*/ 822898 h 984617"/>
              <a:gd name="connsiteX791" fmla="*/ 382735 w 1904326"/>
              <a:gd name="connsiteY791" fmla="*/ 815747 h 984617"/>
              <a:gd name="connsiteX792" fmla="*/ 375036 w 1904326"/>
              <a:gd name="connsiteY792" fmla="*/ 807496 h 984617"/>
              <a:gd name="connsiteX793" fmla="*/ 368438 w 1904326"/>
              <a:gd name="connsiteY793" fmla="*/ 798695 h 984617"/>
              <a:gd name="connsiteX794" fmla="*/ 362938 w 1904326"/>
              <a:gd name="connsiteY794" fmla="*/ 789344 h 984617"/>
              <a:gd name="connsiteX795" fmla="*/ 357989 w 1904326"/>
              <a:gd name="connsiteY795" fmla="*/ 778893 h 984617"/>
              <a:gd name="connsiteX796" fmla="*/ 354140 w 1904326"/>
              <a:gd name="connsiteY796" fmla="*/ 768991 h 984617"/>
              <a:gd name="connsiteX797" fmla="*/ 351390 w 1904326"/>
              <a:gd name="connsiteY797" fmla="*/ 757440 h 984617"/>
              <a:gd name="connsiteX798" fmla="*/ 349741 w 1904326"/>
              <a:gd name="connsiteY798" fmla="*/ 745889 h 984617"/>
              <a:gd name="connsiteX799" fmla="*/ 348641 w 1904326"/>
              <a:gd name="connsiteY799" fmla="*/ 734887 h 984617"/>
              <a:gd name="connsiteX800" fmla="*/ 349741 w 1904326"/>
              <a:gd name="connsiteY800" fmla="*/ 724436 h 984617"/>
              <a:gd name="connsiteX801" fmla="*/ 350841 w 1904326"/>
              <a:gd name="connsiteY801" fmla="*/ 715085 h 984617"/>
              <a:gd name="connsiteX802" fmla="*/ 353040 w 1904326"/>
              <a:gd name="connsiteY802" fmla="*/ 705734 h 984617"/>
              <a:gd name="connsiteX803" fmla="*/ 355790 w 1904326"/>
              <a:gd name="connsiteY803" fmla="*/ 696383 h 984617"/>
              <a:gd name="connsiteX804" fmla="*/ 359639 w 1904326"/>
              <a:gd name="connsiteY804" fmla="*/ 687582 h 984617"/>
              <a:gd name="connsiteX805" fmla="*/ 363488 w 1904326"/>
              <a:gd name="connsiteY805" fmla="*/ 679331 h 984617"/>
              <a:gd name="connsiteX806" fmla="*/ 368438 w 1904326"/>
              <a:gd name="connsiteY806" fmla="*/ 671080 h 984617"/>
              <a:gd name="connsiteX807" fmla="*/ 373937 w 1904326"/>
              <a:gd name="connsiteY807" fmla="*/ 663929 h 984617"/>
              <a:gd name="connsiteX808" fmla="*/ 379986 w 1904326"/>
              <a:gd name="connsiteY808" fmla="*/ 656228 h 984617"/>
              <a:gd name="connsiteX809" fmla="*/ 386584 w 1904326"/>
              <a:gd name="connsiteY809" fmla="*/ 649627 h 984617"/>
              <a:gd name="connsiteX810" fmla="*/ 393733 w 1904326"/>
              <a:gd name="connsiteY810" fmla="*/ 644127 h 984617"/>
              <a:gd name="connsiteX811" fmla="*/ 401432 w 1904326"/>
              <a:gd name="connsiteY811" fmla="*/ 639176 h 984617"/>
              <a:gd name="connsiteX812" fmla="*/ 409681 w 1904326"/>
              <a:gd name="connsiteY812" fmla="*/ 633675 h 984617"/>
              <a:gd name="connsiteX813" fmla="*/ 418479 w 1904326"/>
              <a:gd name="connsiteY813" fmla="*/ 629275 h 984617"/>
              <a:gd name="connsiteX814" fmla="*/ 426728 w 1904326"/>
              <a:gd name="connsiteY814" fmla="*/ 625974 h 984617"/>
              <a:gd name="connsiteX815" fmla="*/ 436626 w 1904326"/>
              <a:gd name="connsiteY815" fmla="*/ 623224 h 984617"/>
              <a:gd name="connsiteX816" fmla="*/ 442675 w 1904326"/>
              <a:gd name="connsiteY816" fmla="*/ 610573 h 984617"/>
              <a:gd name="connsiteX817" fmla="*/ 26946 w 1904326"/>
              <a:gd name="connsiteY817" fmla="*/ 592420 h 984617"/>
              <a:gd name="connsiteX818" fmla="*/ 21446 w 1904326"/>
              <a:gd name="connsiteY818" fmla="*/ 591870 h 984617"/>
              <a:gd name="connsiteX819" fmla="*/ 15947 w 1904326"/>
              <a:gd name="connsiteY819" fmla="*/ 590220 h 984617"/>
              <a:gd name="connsiteX820" fmla="*/ 11548 w 1904326"/>
              <a:gd name="connsiteY820" fmla="*/ 587470 h 984617"/>
              <a:gd name="connsiteX821" fmla="*/ 7149 w 1904326"/>
              <a:gd name="connsiteY821" fmla="*/ 584169 h 984617"/>
              <a:gd name="connsiteX822" fmla="*/ 4399 w 1904326"/>
              <a:gd name="connsiteY822" fmla="*/ 580319 h 984617"/>
              <a:gd name="connsiteX823" fmla="*/ 2200 w 1904326"/>
              <a:gd name="connsiteY823" fmla="*/ 575368 h 984617"/>
              <a:gd name="connsiteX824" fmla="*/ 0 w 1904326"/>
              <a:gd name="connsiteY824" fmla="*/ 570418 h 984617"/>
              <a:gd name="connsiteX825" fmla="*/ 0 w 1904326"/>
              <a:gd name="connsiteY825" fmla="*/ 564917 h 984617"/>
              <a:gd name="connsiteX826" fmla="*/ 0 w 1904326"/>
              <a:gd name="connsiteY826" fmla="*/ 563267 h 984617"/>
              <a:gd name="connsiteX827" fmla="*/ 0 w 1904326"/>
              <a:gd name="connsiteY827" fmla="*/ 557216 h 984617"/>
              <a:gd name="connsiteX828" fmla="*/ 2200 w 1904326"/>
              <a:gd name="connsiteY828" fmla="*/ 552816 h 984617"/>
              <a:gd name="connsiteX829" fmla="*/ 4399 w 1904326"/>
              <a:gd name="connsiteY829" fmla="*/ 547865 h 984617"/>
              <a:gd name="connsiteX830" fmla="*/ 7149 w 1904326"/>
              <a:gd name="connsiteY830" fmla="*/ 544015 h 984617"/>
              <a:gd name="connsiteX831" fmla="*/ 11548 w 1904326"/>
              <a:gd name="connsiteY831" fmla="*/ 540714 h 984617"/>
              <a:gd name="connsiteX832" fmla="*/ 15947 w 1904326"/>
              <a:gd name="connsiteY832" fmla="*/ 537964 h 984617"/>
              <a:gd name="connsiteX833" fmla="*/ 21446 w 1904326"/>
              <a:gd name="connsiteY833" fmla="*/ 536314 h 984617"/>
              <a:gd name="connsiteX834" fmla="*/ 26946 w 1904326"/>
              <a:gd name="connsiteY834" fmla="*/ 535764 h 984617"/>
              <a:gd name="connsiteX835" fmla="*/ 694532 w 1904326"/>
              <a:gd name="connsiteY835" fmla="*/ 535764 h 984617"/>
              <a:gd name="connsiteX836" fmla="*/ 698381 w 1904326"/>
              <a:gd name="connsiteY836" fmla="*/ 517061 h 984617"/>
              <a:gd name="connsiteX837" fmla="*/ 703880 w 1904326"/>
              <a:gd name="connsiteY837" fmla="*/ 499459 h 984617"/>
              <a:gd name="connsiteX838" fmla="*/ 710479 w 1904326"/>
              <a:gd name="connsiteY838" fmla="*/ 481857 h 984617"/>
              <a:gd name="connsiteX839" fmla="*/ 718728 w 1904326"/>
              <a:gd name="connsiteY839" fmla="*/ 465355 h 984617"/>
              <a:gd name="connsiteX840" fmla="*/ 727526 w 1904326"/>
              <a:gd name="connsiteY840" fmla="*/ 448853 h 984617"/>
              <a:gd name="connsiteX841" fmla="*/ 737425 w 1904326"/>
              <a:gd name="connsiteY841" fmla="*/ 433452 h 984617"/>
              <a:gd name="connsiteX842" fmla="*/ 748423 w 1904326"/>
              <a:gd name="connsiteY842" fmla="*/ 418600 h 984617"/>
              <a:gd name="connsiteX843" fmla="*/ 760521 w 1904326"/>
              <a:gd name="connsiteY843" fmla="*/ 404298 h 984617"/>
              <a:gd name="connsiteX844" fmla="*/ 773169 w 1904326"/>
              <a:gd name="connsiteY844" fmla="*/ 391647 h 984617"/>
              <a:gd name="connsiteX845" fmla="*/ 787466 w 1904326"/>
              <a:gd name="connsiteY845" fmla="*/ 379545 h 984617"/>
              <a:gd name="connsiteX846" fmla="*/ 802314 w 1904326"/>
              <a:gd name="connsiteY846" fmla="*/ 368544 h 984617"/>
              <a:gd name="connsiteX847" fmla="*/ 817711 w 1904326"/>
              <a:gd name="connsiteY847" fmla="*/ 358643 h 984617"/>
              <a:gd name="connsiteX848" fmla="*/ 833658 w 1904326"/>
              <a:gd name="connsiteY848" fmla="*/ 349842 h 984617"/>
              <a:gd name="connsiteX849" fmla="*/ 850705 w 1904326"/>
              <a:gd name="connsiteY849" fmla="*/ 341591 h 984617"/>
              <a:gd name="connsiteX850" fmla="*/ 868302 w 1904326"/>
              <a:gd name="connsiteY850" fmla="*/ 334990 h 984617"/>
              <a:gd name="connsiteX851" fmla="*/ 885899 w 1904326"/>
              <a:gd name="connsiteY851" fmla="*/ 329489 h 984617"/>
              <a:gd name="connsiteX852" fmla="*/ 614796 w 1904326"/>
              <a:gd name="connsiteY852" fmla="*/ 260731 h 984617"/>
              <a:gd name="connsiteX853" fmla="*/ 612046 w 1904326"/>
              <a:gd name="connsiteY853" fmla="*/ 260181 h 984617"/>
              <a:gd name="connsiteX854" fmla="*/ 609297 w 1904326"/>
              <a:gd name="connsiteY854" fmla="*/ 259081 h 984617"/>
              <a:gd name="connsiteX855" fmla="*/ 607647 w 1904326"/>
              <a:gd name="connsiteY855" fmla="*/ 256881 h 984617"/>
              <a:gd name="connsiteX856" fmla="*/ 605447 w 1904326"/>
              <a:gd name="connsiteY856" fmla="*/ 254680 h 984617"/>
              <a:gd name="connsiteX857" fmla="*/ 604347 w 1904326"/>
              <a:gd name="connsiteY857" fmla="*/ 251930 h 984617"/>
              <a:gd name="connsiteX858" fmla="*/ 602698 w 1904326"/>
              <a:gd name="connsiteY858" fmla="*/ 249180 h 984617"/>
              <a:gd name="connsiteX859" fmla="*/ 602698 w 1904326"/>
              <a:gd name="connsiteY859" fmla="*/ 245879 h 984617"/>
              <a:gd name="connsiteX860" fmla="*/ 602698 w 1904326"/>
              <a:gd name="connsiteY860" fmla="*/ 243129 h 984617"/>
              <a:gd name="connsiteX861" fmla="*/ 603248 w 1904326"/>
              <a:gd name="connsiteY861" fmla="*/ 242029 h 984617"/>
              <a:gd name="connsiteX862" fmla="*/ 604347 w 1904326"/>
              <a:gd name="connsiteY862" fmla="*/ 239279 h 984617"/>
              <a:gd name="connsiteX863" fmla="*/ 605447 w 1904326"/>
              <a:gd name="connsiteY863" fmla="*/ 236528 h 984617"/>
              <a:gd name="connsiteX864" fmla="*/ 607647 w 1904326"/>
              <a:gd name="connsiteY864" fmla="*/ 234878 h 984617"/>
              <a:gd name="connsiteX865" fmla="*/ 609297 w 1904326"/>
              <a:gd name="connsiteY865" fmla="*/ 232678 h 984617"/>
              <a:gd name="connsiteX866" fmla="*/ 612046 w 1904326"/>
              <a:gd name="connsiteY866" fmla="*/ 231028 h 984617"/>
              <a:gd name="connsiteX867" fmla="*/ 614796 w 1904326"/>
              <a:gd name="connsiteY867" fmla="*/ 230478 h 984617"/>
              <a:gd name="connsiteX868" fmla="*/ 617545 w 1904326"/>
              <a:gd name="connsiteY868" fmla="*/ 229927 h 984617"/>
              <a:gd name="connsiteX869" fmla="*/ 620845 w 1904326"/>
              <a:gd name="connsiteY869" fmla="*/ 230478 h 984617"/>
              <a:gd name="connsiteX870" fmla="*/ 917244 w 1904326"/>
              <a:gd name="connsiteY870" fmla="*/ 287134 h 984617"/>
              <a:gd name="connsiteX871" fmla="*/ 929342 w 1904326"/>
              <a:gd name="connsiteY871" fmla="*/ 17052 h 984617"/>
              <a:gd name="connsiteX872" fmla="*/ 929342 w 1904326"/>
              <a:gd name="connsiteY872" fmla="*/ 13752 h 984617"/>
              <a:gd name="connsiteX873" fmla="*/ 930992 w 1904326"/>
              <a:gd name="connsiteY873" fmla="*/ 10451 h 984617"/>
              <a:gd name="connsiteX874" fmla="*/ 932092 w 1904326"/>
              <a:gd name="connsiteY874" fmla="*/ 7701 h 984617"/>
              <a:gd name="connsiteX875" fmla="*/ 934291 w 1904326"/>
              <a:gd name="connsiteY875" fmla="*/ 5501 h 984617"/>
              <a:gd name="connsiteX876" fmla="*/ 937041 w 1904326"/>
              <a:gd name="connsiteY876" fmla="*/ 2750 h 984617"/>
              <a:gd name="connsiteX877" fmla="*/ 939790 w 1904326"/>
              <a:gd name="connsiteY877" fmla="*/ 1650 h 984617"/>
              <a:gd name="connsiteX878" fmla="*/ 943090 w 1904326"/>
              <a:gd name="connsiteY878" fmla="*/ 550 h 9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Lst>
            <a:rect l="l" t="t" r="r" b="b"/>
            <a:pathLst>
              <a:path w="1904326" h="984617">
                <a:moveTo>
                  <a:pt x="1434623" y="671080"/>
                </a:moveTo>
                <a:lnTo>
                  <a:pt x="1428080" y="672180"/>
                </a:lnTo>
                <a:lnTo>
                  <a:pt x="1422083" y="673830"/>
                </a:lnTo>
                <a:lnTo>
                  <a:pt x="1416630" y="675481"/>
                </a:lnTo>
                <a:lnTo>
                  <a:pt x="1411178" y="678231"/>
                </a:lnTo>
                <a:lnTo>
                  <a:pt x="1405725" y="681531"/>
                </a:lnTo>
                <a:lnTo>
                  <a:pt x="1401363" y="684832"/>
                </a:lnTo>
                <a:lnTo>
                  <a:pt x="1396456" y="689232"/>
                </a:lnTo>
                <a:lnTo>
                  <a:pt x="1392640" y="693633"/>
                </a:lnTo>
                <a:lnTo>
                  <a:pt x="1389368" y="698583"/>
                </a:lnTo>
                <a:lnTo>
                  <a:pt x="1386097" y="704084"/>
                </a:lnTo>
                <a:lnTo>
                  <a:pt x="1383370" y="709035"/>
                </a:lnTo>
                <a:lnTo>
                  <a:pt x="1381189" y="714535"/>
                </a:lnTo>
                <a:lnTo>
                  <a:pt x="1380099" y="720586"/>
                </a:lnTo>
                <a:lnTo>
                  <a:pt x="1378463" y="727737"/>
                </a:lnTo>
                <a:lnTo>
                  <a:pt x="1378463" y="733788"/>
                </a:lnTo>
                <a:lnTo>
                  <a:pt x="1378463" y="740388"/>
                </a:lnTo>
                <a:lnTo>
                  <a:pt x="1380099" y="746439"/>
                </a:lnTo>
                <a:lnTo>
                  <a:pt x="1381189" y="752490"/>
                </a:lnTo>
                <a:lnTo>
                  <a:pt x="1383370" y="757990"/>
                </a:lnTo>
                <a:lnTo>
                  <a:pt x="1386097" y="764041"/>
                </a:lnTo>
                <a:lnTo>
                  <a:pt x="1389368" y="768442"/>
                </a:lnTo>
                <a:lnTo>
                  <a:pt x="1392640" y="773392"/>
                </a:lnTo>
                <a:lnTo>
                  <a:pt x="1396456" y="777793"/>
                </a:lnTo>
                <a:lnTo>
                  <a:pt x="1401363" y="782193"/>
                </a:lnTo>
                <a:lnTo>
                  <a:pt x="1405725" y="785494"/>
                </a:lnTo>
                <a:lnTo>
                  <a:pt x="1411178" y="788794"/>
                </a:lnTo>
                <a:lnTo>
                  <a:pt x="1416630" y="791544"/>
                </a:lnTo>
                <a:lnTo>
                  <a:pt x="1422083" y="793745"/>
                </a:lnTo>
                <a:lnTo>
                  <a:pt x="1428080" y="794845"/>
                </a:lnTo>
                <a:lnTo>
                  <a:pt x="1434623" y="796495"/>
                </a:lnTo>
                <a:lnTo>
                  <a:pt x="1440621" y="796495"/>
                </a:lnTo>
                <a:lnTo>
                  <a:pt x="1447164" y="796495"/>
                </a:lnTo>
                <a:lnTo>
                  <a:pt x="1453161" y="794845"/>
                </a:lnTo>
                <a:lnTo>
                  <a:pt x="1459159" y="793745"/>
                </a:lnTo>
                <a:lnTo>
                  <a:pt x="1464611" y="791544"/>
                </a:lnTo>
                <a:lnTo>
                  <a:pt x="1470609" y="788794"/>
                </a:lnTo>
                <a:lnTo>
                  <a:pt x="1475516" y="785494"/>
                </a:lnTo>
                <a:lnTo>
                  <a:pt x="1479878" y="782193"/>
                </a:lnTo>
                <a:lnTo>
                  <a:pt x="1484785" y="777793"/>
                </a:lnTo>
                <a:lnTo>
                  <a:pt x="1488602" y="773392"/>
                </a:lnTo>
                <a:lnTo>
                  <a:pt x="1491873" y="768442"/>
                </a:lnTo>
                <a:lnTo>
                  <a:pt x="1495145" y="764041"/>
                </a:lnTo>
                <a:lnTo>
                  <a:pt x="1497871" y="757990"/>
                </a:lnTo>
                <a:lnTo>
                  <a:pt x="1500052" y="752490"/>
                </a:lnTo>
                <a:lnTo>
                  <a:pt x="1502233" y="746439"/>
                </a:lnTo>
                <a:lnTo>
                  <a:pt x="1502778" y="740388"/>
                </a:lnTo>
                <a:lnTo>
                  <a:pt x="1502778" y="733788"/>
                </a:lnTo>
                <a:lnTo>
                  <a:pt x="1502778" y="727737"/>
                </a:lnTo>
                <a:lnTo>
                  <a:pt x="1502233" y="720586"/>
                </a:lnTo>
                <a:lnTo>
                  <a:pt x="1500052" y="714535"/>
                </a:lnTo>
                <a:lnTo>
                  <a:pt x="1497871" y="709035"/>
                </a:lnTo>
                <a:lnTo>
                  <a:pt x="1495145" y="704084"/>
                </a:lnTo>
                <a:lnTo>
                  <a:pt x="1491873" y="698583"/>
                </a:lnTo>
                <a:lnTo>
                  <a:pt x="1488602" y="693633"/>
                </a:lnTo>
                <a:lnTo>
                  <a:pt x="1484785" y="689232"/>
                </a:lnTo>
                <a:lnTo>
                  <a:pt x="1479878" y="684832"/>
                </a:lnTo>
                <a:lnTo>
                  <a:pt x="1475516" y="681531"/>
                </a:lnTo>
                <a:lnTo>
                  <a:pt x="1470609" y="678231"/>
                </a:lnTo>
                <a:lnTo>
                  <a:pt x="1464611" y="675481"/>
                </a:lnTo>
                <a:lnTo>
                  <a:pt x="1459159" y="673830"/>
                </a:lnTo>
                <a:lnTo>
                  <a:pt x="1453161" y="672180"/>
                </a:lnTo>
                <a:lnTo>
                  <a:pt x="1447164" y="671080"/>
                </a:lnTo>
                <a:lnTo>
                  <a:pt x="1440621" y="671080"/>
                </a:lnTo>
                <a:close/>
                <a:moveTo>
                  <a:pt x="457957" y="671080"/>
                </a:moveTo>
                <a:lnTo>
                  <a:pt x="451385" y="672180"/>
                </a:lnTo>
                <a:lnTo>
                  <a:pt x="445360" y="673830"/>
                </a:lnTo>
                <a:lnTo>
                  <a:pt x="439884" y="675481"/>
                </a:lnTo>
                <a:lnTo>
                  <a:pt x="434407" y="678231"/>
                </a:lnTo>
                <a:lnTo>
                  <a:pt x="428930" y="681531"/>
                </a:lnTo>
                <a:lnTo>
                  <a:pt x="424549" y="684832"/>
                </a:lnTo>
                <a:lnTo>
                  <a:pt x="419620" y="689232"/>
                </a:lnTo>
                <a:lnTo>
                  <a:pt x="415787" y="693633"/>
                </a:lnTo>
                <a:lnTo>
                  <a:pt x="412501" y="698583"/>
                </a:lnTo>
                <a:lnTo>
                  <a:pt x="409215" y="704084"/>
                </a:lnTo>
                <a:lnTo>
                  <a:pt x="406476" y="709035"/>
                </a:lnTo>
                <a:lnTo>
                  <a:pt x="404286" y="714535"/>
                </a:lnTo>
                <a:lnTo>
                  <a:pt x="403190" y="720586"/>
                </a:lnTo>
                <a:lnTo>
                  <a:pt x="401547" y="727737"/>
                </a:lnTo>
                <a:lnTo>
                  <a:pt x="401547" y="733788"/>
                </a:lnTo>
                <a:lnTo>
                  <a:pt x="401547" y="740388"/>
                </a:lnTo>
                <a:lnTo>
                  <a:pt x="403190" y="746439"/>
                </a:lnTo>
                <a:lnTo>
                  <a:pt x="404286" y="752490"/>
                </a:lnTo>
                <a:lnTo>
                  <a:pt x="406476" y="757990"/>
                </a:lnTo>
                <a:lnTo>
                  <a:pt x="409215" y="764041"/>
                </a:lnTo>
                <a:lnTo>
                  <a:pt x="412501" y="768442"/>
                </a:lnTo>
                <a:lnTo>
                  <a:pt x="415787" y="773392"/>
                </a:lnTo>
                <a:lnTo>
                  <a:pt x="419620" y="777793"/>
                </a:lnTo>
                <a:lnTo>
                  <a:pt x="424549" y="782193"/>
                </a:lnTo>
                <a:lnTo>
                  <a:pt x="428930" y="785494"/>
                </a:lnTo>
                <a:lnTo>
                  <a:pt x="434407" y="788794"/>
                </a:lnTo>
                <a:lnTo>
                  <a:pt x="439884" y="791544"/>
                </a:lnTo>
                <a:lnTo>
                  <a:pt x="445360" y="793745"/>
                </a:lnTo>
                <a:lnTo>
                  <a:pt x="451385" y="794845"/>
                </a:lnTo>
                <a:lnTo>
                  <a:pt x="457957" y="796495"/>
                </a:lnTo>
                <a:lnTo>
                  <a:pt x="463981" y="796495"/>
                </a:lnTo>
                <a:lnTo>
                  <a:pt x="470553" y="796495"/>
                </a:lnTo>
                <a:lnTo>
                  <a:pt x="476577" y="794845"/>
                </a:lnTo>
                <a:lnTo>
                  <a:pt x="482601" y="793745"/>
                </a:lnTo>
                <a:lnTo>
                  <a:pt x="488626" y="791544"/>
                </a:lnTo>
                <a:lnTo>
                  <a:pt x="494102" y="788794"/>
                </a:lnTo>
                <a:lnTo>
                  <a:pt x="499031" y="785494"/>
                </a:lnTo>
                <a:lnTo>
                  <a:pt x="504508" y="782193"/>
                </a:lnTo>
                <a:lnTo>
                  <a:pt x="508342" y="777793"/>
                </a:lnTo>
                <a:lnTo>
                  <a:pt x="512175" y="773392"/>
                </a:lnTo>
                <a:lnTo>
                  <a:pt x="516557" y="768442"/>
                </a:lnTo>
                <a:lnTo>
                  <a:pt x="518747" y="764041"/>
                </a:lnTo>
                <a:lnTo>
                  <a:pt x="521486" y="757990"/>
                </a:lnTo>
                <a:lnTo>
                  <a:pt x="523676" y="752490"/>
                </a:lnTo>
                <a:lnTo>
                  <a:pt x="525867" y="746439"/>
                </a:lnTo>
                <a:lnTo>
                  <a:pt x="526415" y="740388"/>
                </a:lnTo>
                <a:lnTo>
                  <a:pt x="526962" y="733788"/>
                </a:lnTo>
                <a:lnTo>
                  <a:pt x="526415" y="727737"/>
                </a:lnTo>
                <a:lnTo>
                  <a:pt x="525867" y="720586"/>
                </a:lnTo>
                <a:lnTo>
                  <a:pt x="523676" y="714535"/>
                </a:lnTo>
                <a:lnTo>
                  <a:pt x="521486" y="709035"/>
                </a:lnTo>
                <a:lnTo>
                  <a:pt x="518747" y="704084"/>
                </a:lnTo>
                <a:lnTo>
                  <a:pt x="516557" y="698583"/>
                </a:lnTo>
                <a:lnTo>
                  <a:pt x="512175" y="693633"/>
                </a:lnTo>
                <a:lnTo>
                  <a:pt x="508342" y="689232"/>
                </a:lnTo>
                <a:lnTo>
                  <a:pt x="504508" y="684832"/>
                </a:lnTo>
                <a:lnTo>
                  <a:pt x="499031" y="681531"/>
                </a:lnTo>
                <a:lnTo>
                  <a:pt x="494102" y="678231"/>
                </a:lnTo>
                <a:lnTo>
                  <a:pt x="488626" y="675481"/>
                </a:lnTo>
                <a:lnTo>
                  <a:pt x="482601" y="673830"/>
                </a:lnTo>
                <a:lnTo>
                  <a:pt x="476577" y="672180"/>
                </a:lnTo>
                <a:lnTo>
                  <a:pt x="470553" y="671080"/>
                </a:lnTo>
                <a:lnTo>
                  <a:pt x="463981" y="671080"/>
                </a:lnTo>
                <a:close/>
                <a:moveTo>
                  <a:pt x="952163" y="599571"/>
                </a:moveTo>
                <a:lnTo>
                  <a:pt x="947152" y="600121"/>
                </a:lnTo>
                <a:lnTo>
                  <a:pt x="943254" y="600671"/>
                </a:lnTo>
                <a:lnTo>
                  <a:pt x="938800" y="601221"/>
                </a:lnTo>
                <a:lnTo>
                  <a:pt x="934346" y="602871"/>
                </a:lnTo>
                <a:lnTo>
                  <a:pt x="930449" y="605072"/>
                </a:lnTo>
                <a:lnTo>
                  <a:pt x="927108" y="607272"/>
                </a:lnTo>
                <a:lnTo>
                  <a:pt x="923767" y="609472"/>
                </a:lnTo>
                <a:lnTo>
                  <a:pt x="919870" y="612772"/>
                </a:lnTo>
                <a:lnTo>
                  <a:pt x="916529" y="616073"/>
                </a:lnTo>
                <a:lnTo>
                  <a:pt x="914859" y="619923"/>
                </a:lnTo>
                <a:lnTo>
                  <a:pt x="912075" y="623224"/>
                </a:lnTo>
                <a:lnTo>
                  <a:pt x="909848" y="627074"/>
                </a:lnTo>
                <a:lnTo>
                  <a:pt x="908734" y="630925"/>
                </a:lnTo>
                <a:lnTo>
                  <a:pt x="907621" y="635875"/>
                </a:lnTo>
                <a:lnTo>
                  <a:pt x="907064" y="639725"/>
                </a:lnTo>
                <a:lnTo>
                  <a:pt x="906507" y="644676"/>
                </a:lnTo>
                <a:lnTo>
                  <a:pt x="907064" y="649077"/>
                </a:lnTo>
                <a:lnTo>
                  <a:pt x="907621" y="654027"/>
                </a:lnTo>
                <a:lnTo>
                  <a:pt x="908734" y="657877"/>
                </a:lnTo>
                <a:lnTo>
                  <a:pt x="909848" y="662278"/>
                </a:lnTo>
                <a:lnTo>
                  <a:pt x="912075" y="666128"/>
                </a:lnTo>
                <a:lnTo>
                  <a:pt x="914859" y="669979"/>
                </a:lnTo>
                <a:lnTo>
                  <a:pt x="916529" y="673829"/>
                </a:lnTo>
                <a:lnTo>
                  <a:pt x="919870" y="677130"/>
                </a:lnTo>
                <a:lnTo>
                  <a:pt x="923767" y="679880"/>
                </a:lnTo>
                <a:lnTo>
                  <a:pt x="927108" y="682080"/>
                </a:lnTo>
                <a:lnTo>
                  <a:pt x="930449" y="684280"/>
                </a:lnTo>
                <a:lnTo>
                  <a:pt x="934346" y="686481"/>
                </a:lnTo>
                <a:lnTo>
                  <a:pt x="938800" y="687581"/>
                </a:lnTo>
                <a:lnTo>
                  <a:pt x="943254" y="689231"/>
                </a:lnTo>
                <a:lnTo>
                  <a:pt x="947152" y="689781"/>
                </a:lnTo>
                <a:lnTo>
                  <a:pt x="952163" y="689781"/>
                </a:lnTo>
                <a:lnTo>
                  <a:pt x="957174" y="689781"/>
                </a:lnTo>
                <a:lnTo>
                  <a:pt x="961628" y="689231"/>
                </a:lnTo>
                <a:lnTo>
                  <a:pt x="966082" y="687581"/>
                </a:lnTo>
                <a:lnTo>
                  <a:pt x="969980" y="686481"/>
                </a:lnTo>
                <a:lnTo>
                  <a:pt x="973877" y="684280"/>
                </a:lnTo>
                <a:lnTo>
                  <a:pt x="978331" y="682080"/>
                </a:lnTo>
                <a:lnTo>
                  <a:pt x="981672" y="679880"/>
                </a:lnTo>
                <a:lnTo>
                  <a:pt x="985012" y="677130"/>
                </a:lnTo>
                <a:lnTo>
                  <a:pt x="987796" y="673829"/>
                </a:lnTo>
                <a:lnTo>
                  <a:pt x="990580" y="669979"/>
                </a:lnTo>
                <a:lnTo>
                  <a:pt x="992251" y="666128"/>
                </a:lnTo>
                <a:lnTo>
                  <a:pt x="994478" y="662278"/>
                </a:lnTo>
                <a:lnTo>
                  <a:pt x="995591" y="657877"/>
                </a:lnTo>
                <a:lnTo>
                  <a:pt x="997261" y="654027"/>
                </a:lnTo>
                <a:lnTo>
                  <a:pt x="997818" y="649077"/>
                </a:lnTo>
                <a:lnTo>
                  <a:pt x="997818" y="644676"/>
                </a:lnTo>
                <a:lnTo>
                  <a:pt x="997818" y="639725"/>
                </a:lnTo>
                <a:lnTo>
                  <a:pt x="997261" y="635875"/>
                </a:lnTo>
                <a:lnTo>
                  <a:pt x="995591" y="630925"/>
                </a:lnTo>
                <a:lnTo>
                  <a:pt x="994478" y="627074"/>
                </a:lnTo>
                <a:lnTo>
                  <a:pt x="992251" y="623224"/>
                </a:lnTo>
                <a:lnTo>
                  <a:pt x="990580" y="619923"/>
                </a:lnTo>
                <a:lnTo>
                  <a:pt x="987796" y="616073"/>
                </a:lnTo>
                <a:lnTo>
                  <a:pt x="985012" y="612772"/>
                </a:lnTo>
                <a:lnTo>
                  <a:pt x="981672" y="609472"/>
                </a:lnTo>
                <a:lnTo>
                  <a:pt x="978331" y="607272"/>
                </a:lnTo>
                <a:lnTo>
                  <a:pt x="973877" y="605072"/>
                </a:lnTo>
                <a:lnTo>
                  <a:pt x="969980" y="602871"/>
                </a:lnTo>
                <a:lnTo>
                  <a:pt x="966082" y="601221"/>
                </a:lnTo>
                <a:lnTo>
                  <a:pt x="961628" y="600671"/>
                </a:lnTo>
                <a:lnTo>
                  <a:pt x="957174" y="600121"/>
                </a:lnTo>
                <a:close/>
                <a:moveTo>
                  <a:pt x="1010919" y="506060"/>
                </a:moveTo>
                <a:lnTo>
                  <a:pt x="971513" y="506602"/>
                </a:lnTo>
                <a:lnTo>
                  <a:pt x="969293" y="507686"/>
                </a:lnTo>
                <a:lnTo>
                  <a:pt x="967072" y="508228"/>
                </a:lnTo>
                <a:lnTo>
                  <a:pt x="963742" y="510397"/>
                </a:lnTo>
                <a:lnTo>
                  <a:pt x="960967" y="513649"/>
                </a:lnTo>
                <a:lnTo>
                  <a:pt x="960412" y="516360"/>
                </a:lnTo>
                <a:lnTo>
                  <a:pt x="960412" y="517986"/>
                </a:lnTo>
                <a:lnTo>
                  <a:pt x="960412" y="532623"/>
                </a:lnTo>
                <a:lnTo>
                  <a:pt x="960412" y="534791"/>
                </a:lnTo>
                <a:lnTo>
                  <a:pt x="960967" y="536960"/>
                </a:lnTo>
                <a:lnTo>
                  <a:pt x="962632" y="538586"/>
                </a:lnTo>
                <a:lnTo>
                  <a:pt x="963742" y="540212"/>
                </a:lnTo>
                <a:lnTo>
                  <a:pt x="965407" y="541297"/>
                </a:lnTo>
                <a:lnTo>
                  <a:pt x="967072" y="542923"/>
                </a:lnTo>
                <a:lnTo>
                  <a:pt x="969293" y="543465"/>
                </a:lnTo>
                <a:lnTo>
                  <a:pt x="971513" y="543465"/>
                </a:lnTo>
                <a:lnTo>
                  <a:pt x="1010919" y="543465"/>
                </a:lnTo>
                <a:lnTo>
                  <a:pt x="1013139" y="543465"/>
                </a:lnTo>
                <a:lnTo>
                  <a:pt x="1015359" y="542923"/>
                </a:lnTo>
                <a:lnTo>
                  <a:pt x="1017024" y="541297"/>
                </a:lnTo>
                <a:lnTo>
                  <a:pt x="1018689" y="540212"/>
                </a:lnTo>
                <a:lnTo>
                  <a:pt x="1020354" y="538586"/>
                </a:lnTo>
                <a:lnTo>
                  <a:pt x="1020909" y="536960"/>
                </a:lnTo>
                <a:lnTo>
                  <a:pt x="1021464" y="534791"/>
                </a:lnTo>
                <a:lnTo>
                  <a:pt x="1022019" y="532623"/>
                </a:lnTo>
                <a:lnTo>
                  <a:pt x="1022019" y="516902"/>
                </a:lnTo>
                <a:lnTo>
                  <a:pt x="1021464" y="514734"/>
                </a:lnTo>
                <a:lnTo>
                  <a:pt x="1020909" y="513107"/>
                </a:lnTo>
                <a:lnTo>
                  <a:pt x="1020354" y="510939"/>
                </a:lnTo>
                <a:lnTo>
                  <a:pt x="1018689" y="509313"/>
                </a:lnTo>
                <a:lnTo>
                  <a:pt x="1017024" y="508228"/>
                </a:lnTo>
                <a:lnTo>
                  <a:pt x="1015359" y="506602"/>
                </a:lnTo>
                <a:lnTo>
                  <a:pt x="1013139" y="506602"/>
                </a:lnTo>
                <a:close/>
                <a:moveTo>
                  <a:pt x="892945" y="506060"/>
                </a:moveTo>
                <a:lnTo>
                  <a:pt x="891265" y="506602"/>
                </a:lnTo>
                <a:lnTo>
                  <a:pt x="889025" y="506602"/>
                </a:lnTo>
                <a:lnTo>
                  <a:pt x="886785" y="508228"/>
                </a:lnTo>
                <a:lnTo>
                  <a:pt x="885105" y="509313"/>
                </a:lnTo>
                <a:lnTo>
                  <a:pt x="883424" y="510939"/>
                </a:lnTo>
                <a:lnTo>
                  <a:pt x="882864" y="513107"/>
                </a:lnTo>
                <a:lnTo>
                  <a:pt x="882304" y="514734"/>
                </a:lnTo>
                <a:lnTo>
                  <a:pt x="882304" y="516902"/>
                </a:lnTo>
                <a:lnTo>
                  <a:pt x="882304" y="532623"/>
                </a:lnTo>
                <a:lnTo>
                  <a:pt x="882304" y="534791"/>
                </a:lnTo>
                <a:lnTo>
                  <a:pt x="882864" y="536960"/>
                </a:lnTo>
                <a:lnTo>
                  <a:pt x="883424" y="538586"/>
                </a:lnTo>
                <a:lnTo>
                  <a:pt x="885105" y="540212"/>
                </a:lnTo>
                <a:lnTo>
                  <a:pt x="886785" y="541297"/>
                </a:lnTo>
                <a:lnTo>
                  <a:pt x="889025" y="542923"/>
                </a:lnTo>
                <a:lnTo>
                  <a:pt x="891265" y="543465"/>
                </a:lnTo>
                <a:lnTo>
                  <a:pt x="892945" y="543465"/>
                </a:lnTo>
                <a:lnTo>
                  <a:pt x="933270" y="543465"/>
                </a:lnTo>
                <a:lnTo>
                  <a:pt x="934950" y="543465"/>
                </a:lnTo>
                <a:lnTo>
                  <a:pt x="937190" y="542923"/>
                </a:lnTo>
                <a:lnTo>
                  <a:pt x="939431" y="541297"/>
                </a:lnTo>
                <a:lnTo>
                  <a:pt x="940551" y="540212"/>
                </a:lnTo>
                <a:lnTo>
                  <a:pt x="941671" y="538586"/>
                </a:lnTo>
                <a:lnTo>
                  <a:pt x="943351" y="536960"/>
                </a:lnTo>
                <a:lnTo>
                  <a:pt x="943911" y="534791"/>
                </a:lnTo>
                <a:lnTo>
                  <a:pt x="943911" y="532623"/>
                </a:lnTo>
                <a:lnTo>
                  <a:pt x="943911" y="517986"/>
                </a:lnTo>
                <a:lnTo>
                  <a:pt x="943911" y="516360"/>
                </a:lnTo>
                <a:lnTo>
                  <a:pt x="943351" y="513649"/>
                </a:lnTo>
                <a:lnTo>
                  <a:pt x="940551" y="510397"/>
                </a:lnTo>
                <a:lnTo>
                  <a:pt x="937190" y="508228"/>
                </a:lnTo>
                <a:lnTo>
                  <a:pt x="934950" y="507686"/>
                </a:lnTo>
                <a:lnTo>
                  <a:pt x="933270" y="506602"/>
                </a:lnTo>
                <a:close/>
                <a:moveTo>
                  <a:pt x="1062726" y="502759"/>
                </a:moveTo>
                <a:lnTo>
                  <a:pt x="1050625" y="503843"/>
                </a:lnTo>
                <a:lnTo>
                  <a:pt x="1048424" y="504385"/>
                </a:lnTo>
                <a:lnTo>
                  <a:pt x="1046774" y="504927"/>
                </a:lnTo>
                <a:lnTo>
                  <a:pt x="1042374" y="507638"/>
                </a:lnTo>
                <a:lnTo>
                  <a:pt x="1040173" y="510891"/>
                </a:lnTo>
                <a:lnTo>
                  <a:pt x="1039623" y="513601"/>
                </a:lnTo>
                <a:lnTo>
                  <a:pt x="1039623" y="515769"/>
                </a:lnTo>
                <a:lnTo>
                  <a:pt x="1039623" y="530948"/>
                </a:lnTo>
                <a:lnTo>
                  <a:pt x="1039623" y="532575"/>
                </a:lnTo>
                <a:lnTo>
                  <a:pt x="1040173" y="534743"/>
                </a:lnTo>
                <a:lnTo>
                  <a:pt x="1041273" y="536911"/>
                </a:lnTo>
                <a:lnTo>
                  <a:pt x="1042374" y="537996"/>
                </a:lnTo>
                <a:lnTo>
                  <a:pt x="1044574" y="539622"/>
                </a:lnTo>
                <a:lnTo>
                  <a:pt x="1045674" y="540164"/>
                </a:lnTo>
                <a:lnTo>
                  <a:pt x="1047874" y="540164"/>
                </a:lnTo>
                <a:lnTo>
                  <a:pt x="1050625" y="540164"/>
                </a:lnTo>
                <a:lnTo>
                  <a:pt x="1080328" y="536369"/>
                </a:lnTo>
                <a:lnTo>
                  <a:pt x="1081979" y="535285"/>
                </a:lnTo>
                <a:lnTo>
                  <a:pt x="1084179" y="534743"/>
                </a:lnTo>
                <a:lnTo>
                  <a:pt x="1085829" y="533659"/>
                </a:lnTo>
                <a:lnTo>
                  <a:pt x="1086379" y="532033"/>
                </a:lnTo>
                <a:lnTo>
                  <a:pt x="1086929" y="530948"/>
                </a:lnTo>
                <a:lnTo>
                  <a:pt x="1086929" y="528780"/>
                </a:lnTo>
                <a:lnTo>
                  <a:pt x="1086929" y="526611"/>
                </a:lnTo>
                <a:lnTo>
                  <a:pt x="1086379" y="524985"/>
                </a:lnTo>
                <a:lnTo>
                  <a:pt x="1078678" y="511433"/>
                </a:lnTo>
                <a:lnTo>
                  <a:pt x="1075928" y="507638"/>
                </a:lnTo>
                <a:lnTo>
                  <a:pt x="1072077" y="504927"/>
                </a:lnTo>
                <a:lnTo>
                  <a:pt x="1067127" y="502759"/>
                </a:lnTo>
                <a:close/>
                <a:moveTo>
                  <a:pt x="837426" y="502759"/>
                </a:moveTo>
                <a:lnTo>
                  <a:pt x="832975" y="504927"/>
                </a:lnTo>
                <a:lnTo>
                  <a:pt x="829080" y="507638"/>
                </a:lnTo>
                <a:lnTo>
                  <a:pt x="826299" y="511433"/>
                </a:lnTo>
                <a:lnTo>
                  <a:pt x="819065" y="524985"/>
                </a:lnTo>
                <a:lnTo>
                  <a:pt x="817953" y="526611"/>
                </a:lnTo>
                <a:lnTo>
                  <a:pt x="817396" y="528780"/>
                </a:lnTo>
                <a:lnTo>
                  <a:pt x="817396" y="530948"/>
                </a:lnTo>
                <a:lnTo>
                  <a:pt x="817953" y="532033"/>
                </a:lnTo>
                <a:lnTo>
                  <a:pt x="819622" y="533659"/>
                </a:lnTo>
                <a:lnTo>
                  <a:pt x="820735" y="534743"/>
                </a:lnTo>
                <a:lnTo>
                  <a:pt x="822404" y="535285"/>
                </a:lnTo>
                <a:lnTo>
                  <a:pt x="824073" y="536369"/>
                </a:lnTo>
                <a:lnTo>
                  <a:pt x="854674" y="540164"/>
                </a:lnTo>
                <a:lnTo>
                  <a:pt x="856900" y="540164"/>
                </a:lnTo>
                <a:lnTo>
                  <a:pt x="859126" y="540164"/>
                </a:lnTo>
                <a:lnTo>
                  <a:pt x="860795" y="539622"/>
                </a:lnTo>
                <a:lnTo>
                  <a:pt x="862464" y="537996"/>
                </a:lnTo>
                <a:lnTo>
                  <a:pt x="863577" y="536911"/>
                </a:lnTo>
                <a:lnTo>
                  <a:pt x="864689" y="534743"/>
                </a:lnTo>
                <a:lnTo>
                  <a:pt x="865246" y="532575"/>
                </a:lnTo>
                <a:lnTo>
                  <a:pt x="865802" y="530948"/>
                </a:lnTo>
                <a:lnTo>
                  <a:pt x="865802" y="515769"/>
                </a:lnTo>
                <a:lnTo>
                  <a:pt x="865246" y="513601"/>
                </a:lnTo>
                <a:lnTo>
                  <a:pt x="864689" y="510891"/>
                </a:lnTo>
                <a:lnTo>
                  <a:pt x="862464" y="507638"/>
                </a:lnTo>
                <a:lnTo>
                  <a:pt x="859126" y="504927"/>
                </a:lnTo>
                <a:lnTo>
                  <a:pt x="856900" y="504385"/>
                </a:lnTo>
                <a:lnTo>
                  <a:pt x="854118" y="503843"/>
                </a:lnTo>
                <a:lnTo>
                  <a:pt x="841877" y="502759"/>
                </a:lnTo>
                <a:close/>
                <a:moveTo>
                  <a:pt x="1107977" y="490659"/>
                </a:moveTo>
                <a:lnTo>
                  <a:pt x="1105307" y="491209"/>
                </a:lnTo>
                <a:lnTo>
                  <a:pt x="1103172" y="492309"/>
                </a:lnTo>
                <a:lnTo>
                  <a:pt x="1101036" y="493409"/>
                </a:lnTo>
                <a:lnTo>
                  <a:pt x="1098900" y="494509"/>
                </a:lnTo>
                <a:lnTo>
                  <a:pt x="1096765" y="496160"/>
                </a:lnTo>
                <a:lnTo>
                  <a:pt x="1096231" y="497260"/>
                </a:lnTo>
                <a:lnTo>
                  <a:pt x="1094629" y="499460"/>
                </a:lnTo>
                <a:lnTo>
                  <a:pt x="1094629" y="501660"/>
                </a:lnTo>
                <a:lnTo>
                  <a:pt x="1094629" y="503310"/>
                </a:lnTo>
                <a:lnTo>
                  <a:pt x="1094629" y="505511"/>
                </a:lnTo>
                <a:lnTo>
                  <a:pt x="1095697" y="507711"/>
                </a:lnTo>
                <a:lnTo>
                  <a:pt x="1102638" y="520912"/>
                </a:lnTo>
                <a:lnTo>
                  <a:pt x="1103172" y="523113"/>
                </a:lnTo>
                <a:lnTo>
                  <a:pt x="1105307" y="524213"/>
                </a:lnTo>
                <a:lnTo>
                  <a:pt x="1108511" y="526413"/>
                </a:lnTo>
                <a:lnTo>
                  <a:pt x="1112782" y="526963"/>
                </a:lnTo>
                <a:lnTo>
                  <a:pt x="1114917" y="526963"/>
                </a:lnTo>
                <a:lnTo>
                  <a:pt x="1117053" y="526413"/>
                </a:lnTo>
                <a:lnTo>
                  <a:pt x="1125595" y="521462"/>
                </a:lnTo>
                <a:lnTo>
                  <a:pt x="1127731" y="520912"/>
                </a:lnTo>
                <a:lnTo>
                  <a:pt x="1128799" y="519812"/>
                </a:lnTo>
                <a:lnTo>
                  <a:pt x="1130400" y="517612"/>
                </a:lnTo>
                <a:lnTo>
                  <a:pt x="1130934" y="516512"/>
                </a:lnTo>
                <a:lnTo>
                  <a:pt x="1130934" y="514312"/>
                </a:lnTo>
                <a:lnTo>
                  <a:pt x="1130934" y="512111"/>
                </a:lnTo>
                <a:lnTo>
                  <a:pt x="1130400" y="510461"/>
                </a:lnTo>
                <a:lnTo>
                  <a:pt x="1128799" y="508811"/>
                </a:lnTo>
                <a:lnTo>
                  <a:pt x="1119722" y="496160"/>
                </a:lnTo>
                <a:lnTo>
                  <a:pt x="1117587" y="494509"/>
                </a:lnTo>
                <a:lnTo>
                  <a:pt x="1116519" y="493409"/>
                </a:lnTo>
                <a:lnTo>
                  <a:pt x="1111714" y="491209"/>
                </a:lnTo>
                <a:close/>
                <a:moveTo>
                  <a:pt x="797244" y="490659"/>
                </a:moveTo>
                <a:lnTo>
                  <a:pt x="792907" y="491209"/>
                </a:lnTo>
                <a:lnTo>
                  <a:pt x="788570" y="493409"/>
                </a:lnTo>
                <a:lnTo>
                  <a:pt x="786944" y="494509"/>
                </a:lnTo>
                <a:lnTo>
                  <a:pt x="785317" y="496160"/>
                </a:lnTo>
                <a:lnTo>
                  <a:pt x="775560" y="508811"/>
                </a:lnTo>
                <a:lnTo>
                  <a:pt x="775018" y="510461"/>
                </a:lnTo>
                <a:lnTo>
                  <a:pt x="773933" y="512111"/>
                </a:lnTo>
                <a:lnTo>
                  <a:pt x="773391" y="514312"/>
                </a:lnTo>
                <a:lnTo>
                  <a:pt x="773933" y="516512"/>
                </a:lnTo>
                <a:lnTo>
                  <a:pt x="775018" y="517612"/>
                </a:lnTo>
                <a:lnTo>
                  <a:pt x="775560" y="519812"/>
                </a:lnTo>
                <a:lnTo>
                  <a:pt x="776644" y="520912"/>
                </a:lnTo>
                <a:lnTo>
                  <a:pt x="778812" y="521462"/>
                </a:lnTo>
                <a:lnTo>
                  <a:pt x="788028" y="526413"/>
                </a:lnTo>
                <a:lnTo>
                  <a:pt x="790196" y="526963"/>
                </a:lnTo>
                <a:lnTo>
                  <a:pt x="792365" y="526963"/>
                </a:lnTo>
                <a:lnTo>
                  <a:pt x="796160" y="526413"/>
                </a:lnTo>
                <a:lnTo>
                  <a:pt x="799954" y="524213"/>
                </a:lnTo>
                <a:lnTo>
                  <a:pt x="801581" y="523113"/>
                </a:lnTo>
                <a:lnTo>
                  <a:pt x="802665" y="520912"/>
                </a:lnTo>
                <a:lnTo>
                  <a:pt x="809170" y="507711"/>
                </a:lnTo>
                <a:lnTo>
                  <a:pt x="810254" y="505511"/>
                </a:lnTo>
                <a:lnTo>
                  <a:pt x="810796" y="503310"/>
                </a:lnTo>
                <a:lnTo>
                  <a:pt x="810796" y="501660"/>
                </a:lnTo>
                <a:lnTo>
                  <a:pt x="810254" y="499460"/>
                </a:lnTo>
                <a:lnTo>
                  <a:pt x="809170" y="497260"/>
                </a:lnTo>
                <a:lnTo>
                  <a:pt x="808086" y="496160"/>
                </a:lnTo>
                <a:lnTo>
                  <a:pt x="806459" y="494509"/>
                </a:lnTo>
                <a:lnTo>
                  <a:pt x="804833" y="493409"/>
                </a:lnTo>
                <a:lnTo>
                  <a:pt x="801581" y="492309"/>
                </a:lnTo>
                <a:lnTo>
                  <a:pt x="799412" y="491209"/>
                </a:lnTo>
                <a:close/>
                <a:moveTo>
                  <a:pt x="946389" y="0"/>
                </a:moveTo>
                <a:lnTo>
                  <a:pt x="946939" y="0"/>
                </a:lnTo>
                <a:lnTo>
                  <a:pt x="950239" y="550"/>
                </a:lnTo>
                <a:lnTo>
                  <a:pt x="953538" y="1650"/>
                </a:lnTo>
                <a:lnTo>
                  <a:pt x="956288" y="2750"/>
                </a:lnTo>
                <a:lnTo>
                  <a:pt x="959037" y="5501"/>
                </a:lnTo>
                <a:lnTo>
                  <a:pt x="961237" y="7701"/>
                </a:lnTo>
                <a:lnTo>
                  <a:pt x="962336" y="10451"/>
                </a:lnTo>
                <a:lnTo>
                  <a:pt x="963986" y="13752"/>
                </a:lnTo>
                <a:lnTo>
                  <a:pt x="963986" y="17052"/>
                </a:lnTo>
                <a:lnTo>
                  <a:pt x="980483" y="286584"/>
                </a:lnTo>
                <a:lnTo>
                  <a:pt x="1272484" y="230478"/>
                </a:lnTo>
                <a:lnTo>
                  <a:pt x="1275233" y="229927"/>
                </a:lnTo>
                <a:lnTo>
                  <a:pt x="1278533" y="230478"/>
                </a:lnTo>
                <a:lnTo>
                  <a:pt x="1281282" y="231028"/>
                </a:lnTo>
                <a:lnTo>
                  <a:pt x="1283482" y="232678"/>
                </a:lnTo>
                <a:lnTo>
                  <a:pt x="1285681" y="234878"/>
                </a:lnTo>
                <a:lnTo>
                  <a:pt x="1287881" y="236528"/>
                </a:lnTo>
                <a:lnTo>
                  <a:pt x="1288981" y="239279"/>
                </a:lnTo>
                <a:lnTo>
                  <a:pt x="1289531" y="242029"/>
                </a:lnTo>
                <a:lnTo>
                  <a:pt x="1289531" y="243129"/>
                </a:lnTo>
                <a:lnTo>
                  <a:pt x="1290631" y="245879"/>
                </a:lnTo>
                <a:lnTo>
                  <a:pt x="1289531" y="249180"/>
                </a:lnTo>
                <a:lnTo>
                  <a:pt x="1288981" y="251930"/>
                </a:lnTo>
                <a:lnTo>
                  <a:pt x="1287881" y="254680"/>
                </a:lnTo>
                <a:lnTo>
                  <a:pt x="1285681" y="256881"/>
                </a:lnTo>
                <a:lnTo>
                  <a:pt x="1283482" y="259081"/>
                </a:lnTo>
                <a:lnTo>
                  <a:pt x="1281282" y="260181"/>
                </a:lnTo>
                <a:lnTo>
                  <a:pt x="1278533" y="260731"/>
                </a:lnTo>
                <a:lnTo>
                  <a:pt x="1012378" y="328389"/>
                </a:lnTo>
                <a:lnTo>
                  <a:pt x="1030525" y="333890"/>
                </a:lnTo>
                <a:lnTo>
                  <a:pt x="1048672" y="339941"/>
                </a:lnTo>
                <a:lnTo>
                  <a:pt x="1066269" y="347641"/>
                </a:lnTo>
                <a:lnTo>
                  <a:pt x="1082216" y="356442"/>
                </a:lnTo>
                <a:lnTo>
                  <a:pt x="1098713" y="366894"/>
                </a:lnTo>
                <a:lnTo>
                  <a:pt x="1113561" y="377345"/>
                </a:lnTo>
                <a:lnTo>
                  <a:pt x="1127858" y="389446"/>
                </a:lnTo>
                <a:lnTo>
                  <a:pt x="1141056" y="402648"/>
                </a:lnTo>
                <a:lnTo>
                  <a:pt x="1153704" y="416400"/>
                </a:lnTo>
                <a:lnTo>
                  <a:pt x="1165252" y="431251"/>
                </a:lnTo>
                <a:lnTo>
                  <a:pt x="1175150" y="447753"/>
                </a:lnTo>
                <a:lnTo>
                  <a:pt x="1184499" y="463705"/>
                </a:lnTo>
                <a:lnTo>
                  <a:pt x="1192747" y="480757"/>
                </a:lnTo>
                <a:lnTo>
                  <a:pt x="1199346" y="498909"/>
                </a:lnTo>
                <a:lnTo>
                  <a:pt x="1204845" y="517061"/>
                </a:lnTo>
                <a:lnTo>
                  <a:pt x="1208695" y="535764"/>
                </a:lnTo>
                <a:lnTo>
                  <a:pt x="1876281" y="535764"/>
                </a:lnTo>
                <a:lnTo>
                  <a:pt x="1881780" y="536314"/>
                </a:lnTo>
                <a:lnTo>
                  <a:pt x="1887279" y="537964"/>
                </a:lnTo>
                <a:lnTo>
                  <a:pt x="1891678" y="540714"/>
                </a:lnTo>
                <a:lnTo>
                  <a:pt x="1896078" y="544015"/>
                </a:lnTo>
                <a:lnTo>
                  <a:pt x="1899377" y="547865"/>
                </a:lnTo>
                <a:lnTo>
                  <a:pt x="1901577" y="552816"/>
                </a:lnTo>
                <a:lnTo>
                  <a:pt x="1903226" y="557216"/>
                </a:lnTo>
                <a:lnTo>
                  <a:pt x="1904326" y="563267"/>
                </a:lnTo>
                <a:lnTo>
                  <a:pt x="1904326" y="564917"/>
                </a:lnTo>
                <a:lnTo>
                  <a:pt x="1903226" y="570418"/>
                </a:lnTo>
                <a:lnTo>
                  <a:pt x="1901577" y="575368"/>
                </a:lnTo>
                <a:lnTo>
                  <a:pt x="1899377" y="580319"/>
                </a:lnTo>
                <a:lnTo>
                  <a:pt x="1896078" y="584169"/>
                </a:lnTo>
                <a:lnTo>
                  <a:pt x="1891678" y="587470"/>
                </a:lnTo>
                <a:lnTo>
                  <a:pt x="1887279" y="590220"/>
                </a:lnTo>
                <a:lnTo>
                  <a:pt x="1881780" y="591870"/>
                </a:lnTo>
                <a:lnTo>
                  <a:pt x="1876281" y="592420"/>
                </a:lnTo>
                <a:lnTo>
                  <a:pt x="1461102" y="610573"/>
                </a:lnTo>
                <a:lnTo>
                  <a:pt x="1467151" y="623224"/>
                </a:lnTo>
                <a:lnTo>
                  <a:pt x="1476499" y="625974"/>
                </a:lnTo>
                <a:lnTo>
                  <a:pt x="1485297" y="629275"/>
                </a:lnTo>
                <a:lnTo>
                  <a:pt x="1494096" y="633675"/>
                </a:lnTo>
                <a:lnTo>
                  <a:pt x="1501795" y="639176"/>
                </a:lnTo>
                <a:lnTo>
                  <a:pt x="1509493" y="644127"/>
                </a:lnTo>
                <a:lnTo>
                  <a:pt x="1516642" y="649627"/>
                </a:lnTo>
                <a:lnTo>
                  <a:pt x="1523241" y="656228"/>
                </a:lnTo>
                <a:lnTo>
                  <a:pt x="1529840" y="663929"/>
                </a:lnTo>
                <a:lnTo>
                  <a:pt x="1534789" y="671080"/>
                </a:lnTo>
                <a:lnTo>
                  <a:pt x="1539738" y="679331"/>
                </a:lnTo>
                <a:lnTo>
                  <a:pt x="1544137" y="687582"/>
                </a:lnTo>
                <a:lnTo>
                  <a:pt x="1547987" y="696383"/>
                </a:lnTo>
                <a:lnTo>
                  <a:pt x="1550186" y="705734"/>
                </a:lnTo>
                <a:lnTo>
                  <a:pt x="1552386" y="715085"/>
                </a:lnTo>
                <a:lnTo>
                  <a:pt x="1554036" y="724436"/>
                </a:lnTo>
                <a:lnTo>
                  <a:pt x="1554586" y="734887"/>
                </a:lnTo>
                <a:lnTo>
                  <a:pt x="1554036" y="745889"/>
                </a:lnTo>
                <a:lnTo>
                  <a:pt x="1551836" y="757440"/>
                </a:lnTo>
                <a:lnTo>
                  <a:pt x="1549087" y="768991"/>
                </a:lnTo>
                <a:lnTo>
                  <a:pt x="1545237" y="778893"/>
                </a:lnTo>
                <a:lnTo>
                  <a:pt x="1540288" y="789344"/>
                </a:lnTo>
                <a:lnTo>
                  <a:pt x="1534789" y="798695"/>
                </a:lnTo>
                <a:lnTo>
                  <a:pt x="1528190" y="807496"/>
                </a:lnTo>
                <a:lnTo>
                  <a:pt x="1521041" y="815747"/>
                </a:lnTo>
                <a:lnTo>
                  <a:pt x="1512793" y="822898"/>
                </a:lnTo>
                <a:lnTo>
                  <a:pt x="1503994" y="829499"/>
                </a:lnTo>
                <a:lnTo>
                  <a:pt x="1494646" y="834999"/>
                </a:lnTo>
                <a:lnTo>
                  <a:pt x="1484198" y="839950"/>
                </a:lnTo>
                <a:lnTo>
                  <a:pt x="1473749" y="843800"/>
                </a:lnTo>
                <a:lnTo>
                  <a:pt x="1462751" y="846551"/>
                </a:lnTo>
                <a:lnTo>
                  <a:pt x="1451203" y="848751"/>
                </a:lnTo>
                <a:lnTo>
                  <a:pt x="1440205" y="849301"/>
                </a:lnTo>
                <a:lnTo>
                  <a:pt x="1428657" y="848751"/>
                </a:lnTo>
                <a:lnTo>
                  <a:pt x="1417109" y="846551"/>
                </a:lnTo>
                <a:lnTo>
                  <a:pt x="1406111" y="843800"/>
                </a:lnTo>
                <a:lnTo>
                  <a:pt x="1395663" y="839950"/>
                </a:lnTo>
                <a:lnTo>
                  <a:pt x="1385215" y="834999"/>
                </a:lnTo>
                <a:lnTo>
                  <a:pt x="1375866" y="829499"/>
                </a:lnTo>
                <a:lnTo>
                  <a:pt x="1367068" y="822898"/>
                </a:lnTo>
                <a:lnTo>
                  <a:pt x="1359369" y="815747"/>
                </a:lnTo>
                <a:lnTo>
                  <a:pt x="1351670" y="807496"/>
                </a:lnTo>
                <a:lnTo>
                  <a:pt x="1345071" y="798695"/>
                </a:lnTo>
                <a:lnTo>
                  <a:pt x="1339572" y="789344"/>
                </a:lnTo>
                <a:lnTo>
                  <a:pt x="1335173" y="778893"/>
                </a:lnTo>
                <a:lnTo>
                  <a:pt x="1330774" y="768991"/>
                </a:lnTo>
                <a:lnTo>
                  <a:pt x="1328024" y="757440"/>
                </a:lnTo>
                <a:lnTo>
                  <a:pt x="1326375" y="745889"/>
                </a:lnTo>
                <a:lnTo>
                  <a:pt x="1325275" y="734887"/>
                </a:lnTo>
                <a:lnTo>
                  <a:pt x="1326375" y="726636"/>
                </a:lnTo>
                <a:lnTo>
                  <a:pt x="1326924" y="717835"/>
                </a:lnTo>
                <a:lnTo>
                  <a:pt x="1328024" y="709584"/>
                </a:lnTo>
                <a:lnTo>
                  <a:pt x="1330224" y="702433"/>
                </a:lnTo>
                <a:lnTo>
                  <a:pt x="1332973" y="694733"/>
                </a:lnTo>
                <a:lnTo>
                  <a:pt x="1336273" y="687582"/>
                </a:lnTo>
                <a:lnTo>
                  <a:pt x="1339572" y="679881"/>
                </a:lnTo>
                <a:lnTo>
                  <a:pt x="1343422" y="673280"/>
                </a:lnTo>
                <a:lnTo>
                  <a:pt x="1348371" y="666679"/>
                </a:lnTo>
                <a:lnTo>
                  <a:pt x="1353320" y="660629"/>
                </a:lnTo>
                <a:lnTo>
                  <a:pt x="1358269" y="655128"/>
                </a:lnTo>
                <a:lnTo>
                  <a:pt x="1363768" y="649627"/>
                </a:lnTo>
                <a:lnTo>
                  <a:pt x="1369817" y="644127"/>
                </a:lnTo>
                <a:lnTo>
                  <a:pt x="1376416" y="639726"/>
                </a:lnTo>
                <a:lnTo>
                  <a:pt x="1382465" y="635326"/>
                </a:lnTo>
                <a:lnTo>
                  <a:pt x="1390164" y="632025"/>
                </a:lnTo>
                <a:lnTo>
                  <a:pt x="1390164" y="613323"/>
                </a:lnTo>
                <a:lnTo>
                  <a:pt x="1210344" y="621574"/>
                </a:lnTo>
                <a:lnTo>
                  <a:pt x="1208695" y="631475"/>
                </a:lnTo>
                <a:lnTo>
                  <a:pt x="1207045" y="642476"/>
                </a:lnTo>
                <a:lnTo>
                  <a:pt x="1204295" y="652378"/>
                </a:lnTo>
                <a:lnTo>
                  <a:pt x="1200996" y="662279"/>
                </a:lnTo>
                <a:lnTo>
                  <a:pt x="1197696" y="672730"/>
                </a:lnTo>
                <a:lnTo>
                  <a:pt x="1194397" y="682081"/>
                </a:lnTo>
                <a:lnTo>
                  <a:pt x="1189998" y="691432"/>
                </a:lnTo>
                <a:lnTo>
                  <a:pt x="1185598" y="700783"/>
                </a:lnTo>
                <a:lnTo>
                  <a:pt x="1245538" y="744238"/>
                </a:lnTo>
                <a:lnTo>
                  <a:pt x="1212544" y="789344"/>
                </a:lnTo>
                <a:lnTo>
                  <a:pt x="1157003" y="749739"/>
                </a:lnTo>
                <a:lnTo>
                  <a:pt x="1157003" y="835549"/>
                </a:lnTo>
                <a:lnTo>
                  <a:pt x="1160303" y="834999"/>
                </a:lnTo>
                <a:lnTo>
                  <a:pt x="1164702" y="834449"/>
                </a:lnTo>
                <a:lnTo>
                  <a:pt x="1168551" y="834999"/>
                </a:lnTo>
                <a:lnTo>
                  <a:pt x="1172401" y="835549"/>
                </a:lnTo>
                <a:lnTo>
                  <a:pt x="1175700" y="837750"/>
                </a:lnTo>
                <a:lnTo>
                  <a:pt x="1178450" y="840500"/>
                </a:lnTo>
                <a:lnTo>
                  <a:pt x="1181199" y="843250"/>
                </a:lnTo>
                <a:lnTo>
                  <a:pt x="1182849" y="846551"/>
                </a:lnTo>
                <a:lnTo>
                  <a:pt x="1183949" y="849851"/>
                </a:lnTo>
                <a:lnTo>
                  <a:pt x="1184499" y="853701"/>
                </a:lnTo>
                <a:lnTo>
                  <a:pt x="1184499" y="907608"/>
                </a:lnTo>
                <a:lnTo>
                  <a:pt x="1183949" y="911458"/>
                </a:lnTo>
                <a:lnTo>
                  <a:pt x="1182849" y="915309"/>
                </a:lnTo>
                <a:lnTo>
                  <a:pt x="1181199" y="918609"/>
                </a:lnTo>
                <a:lnTo>
                  <a:pt x="1178450" y="921360"/>
                </a:lnTo>
                <a:lnTo>
                  <a:pt x="1175700" y="924110"/>
                </a:lnTo>
                <a:lnTo>
                  <a:pt x="1172401" y="926310"/>
                </a:lnTo>
                <a:lnTo>
                  <a:pt x="1168551" y="926860"/>
                </a:lnTo>
                <a:lnTo>
                  <a:pt x="1164702" y="927410"/>
                </a:lnTo>
                <a:lnTo>
                  <a:pt x="1160303" y="926860"/>
                </a:lnTo>
                <a:lnTo>
                  <a:pt x="1157003" y="926310"/>
                </a:lnTo>
                <a:lnTo>
                  <a:pt x="1153704" y="924110"/>
                </a:lnTo>
                <a:lnTo>
                  <a:pt x="1150404" y="921360"/>
                </a:lnTo>
                <a:lnTo>
                  <a:pt x="1148205" y="918609"/>
                </a:lnTo>
                <a:lnTo>
                  <a:pt x="1146555" y="915309"/>
                </a:lnTo>
                <a:lnTo>
                  <a:pt x="1144905" y="911458"/>
                </a:lnTo>
                <a:lnTo>
                  <a:pt x="1144905" y="907608"/>
                </a:lnTo>
                <a:lnTo>
                  <a:pt x="1144905" y="904307"/>
                </a:lnTo>
                <a:lnTo>
                  <a:pt x="1142156" y="904307"/>
                </a:lnTo>
                <a:lnTo>
                  <a:pt x="1139406" y="904307"/>
                </a:lnTo>
                <a:lnTo>
                  <a:pt x="1139406" y="907608"/>
                </a:lnTo>
                <a:lnTo>
                  <a:pt x="1138856" y="911458"/>
                </a:lnTo>
                <a:lnTo>
                  <a:pt x="1138307" y="915309"/>
                </a:lnTo>
                <a:lnTo>
                  <a:pt x="1136107" y="918609"/>
                </a:lnTo>
                <a:lnTo>
                  <a:pt x="1133357" y="921360"/>
                </a:lnTo>
                <a:lnTo>
                  <a:pt x="1130608" y="924110"/>
                </a:lnTo>
                <a:lnTo>
                  <a:pt x="1127308" y="926310"/>
                </a:lnTo>
                <a:lnTo>
                  <a:pt x="1123459" y="926860"/>
                </a:lnTo>
                <a:lnTo>
                  <a:pt x="1119610" y="927410"/>
                </a:lnTo>
                <a:lnTo>
                  <a:pt x="1115210" y="926860"/>
                </a:lnTo>
                <a:lnTo>
                  <a:pt x="1111911" y="926310"/>
                </a:lnTo>
                <a:lnTo>
                  <a:pt x="1108612" y="924110"/>
                </a:lnTo>
                <a:lnTo>
                  <a:pt x="1105862" y="921360"/>
                </a:lnTo>
                <a:lnTo>
                  <a:pt x="1103113" y="918609"/>
                </a:lnTo>
                <a:lnTo>
                  <a:pt x="1101463" y="915309"/>
                </a:lnTo>
                <a:lnTo>
                  <a:pt x="1099813" y="911458"/>
                </a:lnTo>
                <a:lnTo>
                  <a:pt x="1099813" y="907608"/>
                </a:lnTo>
                <a:lnTo>
                  <a:pt x="1099813" y="853701"/>
                </a:lnTo>
                <a:lnTo>
                  <a:pt x="1099813" y="849851"/>
                </a:lnTo>
                <a:lnTo>
                  <a:pt x="1101463" y="846551"/>
                </a:lnTo>
                <a:lnTo>
                  <a:pt x="1103113" y="843250"/>
                </a:lnTo>
                <a:lnTo>
                  <a:pt x="1105862" y="840500"/>
                </a:lnTo>
                <a:lnTo>
                  <a:pt x="1108612" y="837750"/>
                </a:lnTo>
                <a:lnTo>
                  <a:pt x="1111911" y="835549"/>
                </a:lnTo>
                <a:lnTo>
                  <a:pt x="1115210" y="834999"/>
                </a:lnTo>
                <a:lnTo>
                  <a:pt x="1119610" y="834449"/>
                </a:lnTo>
                <a:lnTo>
                  <a:pt x="1123459" y="834999"/>
                </a:lnTo>
                <a:lnTo>
                  <a:pt x="1127308" y="835549"/>
                </a:lnTo>
                <a:lnTo>
                  <a:pt x="1127308" y="777242"/>
                </a:lnTo>
                <a:lnTo>
                  <a:pt x="1119610" y="783843"/>
                </a:lnTo>
                <a:lnTo>
                  <a:pt x="1111361" y="790444"/>
                </a:lnTo>
                <a:lnTo>
                  <a:pt x="1102563" y="797595"/>
                </a:lnTo>
                <a:lnTo>
                  <a:pt x="1093764" y="803646"/>
                </a:lnTo>
                <a:lnTo>
                  <a:pt x="1084416" y="808596"/>
                </a:lnTo>
                <a:lnTo>
                  <a:pt x="1075067" y="814097"/>
                </a:lnTo>
                <a:lnTo>
                  <a:pt x="1065719" y="819047"/>
                </a:lnTo>
                <a:lnTo>
                  <a:pt x="1055821" y="823448"/>
                </a:lnTo>
                <a:lnTo>
                  <a:pt x="1045922" y="827848"/>
                </a:lnTo>
                <a:lnTo>
                  <a:pt x="1036024" y="831149"/>
                </a:lnTo>
                <a:lnTo>
                  <a:pt x="1025026" y="834449"/>
                </a:lnTo>
                <a:lnTo>
                  <a:pt x="1015128" y="837200"/>
                </a:lnTo>
                <a:lnTo>
                  <a:pt x="1004129" y="839950"/>
                </a:lnTo>
                <a:lnTo>
                  <a:pt x="993681" y="841600"/>
                </a:lnTo>
                <a:lnTo>
                  <a:pt x="982133" y="843250"/>
                </a:lnTo>
                <a:lnTo>
                  <a:pt x="971135" y="844350"/>
                </a:lnTo>
                <a:lnTo>
                  <a:pt x="971135" y="892756"/>
                </a:lnTo>
                <a:lnTo>
                  <a:pt x="974434" y="891656"/>
                </a:lnTo>
                <a:lnTo>
                  <a:pt x="978834" y="891106"/>
                </a:lnTo>
                <a:lnTo>
                  <a:pt x="982683" y="891656"/>
                </a:lnTo>
                <a:lnTo>
                  <a:pt x="985982" y="892756"/>
                </a:lnTo>
                <a:lnTo>
                  <a:pt x="989282" y="894406"/>
                </a:lnTo>
                <a:lnTo>
                  <a:pt x="992581" y="897157"/>
                </a:lnTo>
                <a:lnTo>
                  <a:pt x="994781" y="899907"/>
                </a:lnTo>
                <a:lnTo>
                  <a:pt x="996981" y="903207"/>
                </a:lnTo>
                <a:lnTo>
                  <a:pt x="998080" y="907058"/>
                </a:lnTo>
                <a:lnTo>
                  <a:pt x="998630" y="911458"/>
                </a:lnTo>
                <a:lnTo>
                  <a:pt x="998630" y="964265"/>
                </a:lnTo>
                <a:lnTo>
                  <a:pt x="998080" y="968665"/>
                </a:lnTo>
                <a:lnTo>
                  <a:pt x="996981" y="971966"/>
                </a:lnTo>
                <a:lnTo>
                  <a:pt x="994781" y="975816"/>
                </a:lnTo>
                <a:lnTo>
                  <a:pt x="992581" y="978566"/>
                </a:lnTo>
                <a:lnTo>
                  <a:pt x="989282" y="980767"/>
                </a:lnTo>
                <a:lnTo>
                  <a:pt x="985982" y="982417"/>
                </a:lnTo>
                <a:lnTo>
                  <a:pt x="982683" y="984067"/>
                </a:lnTo>
                <a:lnTo>
                  <a:pt x="978834" y="984617"/>
                </a:lnTo>
                <a:lnTo>
                  <a:pt x="974434" y="984067"/>
                </a:lnTo>
                <a:lnTo>
                  <a:pt x="971135" y="982417"/>
                </a:lnTo>
                <a:lnTo>
                  <a:pt x="967836" y="980767"/>
                </a:lnTo>
                <a:lnTo>
                  <a:pt x="964536" y="978566"/>
                </a:lnTo>
                <a:lnTo>
                  <a:pt x="962336" y="975816"/>
                </a:lnTo>
                <a:lnTo>
                  <a:pt x="960687" y="971966"/>
                </a:lnTo>
                <a:lnTo>
                  <a:pt x="959037" y="968665"/>
                </a:lnTo>
                <a:lnTo>
                  <a:pt x="958487" y="964265"/>
                </a:lnTo>
                <a:lnTo>
                  <a:pt x="958487" y="960964"/>
                </a:lnTo>
                <a:lnTo>
                  <a:pt x="956288" y="961514"/>
                </a:lnTo>
                <a:lnTo>
                  <a:pt x="953538" y="960964"/>
                </a:lnTo>
                <a:lnTo>
                  <a:pt x="953538" y="964265"/>
                </a:lnTo>
                <a:lnTo>
                  <a:pt x="952988" y="968665"/>
                </a:lnTo>
                <a:lnTo>
                  <a:pt x="951888" y="971966"/>
                </a:lnTo>
                <a:lnTo>
                  <a:pt x="950239" y="975816"/>
                </a:lnTo>
                <a:lnTo>
                  <a:pt x="947489" y="978566"/>
                </a:lnTo>
                <a:lnTo>
                  <a:pt x="944739" y="980767"/>
                </a:lnTo>
                <a:lnTo>
                  <a:pt x="941440" y="982417"/>
                </a:lnTo>
                <a:lnTo>
                  <a:pt x="937591" y="984067"/>
                </a:lnTo>
                <a:lnTo>
                  <a:pt x="933741" y="984617"/>
                </a:lnTo>
                <a:lnTo>
                  <a:pt x="929342" y="984067"/>
                </a:lnTo>
                <a:lnTo>
                  <a:pt x="926043" y="982417"/>
                </a:lnTo>
                <a:lnTo>
                  <a:pt x="922743" y="980767"/>
                </a:lnTo>
                <a:lnTo>
                  <a:pt x="919444" y="978566"/>
                </a:lnTo>
                <a:lnTo>
                  <a:pt x="917244" y="975816"/>
                </a:lnTo>
                <a:lnTo>
                  <a:pt x="915045" y="971966"/>
                </a:lnTo>
                <a:lnTo>
                  <a:pt x="913945" y="968665"/>
                </a:lnTo>
                <a:lnTo>
                  <a:pt x="913945" y="964265"/>
                </a:lnTo>
                <a:lnTo>
                  <a:pt x="913945" y="911458"/>
                </a:lnTo>
                <a:lnTo>
                  <a:pt x="913945" y="907058"/>
                </a:lnTo>
                <a:lnTo>
                  <a:pt x="915045" y="903207"/>
                </a:lnTo>
                <a:lnTo>
                  <a:pt x="917244" y="899907"/>
                </a:lnTo>
                <a:lnTo>
                  <a:pt x="919444" y="897157"/>
                </a:lnTo>
                <a:lnTo>
                  <a:pt x="922743" y="894406"/>
                </a:lnTo>
                <a:lnTo>
                  <a:pt x="926043" y="892756"/>
                </a:lnTo>
                <a:lnTo>
                  <a:pt x="929342" y="891656"/>
                </a:lnTo>
                <a:lnTo>
                  <a:pt x="933741" y="891106"/>
                </a:lnTo>
                <a:lnTo>
                  <a:pt x="937591" y="891656"/>
                </a:lnTo>
                <a:lnTo>
                  <a:pt x="941440" y="892756"/>
                </a:lnTo>
                <a:lnTo>
                  <a:pt x="941440" y="844350"/>
                </a:lnTo>
                <a:lnTo>
                  <a:pt x="929342" y="843800"/>
                </a:lnTo>
                <a:lnTo>
                  <a:pt x="917794" y="842700"/>
                </a:lnTo>
                <a:lnTo>
                  <a:pt x="906796" y="841050"/>
                </a:lnTo>
                <a:lnTo>
                  <a:pt x="895248" y="838300"/>
                </a:lnTo>
                <a:lnTo>
                  <a:pt x="883700" y="835549"/>
                </a:lnTo>
                <a:lnTo>
                  <a:pt x="872702" y="832799"/>
                </a:lnTo>
                <a:lnTo>
                  <a:pt x="862254" y="828949"/>
                </a:lnTo>
                <a:lnTo>
                  <a:pt x="851255" y="825098"/>
                </a:lnTo>
                <a:lnTo>
                  <a:pt x="841357" y="820147"/>
                </a:lnTo>
                <a:lnTo>
                  <a:pt x="830909" y="815747"/>
                </a:lnTo>
                <a:lnTo>
                  <a:pt x="821011" y="810246"/>
                </a:lnTo>
                <a:lnTo>
                  <a:pt x="811662" y="804196"/>
                </a:lnTo>
                <a:lnTo>
                  <a:pt x="802314" y="798145"/>
                </a:lnTo>
                <a:lnTo>
                  <a:pt x="793515" y="790994"/>
                </a:lnTo>
                <a:lnTo>
                  <a:pt x="784717" y="784393"/>
                </a:lnTo>
                <a:lnTo>
                  <a:pt x="775918" y="777242"/>
                </a:lnTo>
                <a:lnTo>
                  <a:pt x="775918" y="835549"/>
                </a:lnTo>
                <a:lnTo>
                  <a:pt x="779768" y="834999"/>
                </a:lnTo>
                <a:lnTo>
                  <a:pt x="784167" y="834449"/>
                </a:lnTo>
                <a:lnTo>
                  <a:pt x="788016" y="834999"/>
                </a:lnTo>
                <a:lnTo>
                  <a:pt x="791316" y="835549"/>
                </a:lnTo>
                <a:lnTo>
                  <a:pt x="794615" y="837750"/>
                </a:lnTo>
                <a:lnTo>
                  <a:pt x="797914" y="840500"/>
                </a:lnTo>
                <a:lnTo>
                  <a:pt x="800114" y="843250"/>
                </a:lnTo>
                <a:lnTo>
                  <a:pt x="802314" y="846551"/>
                </a:lnTo>
                <a:lnTo>
                  <a:pt x="803414" y="849851"/>
                </a:lnTo>
                <a:lnTo>
                  <a:pt x="803414" y="853701"/>
                </a:lnTo>
                <a:lnTo>
                  <a:pt x="803414" y="907608"/>
                </a:lnTo>
                <a:lnTo>
                  <a:pt x="803414" y="911458"/>
                </a:lnTo>
                <a:lnTo>
                  <a:pt x="802314" y="915309"/>
                </a:lnTo>
                <a:lnTo>
                  <a:pt x="800114" y="918609"/>
                </a:lnTo>
                <a:lnTo>
                  <a:pt x="797914" y="921360"/>
                </a:lnTo>
                <a:lnTo>
                  <a:pt x="794615" y="924110"/>
                </a:lnTo>
                <a:lnTo>
                  <a:pt x="791316" y="926310"/>
                </a:lnTo>
                <a:lnTo>
                  <a:pt x="788016" y="926860"/>
                </a:lnTo>
                <a:lnTo>
                  <a:pt x="784167" y="927410"/>
                </a:lnTo>
                <a:lnTo>
                  <a:pt x="779768" y="926860"/>
                </a:lnTo>
                <a:lnTo>
                  <a:pt x="775918" y="926310"/>
                </a:lnTo>
                <a:lnTo>
                  <a:pt x="772619" y="924110"/>
                </a:lnTo>
                <a:lnTo>
                  <a:pt x="769869" y="921360"/>
                </a:lnTo>
                <a:lnTo>
                  <a:pt x="767120" y="918609"/>
                </a:lnTo>
                <a:lnTo>
                  <a:pt x="766020" y="915309"/>
                </a:lnTo>
                <a:lnTo>
                  <a:pt x="764370" y="911458"/>
                </a:lnTo>
                <a:lnTo>
                  <a:pt x="763820" y="907608"/>
                </a:lnTo>
                <a:lnTo>
                  <a:pt x="763820" y="904307"/>
                </a:lnTo>
                <a:lnTo>
                  <a:pt x="761071" y="904307"/>
                </a:lnTo>
                <a:lnTo>
                  <a:pt x="758321" y="904307"/>
                </a:lnTo>
                <a:lnTo>
                  <a:pt x="758321" y="907608"/>
                </a:lnTo>
                <a:lnTo>
                  <a:pt x="758321" y="911458"/>
                </a:lnTo>
                <a:lnTo>
                  <a:pt x="757221" y="915309"/>
                </a:lnTo>
                <a:lnTo>
                  <a:pt x="755022" y="918609"/>
                </a:lnTo>
                <a:lnTo>
                  <a:pt x="752822" y="921360"/>
                </a:lnTo>
                <a:lnTo>
                  <a:pt x="749523" y="924110"/>
                </a:lnTo>
                <a:lnTo>
                  <a:pt x="746223" y="926310"/>
                </a:lnTo>
                <a:lnTo>
                  <a:pt x="742924" y="926860"/>
                </a:lnTo>
                <a:lnTo>
                  <a:pt x="739074" y="927410"/>
                </a:lnTo>
                <a:lnTo>
                  <a:pt x="734675" y="926860"/>
                </a:lnTo>
                <a:lnTo>
                  <a:pt x="730826" y="926310"/>
                </a:lnTo>
                <a:lnTo>
                  <a:pt x="727526" y="924110"/>
                </a:lnTo>
                <a:lnTo>
                  <a:pt x="724777" y="921360"/>
                </a:lnTo>
                <a:lnTo>
                  <a:pt x="722027" y="918609"/>
                </a:lnTo>
                <a:lnTo>
                  <a:pt x="720378" y="915309"/>
                </a:lnTo>
                <a:lnTo>
                  <a:pt x="719278" y="911458"/>
                </a:lnTo>
                <a:lnTo>
                  <a:pt x="718728" y="907608"/>
                </a:lnTo>
                <a:lnTo>
                  <a:pt x="718728" y="853701"/>
                </a:lnTo>
                <a:lnTo>
                  <a:pt x="719278" y="849851"/>
                </a:lnTo>
                <a:lnTo>
                  <a:pt x="720378" y="846551"/>
                </a:lnTo>
                <a:lnTo>
                  <a:pt x="722027" y="843250"/>
                </a:lnTo>
                <a:lnTo>
                  <a:pt x="724777" y="840500"/>
                </a:lnTo>
                <a:lnTo>
                  <a:pt x="727526" y="837750"/>
                </a:lnTo>
                <a:lnTo>
                  <a:pt x="730826" y="835549"/>
                </a:lnTo>
                <a:lnTo>
                  <a:pt x="734675" y="834999"/>
                </a:lnTo>
                <a:lnTo>
                  <a:pt x="739074" y="834449"/>
                </a:lnTo>
                <a:lnTo>
                  <a:pt x="742924" y="834999"/>
                </a:lnTo>
                <a:lnTo>
                  <a:pt x="746223" y="835549"/>
                </a:lnTo>
                <a:lnTo>
                  <a:pt x="746223" y="749739"/>
                </a:lnTo>
                <a:lnTo>
                  <a:pt x="691233" y="789344"/>
                </a:lnTo>
                <a:lnTo>
                  <a:pt x="658238" y="744238"/>
                </a:lnTo>
                <a:lnTo>
                  <a:pt x="718178" y="700783"/>
                </a:lnTo>
                <a:lnTo>
                  <a:pt x="713229" y="691432"/>
                </a:lnTo>
                <a:lnTo>
                  <a:pt x="709380" y="682081"/>
                </a:lnTo>
                <a:lnTo>
                  <a:pt x="706080" y="672730"/>
                </a:lnTo>
                <a:lnTo>
                  <a:pt x="702231" y="662279"/>
                </a:lnTo>
                <a:lnTo>
                  <a:pt x="698931" y="652378"/>
                </a:lnTo>
                <a:lnTo>
                  <a:pt x="697282" y="642476"/>
                </a:lnTo>
                <a:lnTo>
                  <a:pt x="694532" y="631475"/>
                </a:lnTo>
                <a:lnTo>
                  <a:pt x="692882" y="621574"/>
                </a:lnTo>
                <a:lnTo>
                  <a:pt x="513063" y="613323"/>
                </a:lnTo>
                <a:lnTo>
                  <a:pt x="513063" y="632025"/>
                </a:lnTo>
                <a:lnTo>
                  <a:pt x="520762" y="635326"/>
                </a:lnTo>
                <a:lnTo>
                  <a:pt x="527360" y="639726"/>
                </a:lnTo>
                <a:lnTo>
                  <a:pt x="533409" y="644127"/>
                </a:lnTo>
                <a:lnTo>
                  <a:pt x="539458" y="649627"/>
                </a:lnTo>
                <a:lnTo>
                  <a:pt x="544958" y="655128"/>
                </a:lnTo>
                <a:lnTo>
                  <a:pt x="550457" y="660629"/>
                </a:lnTo>
                <a:lnTo>
                  <a:pt x="555406" y="666679"/>
                </a:lnTo>
                <a:lnTo>
                  <a:pt x="559805" y="673280"/>
                </a:lnTo>
                <a:lnTo>
                  <a:pt x="563654" y="679881"/>
                </a:lnTo>
                <a:lnTo>
                  <a:pt x="566954" y="687582"/>
                </a:lnTo>
                <a:lnTo>
                  <a:pt x="570253" y="694733"/>
                </a:lnTo>
                <a:lnTo>
                  <a:pt x="573003" y="702433"/>
                </a:lnTo>
                <a:lnTo>
                  <a:pt x="575202" y="709584"/>
                </a:lnTo>
                <a:lnTo>
                  <a:pt x="576302" y="717835"/>
                </a:lnTo>
                <a:lnTo>
                  <a:pt x="577402" y="726636"/>
                </a:lnTo>
                <a:lnTo>
                  <a:pt x="577952" y="734887"/>
                </a:lnTo>
                <a:lnTo>
                  <a:pt x="577402" y="745889"/>
                </a:lnTo>
                <a:lnTo>
                  <a:pt x="575202" y="757440"/>
                </a:lnTo>
                <a:lnTo>
                  <a:pt x="572453" y="768991"/>
                </a:lnTo>
                <a:lnTo>
                  <a:pt x="568603" y="778893"/>
                </a:lnTo>
                <a:lnTo>
                  <a:pt x="563654" y="789344"/>
                </a:lnTo>
                <a:lnTo>
                  <a:pt x="558155" y="798695"/>
                </a:lnTo>
                <a:lnTo>
                  <a:pt x="551556" y="807496"/>
                </a:lnTo>
                <a:lnTo>
                  <a:pt x="544408" y="815747"/>
                </a:lnTo>
                <a:lnTo>
                  <a:pt x="536159" y="822898"/>
                </a:lnTo>
                <a:lnTo>
                  <a:pt x="527360" y="829499"/>
                </a:lnTo>
                <a:lnTo>
                  <a:pt x="518012" y="834999"/>
                </a:lnTo>
                <a:lnTo>
                  <a:pt x="507564" y="839950"/>
                </a:lnTo>
                <a:lnTo>
                  <a:pt x="497666" y="843800"/>
                </a:lnTo>
                <a:lnTo>
                  <a:pt x="486118" y="846551"/>
                </a:lnTo>
                <a:lnTo>
                  <a:pt x="474569" y="848751"/>
                </a:lnTo>
                <a:lnTo>
                  <a:pt x="463571" y="849301"/>
                </a:lnTo>
                <a:lnTo>
                  <a:pt x="452023" y="848751"/>
                </a:lnTo>
                <a:lnTo>
                  <a:pt x="440475" y="846551"/>
                </a:lnTo>
                <a:lnTo>
                  <a:pt x="429477" y="843800"/>
                </a:lnTo>
                <a:lnTo>
                  <a:pt x="419029" y="839950"/>
                </a:lnTo>
                <a:lnTo>
                  <a:pt x="408581" y="834999"/>
                </a:lnTo>
                <a:lnTo>
                  <a:pt x="399232" y="829499"/>
                </a:lnTo>
                <a:lnTo>
                  <a:pt x="390434" y="822898"/>
                </a:lnTo>
                <a:lnTo>
                  <a:pt x="382735" y="815747"/>
                </a:lnTo>
                <a:lnTo>
                  <a:pt x="375036" y="807496"/>
                </a:lnTo>
                <a:lnTo>
                  <a:pt x="368438" y="798695"/>
                </a:lnTo>
                <a:lnTo>
                  <a:pt x="362938" y="789344"/>
                </a:lnTo>
                <a:lnTo>
                  <a:pt x="357989" y="778893"/>
                </a:lnTo>
                <a:lnTo>
                  <a:pt x="354140" y="768991"/>
                </a:lnTo>
                <a:lnTo>
                  <a:pt x="351390" y="757440"/>
                </a:lnTo>
                <a:lnTo>
                  <a:pt x="349741" y="745889"/>
                </a:lnTo>
                <a:lnTo>
                  <a:pt x="348641" y="734887"/>
                </a:lnTo>
                <a:lnTo>
                  <a:pt x="349741" y="724436"/>
                </a:lnTo>
                <a:lnTo>
                  <a:pt x="350841" y="715085"/>
                </a:lnTo>
                <a:lnTo>
                  <a:pt x="353040" y="705734"/>
                </a:lnTo>
                <a:lnTo>
                  <a:pt x="355790" y="696383"/>
                </a:lnTo>
                <a:lnTo>
                  <a:pt x="359639" y="687582"/>
                </a:lnTo>
                <a:lnTo>
                  <a:pt x="363488" y="679331"/>
                </a:lnTo>
                <a:lnTo>
                  <a:pt x="368438" y="671080"/>
                </a:lnTo>
                <a:lnTo>
                  <a:pt x="373937" y="663929"/>
                </a:lnTo>
                <a:lnTo>
                  <a:pt x="379986" y="656228"/>
                </a:lnTo>
                <a:lnTo>
                  <a:pt x="386584" y="649627"/>
                </a:lnTo>
                <a:lnTo>
                  <a:pt x="393733" y="644127"/>
                </a:lnTo>
                <a:lnTo>
                  <a:pt x="401432" y="639176"/>
                </a:lnTo>
                <a:lnTo>
                  <a:pt x="409681" y="633675"/>
                </a:lnTo>
                <a:lnTo>
                  <a:pt x="418479" y="629275"/>
                </a:lnTo>
                <a:lnTo>
                  <a:pt x="426728" y="625974"/>
                </a:lnTo>
                <a:lnTo>
                  <a:pt x="436626" y="623224"/>
                </a:lnTo>
                <a:lnTo>
                  <a:pt x="442675" y="610573"/>
                </a:lnTo>
                <a:lnTo>
                  <a:pt x="26946" y="592420"/>
                </a:lnTo>
                <a:lnTo>
                  <a:pt x="21446" y="591870"/>
                </a:lnTo>
                <a:lnTo>
                  <a:pt x="15947" y="590220"/>
                </a:lnTo>
                <a:lnTo>
                  <a:pt x="11548" y="587470"/>
                </a:lnTo>
                <a:lnTo>
                  <a:pt x="7149" y="584169"/>
                </a:lnTo>
                <a:lnTo>
                  <a:pt x="4399" y="580319"/>
                </a:lnTo>
                <a:lnTo>
                  <a:pt x="2200" y="575368"/>
                </a:lnTo>
                <a:lnTo>
                  <a:pt x="0" y="570418"/>
                </a:lnTo>
                <a:lnTo>
                  <a:pt x="0" y="564917"/>
                </a:lnTo>
                <a:lnTo>
                  <a:pt x="0" y="563267"/>
                </a:lnTo>
                <a:lnTo>
                  <a:pt x="0" y="557216"/>
                </a:lnTo>
                <a:lnTo>
                  <a:pt x="2200" y="552816"/>
                </a:lnTo>
                <a:lnTo>
                  <a:pt x="4399" y="547865"/>
                </a:lnTo>
                <a:lnTo>
                  <a:pt x="7149" y="544015"/>
                </a:lnTo>
                <a:lnTo>
                  <a:pt x="11548" y="540714"/>
                </a:lnTo>
                <a:lnTo>
                  <a:pt x="15947" y="537964"/>
                </a:lnTo>
                <a:lnTo>
                  <a:pt x="21446" y="536314"/>
                </a:lnTo>
                <a:lnTo>
                  <a:pt x="26946" y="535764"/>
                </a:lnTo>
                <a:lnTo>
                  <a:pt x="694532" y="535764"/>
                </a:lnTo>
                <a:lnTo>
                  <a:pt x="698381" y="517061"/>
                </a:lnTo>
                <a:lnTo>
                  <a:pt x="703880" y="499459"/>
                </a:lnTo>
                <a:lnTo>
                  <a:pt x="710479" y="481857"/>
                </a:lnTo>
                <a:lnTo>
                  <a:pt x="718728" y="465355"/>
                </a:lnTo>
                <a:lnTo>
                  <a:pt x="727526" y="448853"/>
                </a:lnTo>
                <a:lnTo>
                  <a:pt x="737425" y="433452"/>
                </a:lnTo>
                <a:lnTo>
                  <a:pt x="748423" y="418600"/>
                </a:lnTo>
                <a:lnTo>
                  <a:pt x="760521" y="404298"/>
                </a:lnTo>
                <a:lnTo>
                  <a:pt x="773169" y="391647"/>
                </a:lnTo>
                <a:lnTo>
                  <a:pt x="787466" y="379545"/>
                </a:lnTo>
                <a:lnTo>
                  <a:pt x="802314" y="368544"/>
                </a:lnTo>
                <a:lnTo>
                  <a:pt x="817711" y="358643"/>
                </a:lnTo>
                <a:lnTo>
                  <a:pt x="833658" y="349842"/>
                </a:lnTo>
                <a:lnTo>
                  <a:pt x="850705" y="341591"/>
                </a:lnTo>
                <a:lnTo>
                  <a:pt x="868302" y="334990"/>
                </a:lnTo>
                <a:lnTo>
                  <a:pt x="885899" y="329489"/>
                </a:lnTo>
                <a:lnTo>
                  <a:pt x="614796" y="260731"/>
                </a:lnTo>
                <a:lnTo>
                  <a:pt x="612046" y="260181"/>
                </a:lnTo>
                <a:lnTo>
                  <a:pt x="609297" y="259081"/>
                </a:lnTo>
                <a:lnTo>
                  <a:pt x="607647" y="256881"/>
                </a:lnTo>
                <a:lnTo>
                  <a:pt x="605447" y="254680"/>
                </a:lnTo>
                <a:lnTo>
                  <a:pt x="604347" y="251930"/>
                </a:lnTo>
                <a:lnTo>
                  <a:pt x="602698" y="249180"/>
                </a:lnTo>
                <a:lnTo>
                  <a:pt x="602698" y="245879"/>
                </a:lnTo>
                <a:lnTo>
                  <a:pt x="602698" y="243129"/>
                </a:lnTo>
                <a:lnTo>
                  <a:pt x="603248" y="242029"/>
                </a:lnTo>
                <a:lnTo>
                  <a:pt x="604347" y="239279"/>
                </a:lnTo>
                <a:lnTo>
                  <a:pt x="605447" y="236528"/>
                </a:lnTo>
                <a:lnTo>
                  <a:pt x="607647" y="234878"/>
                </a:lnTo>
                <a:lnTo>
                  <a:pt x="609297" y="232678"/>
                </a:lnTo>
                <a:lnTo>
                  <a:pt x="612046" y="231028"/>
                </a:lnTo>
                <a:lnTo>
                  <a:pt x="614796" y="230478"/>
                </a:lnTo>
                <a:lnTo>
                  <a:pt x="617545" y="229927"/>
                </a:lnTo>
                <a:lnTo>
                  <a:pt x="620845" y="230478"/>
                </a:lnTo>
                <a:lnTo>
                  <a:pt x="917244" y="287134"/>
                </a:lnTo>
                <a:lnTo>
                  <a:pt x="929342" y="17052"/>
                </a:lnTo>
                <a:lnTo>
                  <a:pt x="929342" y="13752"/>
                </a:lnTo>
                <a:lnTo>
                  <a:pt x="930992" y="10451"/>
                </a:lnTo>
                <a:lnTo>
                  <a:pt x="932092" y="7701"/>
                </a:lnTo>
                <a:lnTo>
                  <a:pt x="934291" y="5501"/>
                </a:lnTo>
                <a:lnTo>
                  <a:pt x="937041" y="2750"/>
                </a:lnTo>
                <a:lnTo>
                  <a:pt x="939790" y="1650"/>
                </a:lnTo>
                <a:lnTo>
                  <a:pt x="943090" y="550"/>
                </a:lnTo>
                <a:close/>
              </a:path>
            </a:pathLst>
          </a:custGeom>
          <a:solidFill>
            <a:schemeClr val="accent1"/>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a:endParaRPr>
          </a:p>
        </p:txBody>
      </p:sp>
      <p:sp>
        <p:nvSpPr>
          <p:cNvPr id="561" name="TextBox 560"/>
          <p:cNvSpPr txBox="1"/>
          <p:nvPr/>
        </p:nvSpPr>
        <p:spPr>
          <a:xfrm>
            <a:off x="1014772" y="2414013"/>
            <a:ext cx="1434641" cy="456730"/>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122" dirty="0">
                <a:gradFill>
                  <a:gsLst>
                    <a:gs pos="2917">
                      <a:srgbClr val="505050"/>
                    </a:gs>
                    <a:gs pos="30000">
                      <a:srgbClr val="505050"/>
                    </a:gs>
                  </a:gsLst>
                  <a:lin ang="5400000" scaled="0"/>
                </a:gradFill>
                <a:latin typeface="Segoe UI"/>
              </a:rPr>
              <a:t>Airplane</a:t>
            </a:r>
          </a:p>
        </p:txBody>
      </p:sp>
      <p:grpSp>
        <p:nvGrpSpPr>
          <p:cNvPr id="562" name="Group 561"/>
          <p:cNvGrpSpPr/>
          <p:nvPr/>
        </p:nvGrpSpPr>
        <p:grpSpPr>
          <a:xfrm>
            <a:off x="1014772" y="3033420"/>
            <a:ext cx="1434641" cy="899656"/>
            <a:chOff x="994101" y="3008809"/>
            <a:chExt cx="1406638" cy="882096"/>
          </a:xfrm>
        </p:grpSpPr>
        <p:grpSp>
          <p:nvGrpSpPr>
            <p:cNvPr id="563" name="Group 562"/>
            <p:cNvGrpSpPr/>
            <p:nvPr/>
          </p:nvGrpSpPr>
          <p:grpSpPr>
            <a:xfrm>
              <a:off x="1364703" y="3008809"/>
              <a:ext cx="646708" cy="487723"/>
              <a:chOff x="1414637" y="3007430"/>
              <a:chExt cx="646708" cy="487723"/>
            </a:xfrm>
          </p:grpSpPr>
          <p:sp>
            <p:nvSpPr>
              <p:cNvPr id="565" name="Freeform 120"/>
              <p:cNvSpPr>
                <a:spLocks noChangeAspect="1" noEditPoints="1"/>
              </p:cNvSpPr>
              <p:nvPr/>
            </p:nvSpPr>
            <p:spPr bwMode="black">
              <a:xfrm>
                <a:off x="1640170" y="3079629"/>
                <a:ext cx="421175" cy="415524"/>
              </a:xfrm>
              <a:custGeom>
                <a:avLst/>
                <a:gdLst>
                  <a:gd name="T0" fmla="*/ 40 w 90"/>
                  <a:gd name="T1" fmla="*/ 16 h 89"/>
                  <a:gd name="T2" fmla="*/ 40 w 90"/>
                  <a:gd name="T3" fmla="*/ 5 h 89"/>
                  <a:gd name="T4" fmla="*/ 45 w 90"/>
                  <a:gd name="T5" fmla="*/ 0 h 89"/>
                  <a:gd name="T6" fmla="*/ 50 w 90"/>
                  <a:gd name="T7" fmla="*/ 5 h 89"/>
                  <a:gd name="T8" fmla="*/ 50 w 90"/>
                  <a:gd name="T9" fmla="*/ 16 h 89"/>
                  <a:gd name="T10" fmla="*/ 45 w 90"/>
                  <a:gd name="T11" fmla="*/ 16 h 89"/>
                  <a:gd name="T12" fmla="*/ 40 w 90"/>
                  <a:gd name="T13" fmla="*/ 16 h 89"/>
                  <a:gd name="T14" fmla="*/ 16 w 90"/>
                  <a:gd name="T15" fmla="*/ 45 h 89"/>
                  <a:gd name="T16" fmla="*/ 16 w 90"/>
                  <a:gd name="T17" fmla="*/ 40 h 89"/>
                  <a:gd name="T18" fmla="*/ 5 w 90"/>
                  <a:gd name="T19" fmla="*/ 40 h 89"/>
                  <a:gd name="T20" fmla="*/ 0 w 90"/>
                  <a:gd name="T21" fmla="*/ 45 h 89"/>
                  <a:gd name="T22" fmla="*/ 5 w 90"/>
                  <a:gd name="T23" fmla="*/ 49 h 89"/>
                  <a:gd name="T24" fmla="*/ 16 w 90"/>
                  <a:gd name="T25" fmla="*/ 49 h 89"/>
                  <a:gd name="T26" fmla="*/ 16 w 90"/>
                  <a:gd name="T27" fmla="*/ 45 h 89"/>
                  <a:gd name="T28" fmla="*/ 21 w 90"/>
                  <a:gd name="T29" fmla="*/ 28 h 89"/>
                  <a:gd name="T30" fmla="*/ 28 w 90"/>
                  <a:gd name="T31" fmla="*/ 21 h 89"/>
                  <a:gd name="T32" fmla="*/ 20 w 90"/>
                  <a:gd name="T33" fmla="*/ 13 h 89"/>
                  <a:gd name="T34" fmla="*/ 13 w 90"/>
                  <a:gd name="T35" fmla="*/ 13 h 89"/>
                  <a:gd name="T36" fmla="*/ 13 w 90"/>
                  <a:gd name="T37" fmla="*/ 20 h 89"/>
                  <a:gd name="T38" fmla="*/ 21 w 90"/>
                  <a:gd name="T39" fmla="*/ 28 h 89"/>
                  <a:gd name="T40" fmla="*/ 68 w 90"/>
                  <a:gd name="T41" fmla="*/ 28 h 89"/>
                  <a:gd name="T42" fmla="*/ 76 w 90"/>
                  <a:gd name="T43" fmla="*/ 20 h 89"/>
                  <a:gd name="T44" fmla="*/ 76 w 90"/>
                  <a:gd name="T45" fmla="*/ 13 h 89"/>
                  <a:gd name="T46" fmla="*/ 70 w 90"/>
                  <a:gd name="T47" fmla="*/ 13 h 89"/>
                  <a:gd name="T48" fmla="*/ 61 w 90"/>
                  <a:gd name="T49" fmla="*/ 21 h 89"/>
                  <a:gd name="T50" fmla="*/ 68 w 90"/>
                  <a:gd name="T51" fmla="*/ 28 h 89"/>
                  <a:gd name="T52" fmla="*/ 85 w 90"/>
                  <a:gd name="T53" fmla="*/ 40 h 89"/>
                  <a:gd name="T54" fmla="*/ 73 w 90"/>
                  <a:gd name="T55" fmla="*/ 40 h 89"/>
                  <a:gd name="T56" fmla="*/ 74 w 90"/>
                  <a:gd name="T57" fmla="*/ 45 h 89"/>
                  <a:gd name="T58" fmla="*/ 73 w 90"/>
                  <a:gd name="T59" fmla="*/ 49 h 89"/>
                  <a:gd name="T60" fmla="*/ 85 w 90"/>
                  <a:gd name="T61" fmla="*/ 49 h 89"/>
                  <a:gd name="T62" fmla="*/ 90 w 90"/>
                  <a:gd name="T63" fmla="*/ 45 h 89"/>
                  <a:gd name="T64" fmla="*/ 85 w 90"/>
                  <a:gd name="T65" fmla="*/ 40 h 89"/>
                  <a:gd name="T66" fmla="*/ 68 w 90"/>
                  <a:gd name="T67" fmla="*/ 61 h 89"/>
                  <a:gd name="T68" fmla="*/ 61 w 90"/>
                  <a:gd name="T69" fmla="*/ 68 h 89"/>
                  <a:gd name="T70" fmla="*/ 70 w 90"/>
                  <a:gd name="T71" fmla="*/ 76 h 89"/>
                  <a:gd name="T72" fmla="*/ 73 w 90"/>
                  <a:gd name="T73" fmla="*/ 78 h 89"/>
                  <a:gd name="T74" fmla="*/ 76 w 90"/>
                  <a:gd name="T75" fmla="*/ 76 h 89"/>
                  <a:gd name="T76" fmla="*/ 76 w 90"/>
                  <a:gd name="T77" fmla="*/ 69 h 89"/>
                  <a:gd name="T78" fmla="*/ 68 w 90"/>
                  <a:gd name="T79" fmla="*/ 61 h 89"/>
                  <a:gd name="T80" fmla="*/ 45 w 90"/>
                  <a:gd name="T81" fmla="*/ 73 h 89"/>
                  <a:gd name="T82" fmla="*/ 40 w 90"/>
                  <a:gd name="T83" fmla="*/ 73 h 89"/>
                  <a:gd name="T84" fmla="*/ 40 w 90"/>
                  <a:gd name="T85" fmla="*/ 85 h 89"/>
                  <a:gd name="T86" fmla="*/ 45 w 90"/>
                  <a:gd name="T87" fmla="*/ 89 h 89"/>
                  <a:gd name="T88" fmla="*/ 50 w 90"/>
                  <a:gd name="T89" fmla="*/ 85 h 89"/>
                  <a:gd name="T90" fmla="*/ 50 w 90"/>
                  <a:gd name="T91" fmla="*/ 73 h 89"/>
                  <a:gd name="T92" fmla="*/ 45 w 90"/>
                  <a:gd name="T93" fmla="*/ 73 h 89"/>
                  <a:gd name="T94" fmla="*/ 21 w 90"/>
                  <a:gd name="T95" fmla="*/ 61 h 89"/>
                  <a:gd name="T96" fmla="*/ 13 w 90"/>
                  <a:gd name="T97" fmla="*/ 69 h 89"/>
                  <a:gd name="T98" fmla="*/ 13 w 90"/>
                  <a:gd name="T99" fmla="*/ 76 h 89"/>
                  <a:gd name="T100" fmla="*/ 16 w 90"/>
                  <a:gd name="T101" fmla="*/ 78 h 89"/>
                  <a:gd name="T102" fmla="*/ 20 w 90"/>
                  <a:gd name="T103" fmla="*/ 76 h 89"/>
                  <a:gd name="T104" fmla="*/ 28 w 90"/>
                  <a:gd name="T105" fmla="*/ 68 h 89"/>
                  <a:gd name="T106" fmla="*/ 21 w 90"/>
                  <a:gd name="T107" fmla="*/ 61 h 89"/>
                  <a:gd name="T108" fmla="*/ 45 w 90"/>
                  <a:gd name="T109" fmla="*/ 23 h 89"/>
                  <a:gd name="T110" fmla="*/ 23 w 90"/>
                  <a:gd name="T111" fmla="*/ 45 h 89"/>
                  <a:gd name="T112" fmla="*/ 45 w 90"/>
                  <a:gd name="T113" fmla="*/ 66 h 89"/>
                  <a:gd name="T114" fmla="*/ 66 w 90"/>
                  <a:gd name="T115" fmla="*/ 45 h 89"/>
                  <a:gd name="T116" fmla="*/ 45 w 90"/>
                  <a:gd name="T117" fmla="*/ 2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89">
                    <a:moveTo>
                      <a:pt x="40" y="16"/>
                    </a:moveTo>
                    <a:cubicBezTo>
                      <a:pt x="40" y="5"/>
                      <a:pt x="40" y="5"/>
                      <a:pt x="40" y="5"/>
                    </a:cubicBezTo>
                    <a:cubicBezTo>
                      <a:pt x="40" y="2"/>
                      <a:pt x="42" y="0"/>
                      <a:pt x="45" y="0"/>
                    </a:cubicBezTo>
                    <a:cubicBezTo>
                      <a:pt x="47" y="0"/>
                      <a:pt x="50" y="2"/>
                      <a:pt x="50" y="5"/>
                    </a:cubicBezTo>
                    <a:cubicBezTo>
                      <a:pt x="50" y="16"/>
                      <a:pt x="50" y="16"/>
                      <a:pt x="50" y="16"/>
                    </a:cubicBezTo>
                    <a:cubicBezTo>
                      <a:pt x="48" y="16"/>
                      <a:pt x="46" y="16"/>
                      <a:pt x="45" y="16"/>
                    </a:cubicBezTo>
                    <a:cubicBezTo>
                      <a:pt x="43" y="16"/>
                      <a:pt x="42" y="16"/>
                      <a:pt x="40" y="16"/>
                    </a:cubicBezTo>
                    <a:close/>
                    <a:moveTo>
                      <a:pt x="16" y="45"/>
                    </a:moveTo>
                    <a:cubicBezTo>
                      <a:pt x="16" y="43"/>
                      <a:pt x="16" y="41"/>
                      <a:pt x="16" y="40"/>
                    </a:cubicBezTo>
                    <a:cubicBezTo>
                      <a:pt x="5" y="40"/>
                      <a:pt x="5" y="40"/>
                      <a:pt x="5" y="40"/>
                    </a:cubicBezTo>
                    <a:cubicBezTo>
                      <a:pt x="2" y="40"/>
                      <a:pt x="0" y="42"/>
                      <a:pt x="0" y="45"/>
                    </a:cubicBezTo>
                    <a:cubicBezTo>
                      <a:pt x="0" y="47"/>
                      <a:pt x="2" y="49"/>
                      <a:pt x="5" y="49"/>
                    </a:cubicBezTo>
                    <a:cubicBezTo>
                      <a:pt x="16" y="49"/>
                      <a:pt x="16" y="49"/>
                      <a:pt x="16" y="49"/>
                    </a:cubicBezTo>
                    <a:cubicBezTo>
                      <a:pt x="16" y="48"/>
                      <a:pt x="16" y="46"/>
                      <a:pt x="16" y="45"/>
                    </a:cubicBezTo>
                    <a:close/>
                    <a:moveTo>
                      <a:pt x="21" y="28"/>
                    </a:moveTo>
                    <a:cubicBezTo>
                      <a:pt x="23" y="25"/>
                      <a:pt x="25" y="23"/>
                      <a:pt x="28" y="21"/>
                    </a:cubicBezTo>
                    <a:cubicBezTo>
                      <a:pt x="20" y="13"/>
                      <a:pt x="20" y="13"/>
                      <a:pt x="20" y="13"/>
                    </a:cubicBezTo>
                    <a:cubicBezTo>
                      <a:pt x="18" y="11"/>
                      <a:pt x="15" y="11"/>
                      <a:pt x="13" y="13"/>
                    </a:cubicBezTo>
                    <a:cubicBezTo>
                      <a:pt x="11" y="15"/>
                      <a:pt x="11" y="18"/>
                      <a:pt x="13" y="20"/>
                    </a:cubicBezTo>
                    <a:lnTo>
                      <a:pt x="21" y="28"/>
                    </a:lnTo>
                    <a:close/>
                    <a:moveTo>
                      <a:pt x="68" y="28"/>
                    </a:moveTo>
                    <a:cubicBezTo>
                      <a:pt x="76" y="20"/>
                      <a:pt x="76" y="20"/>
                      <a:pt x="76" y="20"/>
                    </a:cubicBezTo>
                    <a:cubicBezTo>
                      <a:pt x="78" y="18"/>
                      <a:pt x="78" y="15"/>
                      <a:pt x="76" y="13"/>
                    </a:cubicBezTo>
                    <a:cubicBezTo>
                      <a:pt x="75" y="11"/>
                      <a:pt x="72" y="11"/>
                      <a:pt x="70" y="13"/>
                    </a:cubicBezTo>
                    <a:cubicBezTo>
                      <a:pt x="61" y="21"/>
                      <a:pt x="61" y="21"/>
                      <a:pt x="61" y="21"/>
                    </a:cubicBezTo>
                    <a:cubicBezTo>
                      <a:pt x="64" y="23"/>
                      <a:pt x="66" y="25"/>
                      <a:pt x="68" y="28"/>
                    </a:cubicBezTo>
                    <a:close/>
                    <a:moveTo>
                      <a:pt x="85" y="40"/>
                    </a:moveTo>
                    <a:cubicBezTo>
                      <a:pt x="73" y="40"/>
                      <a:pt x="73" y="40"/>
                      <a:pt x="73" y="40"/>
                    </a:cubicBezTo>
                    <a:cubicBezTo>
                      <a:pt x="73" y="41"/>
                      <a:pt x="74" y="43"/>
                      <a:pt x="74" y="45"/>
                    </a:cubicBezTo>
                    <a:cubicBezTo>
                      <a:pt x="74" y="46"/>
                      <a:pt x="73" y="48"/>
                      <a:pt x="73" y="49"/>
                    </a:cubicBezTo>
                    <a:cubicBezTo>
                      <a:pt x="85" y="49"/>
                      <a:pt x="85" y="49"/>
                      <a:pt x="85" y="49"/>
                    </a:cubicBezTo>
                    <a:cubicBezTo>
                      <a:pt x="87" y="49"/>
                      <a:pt x="90" y="47"/>
                      <a:pt x="90" y="45"/>
                    </a:cubicBezTo>
                    <a:cubicBezTo>
                      <a:pt x="90" y="42"/>
                      <a:pt x="87" y="40"/>
                      <a:pt x="85" y="40"/>
                    </a:cubicBezTo>
                    <a:close/>
                    <a:moveTo>
                      <a:pt x="68" y="61"/>
                    </a:moveTo>
                    <a:cubicBezTo>
                      <a:pt x="66" y="64"/>
                      <a:pt x="64" y="66"/>
                      <a:pt x="61" y="68"/>
                    </a:cubicBezTo>
                    <a:cubicBezTo>
                      <a:pt x="70" y="76"/>
                      <a:pt x="70" y="76"/>
                      <a:pt x="70" y="76"/>
                    </a:cubicBezTo>
                    <a:cubicBezTo>
                      <a:pt x="71" y="77"/>
                      <a:pt x="72" y="78"/>
                      <a:pt x="73" y="78"/>
                    </a:cubicBezTo>
                    <a:cubicBezTo>
                      <a:pt x="74" y="78"/>
                      <a:pt x="75" y="77"/>
                      <a:pt x="76" y="76"/>
                    </a:cubicBezTo>
                    <a:cubicBezTo>
                      <a:pt x="78" y="74"/>
                      <a:pt x="78" y="71"/>
                      <a:pt x="76" y="69"/>
                    </a:cubicBezTo>
                    <a:lnTo>
                      <a:pt x="68" y="61"/>
                    </a:lnTo>
                    <a:close/>
                    <a:moveTo>
                      <a:pt x="45" y="73"/>
                    </a:moveTo>
                    <a:cubicBezTo>
                      <a:pt x="43" y="73"/>
                      <a:pt x="42" y="73"/>
                      <a:pt x="40" y="73"/>
                    </a:cubicBezTo>
                    <a:cubicBezTo>
                      <a:pt x="40" y="85"/>
                      <a:pt x="40" y="85"/>
                      <a:pt x="40" y="85"/>
                    </a:cubicBezTo>
                    <a:cubicBezTo>
                      <a:pt x="40" y="87"/>
                      <a:pt x="42" y="89"/>
                      <a:pt x="45" y="89"/>
                    </a:cubicBezTo>
                    <a:cubicBezTo>
                      <a:pt x="47" y="89"/>
                      <a:pt x="50" y="87"/>
                      <a:pt x="50" y="85"/>
                    </a:cubicBezTo>
                    <a:cubicBezTo>
                      <a:pt x="50" y="73"/>
                      <a:pt x="50" y="73"/>
                      <a:pt x="50" y="73"/>
                    </a:cubicBezTo>
                    <a:cubicBezTo>
                      <a:pt x="48" y="73"/>
                      <a:pt x="46" y="73"/>
                      <a:pt x="45" y="73"/>
                    </a:cubicBezTo>
                    <a:close/>
                    <a:moveTo>
                      <a:pt x="21" y="61"/>
                    </a:moveTo>
                    <a:cubicBezTo>
                      <a:pt x="13" y="69"/>
                      <a:pt x="13" y="69"/>
                      <a:pt x="13" y="69"/>
                    </a:cubicBezTo>
                    <a:cubicBezTo>
                      <a:pt x="11" y="71"/>
                      <a:pt x="11" y="74"/>
                      <a:pt x="13" y="76"/>
                    </a:cubicBezTo>
                    <a:cubicBezTo>
                      <a:pt x="14" y="77"/>
                      <a:pt x="15" y="78"/>
                      <a:pt x="16" y="78"/>
                    </a:cubicBezTo>
                    <a:cubicBezTo>
                      <a:pt x="18" y="78"/>
                      <a:pt x="19" y="77"/>
                      <a:pt x="20" y="76"/>
                    </a:cubicBezTo>
                    <a:cubicBezTo>
                      <a:pt x="28" y="68"/>
                      <a:pt x="28" y="68"/>
                      <a:pt x="28" y="68"/>
                    </a:cubicBezTo>
                    <a:cubicBezTo>
                      <a:pt x="25" y="66"/>
                      <a:pt x="23" y="64"/>
                      <a:pt x="21" y="61"/>
                    </a:cubicBezTo>
                    <a:close/>
                    <a:moveTo>
                      <a:pt x="45" y="23"/>
                    </a:moveTo>
                    <a:cubicBezTo>
                      <a:pt x="33" y="23"/>
                      <a:pt x="23" y="33"/>
                      <a:pt x="23" y="45"/>
                    </a:cubicBezTo>
                    <a:cubicBezTo>
                      <a:pt x="23" y="57"/>
                      <a:pt x="33" y="66"/>
                      <a:pt x="45" y="66"/>
                    </a:cubicBezTo>
                    <a:cubicBezTo>
                      <a:pt x="57" y="66"/>
                      <a:pt x="66" y="57"/>
                      <a:pt x="66" y="45"/>
                    </a:cubicBezTo>
                    <a:cubicBezTo>
                      <a:pt x="66" y="33"/>
                      <a:pt x="57" y="23"/>
                      <a:pt x="45" y="23"/>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66" name="Oval 2"/>
              <p:cNvSpPr>
                <a:spLocks noChangeAspect="1"/>
              </p:cNvSpPr>
              <p:nvPr/>
            </p:nvSpPr>
            <p:spPr bwMode="auto">
              <a:xfrm>
                <a:off x="1414637" y="3007430"/>
                <a:ext cx="402250" cy="27841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55956" rIns="55956" bIns="111912" numCol="1" spcCol="0" rtlCol="0" fromWordArt="0" anchor="b" anchorCtr="0" forceAA="0" compatLnSpc="1">
                <a:prstTxWarp prst="textNoShape">
                  <a:avLst/>
                </a:prstTxWarp>
                <a:noAutofit/>
              </a:bodyPr>
              <a:lstStyle/>
              <a:p>
                <a:pPr algn="ctr" defTabSz="1118748" fontAlgn="base">
                  <a:spcBef>
                    <a:spcPct val="0"/>
                  </a:spcBef>
                  <a:spcAft>
                    <a:spcPct val="0"/>
                  </a:spcAft>
                </a:pPr>
                <a:endParaRPr lang="en-US" sz="2448" spc="-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64" name="TextBox 563"/>
            <p:cNvSpPr txBox="1"/>
            <p:nvPr/>
          </p:nvSpPr>
          <p:spPr>
            <a:xfrm>
              <a:off x="994101" y="3443090"/>
              <a:ext cx="1406638" cy="44781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122" dirty="0">
                  <a:gradFill>
                    <a:gsLst>
                      <a:gs pos="2917">
                        <a:srgbClr val="505050"/>
                      </a:gs>
                      <a:gs pos="30000">
                        <a:srgbClr val="505050"/>
                      </a:gs>
                    </a:gsLst>
                    <a:lin ang="5400000" scaled="0"/>
                  </a:gradFill>
                  <a:latin typeface="Segoe UI"/>
                </a:rPr>
                <a:t>Weather</a:t>
              </a:r>
            </a:p>
          </p:txBody>
        </p:sp>
      </p:grpSp>
      <p:grpSp>
        <p:nvGrpSpPr>
          <p:cNvPr id="567" name="Group 566"/>
          <p:cNvGrpSpPr/>
          <p:nvPr/>
        </p:nvGrpSpPr>
        <p:grpSpPr>
          <a:xfrm>
            <a:off x="1014772" y="4084505"/>
            <a:ext cx="1434641" cy="898731"/>
            <a:chOff x="994101" y="4077477"/>
            <a:chExt cx="1406638" cy="881189"/>
          </a:xfrm>
        </p:grpSpPr>
        <p:sp>
          <p:nvSpPr>
            <p:cNvPr id="568" name="Freeform 281"/>
            <p:cNvSpPr>
              <a:spLocks noChangeAspect="1"/>
            </p:cNvSpPr>
            <p:nvPr/>
          </p:nvSpPr>
          <p:spPr bwMode="auto">
            <a:xfrm>
              <a:off x="1422974" y="4077477"/>
              <a:ext cx="515686" cy="438371"/>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solidFill>
                  <a:srgbClr val="D83B01"/>
                </a:solidFill>
                <a:latin typeface="Segoe UI" pitchFamily="34" charset="0"/>
                <a:ea typeface="Segoe UI" pitchFamily="34" charset="0"/>
                <a:cs typeface="Segoe UI" pitchFamily="34" charset="0"/>
              </a:endParaRPr>
            </a:p>
          </p:txBody>
        </p:sp>
        <p:sp>
          <p:nvSpPr>
            <p:cNvPr id="569" name="TextBox 568"/>
            <p:cNvSpPr txBox="1"/>
            <p:nvPr/>
          </p:nvSpPr>
          <p:spPr>
            <a:xfrm>
              <a:off x="994101" y="4510851"/>
              <a:ext cx="1406638" cy="44781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122" dirty="0">
                  <a:gradFill>
                    <a:gsLst>
                      <a:gs pos="2917">
                        <a:srgbClr val="505050"/>
                      </a:gs>
                      <a:gs pos="30000">
                        <a:srgbClr val="505050"/>
                      </a:gs>
                    </a:gsLst>
                    <a:lin ang="5400000" scaled="0"/>
                  </a:gradFill>
                  <a:latin typeface="Segoe UI"/>
                </a:rPr>
                <a:t>Maintenance</a:t>
              </a:r>
            </a:p>
          </p:txBody>
        </p:sp>
      </p:grpSp>
      <p:grpSp>
        <p:nvGrpSpPr>
          <p:cNvPr id="570" name="Group 569"/>
          <p:cNvGrpSpPr/>
          <p:nvPr/>
        </p:nvGrpSpPr>
        <p:grpSpPr>
          <a:xfrm>
            <a:off x="1014772" y="5004191"/>
            <a:ext cx="1434641" cy="966432"/>
            <a:chOff x="994101" y="4953813"/>
            <a:chExt cx="1406638" cy="947568"/>
          </a:xfrm>
        </p:grpSpPr>
        <p:sp>
          <p:nvSpPr>
            <p:cNvPr id="571" name="Freeform 18"/>
            <p:cNvSpPr>
              <a:spLocks noChangeAspect="1" noEditPoints="1"/>
            </p:cNvSpPr>
            <p:nvPr/>
          </p:nvSpPr>
          <p:spPr bwMode="black">
            <a:xfrm>
              <a:off x="1483973" y="4953813"/>
              <a:ext cx="454688" cy="55471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1"/>
            </a:solidFill>
            <a:ln>
              <a:noFill/>
            </a:ln>
          </p:spPr>
          <p:txBody>
            <a:bodyPr vert="horz" wrap="square" lIns="83943" tIns="41972" rIns="83943" bIns="41972" numCol="1" anchor="t" anchorCtr="0" compatLnSpc="1">
              <a:prstTxWarp prst="textNoShape">
                <a:avLst/>
              </a:prstTxWarp>
            </a:bodyPr>
            <a:lstStyle/>
            <a:p>
              <a:pPr defTabSz="932597"/>
              <a:endParaRPr lang="en-US" sz="816">
                <a:solidFill>
                  <a:srgbClr val="505050"/>
                </a:solidFill>
                <a:latin typeface="Segoe UI"/>
              </a:endParaRPr>
            </a:p>
          </p:txBody>
        </p:sp>
        <p:sp>
          <p:nvSpPr>
            <p:cNvPr id="572" name="TextBox 571"/>
            <p:cNvSpPr txBox="1"/>
            <p:nvPr/>
          </p:nvSpPr>
          <p:spPr>
            <a:xfrm>
              <a:off x="994101" y="5453566"/>
              <a:ext cx="1406638" cy="44781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122" dirty="0">
                  <a:gradFill>
                    <a:gsLst>
                      <a:gs pos="2917">
                        <a:srgbClr val="505050"/>
                      </a:gs>
                      <a:gs pos="30000">
                        <a:srgbClr val="505050"/>
                      </a:gs>
                    </a:gsLst>
                    <a:lin ang="5400000" scaled="0"/>
                  </a:gradFill>
                  <a:latin typeface="Segoe UI"/>
                </a:rPr>
                <a:t>Flight Plan</a:t>
              </a:r>
            </a:p>
          </p:txBody>
        </p:sp>
      </p:grpSp>
      <p:grpSp>
        <p:nvGrpSpPr>
          <p:cNvPr id="575" name="Group 574"/>
          <p:cNvGrpSpPr/>
          <p:nvPr/>
        </p:nvGrpSpPr>
        <p:grpSpPr>
          <a:xfrm>
            <a:off x="3396708" y="2170377"/>
            <a:ext cx="233560" cy="204365"/>
            <a:chOff x="5638800" y="-52387"/>
            <a:chExt cx="304800" cy="266700"/>
          </a:xfrm>
        </p:grpSpPr>
        <p:sp>
          <p:nvSpPr>
            <p:cNvPr id="576" name="Freeform 36"/>
            <p:cNvSpPr>
              <a:spLocks noEditPoints="1"/>
            </p:cNvSpPr>
            <p:nvPr/>
          </p:nvSpPr>
          <p:spPr bwMode="auto">
            <a:xfrm>
              <a:off x="5638800" y="-52387"/>
              <a:ext cx="304800" cy="217488"/>
            </a:xfrm>
            <a:custGeom>
              <a:avLst/>
              <a:gdLst>
                <a:gd name="T0" fmla="*/ 669 w 835"/>
                <a:gd name="T1" fmla="*/ 462 h 594"/>
                <a:gd name="T2" fmla="*/ 669 w 835"/>
                <a:gd name="T3" fmla="*/ 244 h 594"/>
                <a:gd name="T4" fmla="*/ 417 w 835"/>
                <a:gd name="T5" fmla="*/ 0 h 594"/>
                <a:gd name="T6" fmla="*/ 166 w 835"/>
                <a:gd name="T7" fmla="*/ 244 h 594"/>
                <a:gd name="T8" fmla="*/ 166 w 835"/>
                <a:gd name="T9" fmla="*/ 462 h 594"/>
                <a:gd name="T10" fmla="*/ 0 w 835"/>
                <a:gd name="T11" fmla="*/ 593 h 594"/>
                <a:gd name="T12" fmla="*/ 2 w 835"/>
                <a:gd name="T13" fmla="*/ 594 h 594"/>
                <a:gd name="T14" fmla="*/ 833 w 835"/>
                <a:gd name="T15" fmla="*/ 594 h 594"/>
                <a:gd name="T16" fmla="*/ 835 w 835"/>
                <a:gd name="T17" fmla="*/ 593 h 594"/>
                <a:gd name="T18" fmla="*/ 669 w 835"/>
                <a:gd name="T19" fmla="*/ 462 h 594"/>
                <a:gd name="T20" fmla="*/ 196 w 835"/>
                <a:gd name="T21" fmla="*/ 451 h 594"/>
                <a:gd name="T22" fmla="*/ 196 w 835"/>
                <a:gd name="T23" fmla="*/ 244 h 594"/>
                <a:gd name="T24" fmla="*/ 417 w 835"/>
                <a:gd name="T25" fmla="*/ 30 h 594"/>
                <a:gd name="T26" fmla="*/ 639 w 835"/>
                <a:gd name="T27" fmla="*/ 244 h 594"/>
                <a:gd name="T28" fmla="*/ 639 w 835"/>
                <a:gd name="T29" fmla="*/ 451 h 594"/>
                <a:gd name="T30" fmla="*/ 637 w 835"/>
                <a:gd name="T31" fmla="*/ 451 h 594"/>
                <a:gd name="T32" fmla="*/ 626 w 835"/>
                <a:gd name="T33" fmla="*/ 447 h 594"/>
                <a:gd name="T34" fmla="*/ 478 w 835"/>
                <a:gd name="T35" fmla="*/ 447 h 594"/>
                <a:gd name="T36" fmla="*/ 575 w 835"/>
                <a:gd name="T37" fmla="*/ 345 h 594"/>
                <a:gd name="T38" fmla="*/ 571 w 835"/>
                <a:gd name="T39" fmla="*/ 335 h 594"/>
                <a:gd name="T40" fmla="*/ 561 w 835"/>
                <a:gd name="T41" fmla="*/ 336 h 594"/>
                <a:gd name="T42" fmla="*/ 459 w 835"/>
                <a:gd name="T43" fmla="*/ 390 h 594"/>
                <a:gd name="T44" fmla="*/ 458 w 835"/>
                <a:gd name="T45" fmla="*/ 391 h 594"/>
                <a:gd name="T46" fmla="*/ 520 w 835"/>
                <a:gd name="T47" fmla="*/ 284 h 594"/>
                <a:gd name="T48" fmla="*/ 415 w 835"/>
                <a:gd name="T49" fmla="*/ 99 h 594"/>
                <a:gd name="T50" fmla="*/ 302 w 835"/>
                <a:gd name="T51" fmla="*/ 279 h 594"/>
                <a:gd name="T52" fmla="*/ 360 w 835"/>
                <a:gd name="T53" fmla="*/ 390 h 594"/>
                <a:gd name="T54" fmla="*/ 260 w 835"/>
                <a:gd name="T55" fmla="*/ 336 h 594"/>
                <a:gd name="T56" fmla="*/ 249 w 835"/>
                <a:gd name="T57" fmla="*/ 335 h 594"/>
                <a:gd name="T58" fmla="*/ 245 w 835"/>
                <a:gd name="T59" fmla="*/ 345 h 594"/>
                <a:gd name="T60" fmla="*/ 343 w 835"/>
                <a:gd name="T61" fmla="*/ 447 h 594"/>
                <a:gd name="T62" fmla="*/ 209 w 835"/>
                <a:gd name="T63" fmla="*/ 447 h 594"/>
                <a:gd name="T64" fmla="*/ 198 w 835"/>
                <a:gd name="T65" fmla="*/ 451 h 594"/>
                <a:gd name="T66" fmla="*/ 196 w 835"/>
                <a:gd name="T67" fmla="*/ 451 h 594"/>
                <a:gd name="T68" fmla="*/ 196 w 835"/>
                <a:gd name="T69" fmla="*/ 451 h 594"/>
                <a:gd name="T70" fmla="*/ 505 w 835"/>
                <a:gd name="T71" fmla="*/ 266 h 594"/>
                <a:gd name="T72" fmla="*/ 414 w 835"/>
                <a:gd name="T73" fmla="*/ 331 h 594"/>
                <a:gd name="T74" fmla="*/ 332 w 835"/>
                <a:gd name="T75" fmla="*/ 266 h 594"/>
                <a:gd name="T76" fmla="*/ 505 w 835"/>
                <a:gd name="T77" fmla="*/ 266 h 594"/>
                <a:gd name="T78" fmla="*/ 431 w 835"/>
                <a:gd name="T79" fmla="*/ 225 h 594"/>
                <a:gd name="T80" fmla="*/ 459 w 835"/>
                <a:gd name="T81" fmla="*/ 184 h 594"/>
                <a:gd name="T82" fmla="*/ 482 w 835"/>
                <a:gd name="T83" fmla="*/ 227 h 594"/>
                <a:gd name="T84" fmla="*/ 459 w 835"/>
                <a:gd name="T85" fmla="*/ 246 h 594"/>
                <a:gd name="T86" fmla="*/ 431 w 835"/>
                <a:gd name="T87" fmla="*/ 225 h 594"/>
                <a:gd name="T88" fmla="*/ 378 w 835"/>
                <a:gd name="T89" fmla="*/ 246 h 594"/>
                <a:gd name="T90" fmla="*/ 355 w 835"/>
                <a:gd name="T91" fmla="*/ 227 h 594"/>
                <a:gd name="T92" fmla="*/ 378 w 835"/>
                <a:gd name="T93" fmla="*/ 184 h 594"/>
                <a:gd name="T94" fmla="*/ 406 w 835"/>
                <a:gd name="T95" fmla="*/ 224 h 594"/>
                <a:gd name="T96" fmla="*/ 378 w 835"/>
                <a:gd name="T97" fmla="*/ 24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5" h="594">
                  <a:moveTo>
                    <a:pt x="669" y="462"/>
                  </a:moveTo>
                  <a:lnTo>
                    <a:pt x="669" y="244"/>
                  </a:lnTo>
                  <a:cubicBezTo>
                    <a:pt x="669" y="112"/>
                    <a:pt x="554" y="0"/>
                    <a:pt x="417" y="0"/>
                  </a:cubicBezTo>
                  <a:cubicBezTo>
                    <a:pt x="281" y="0"/>
                    <a:pt x="166" y="112"/>
                    <a:pt x="166" y="244"/>
                  </a:cubicBezTo>
                  <a:lnTo>
                    <a:pt x="166" y="462"/>
                  </a:lnTo>
                  <a:cubicBezTo>
                    <a:pt x="33" y="515"/>
                    <a:pt x="0" y="593"/>
                    <a:pt x="0" y="593"/>
                  </a:cubicBezTo>
                  <a:lnTo>
                    <a:pt x="2" y="594"/>
                  </a:lnTo>
                  <a:lnTo>
                    <a:pt x="833" y="594"/>
                  </a:lnTo>
                  <a:lnTo>
                    <a:pt x="835" y="593"/>
                  </a:lnTo>
                  <a:cubicBezTo>
                    <a:pt x="835" y="593"/>
                    <a:pt x="802" y="515"/>
                    <a:pt x="669" y="462"/>
                  </a:cubicBezTo>
                  <a:close/>
                  <a:moveTo>
                    <a:pt x="196" y="451"/>
                  </a:moveTo>
                  <a:lnTo>
                    <a:pt x="196" y="244"/>
                  </a:lnTo>
                  <a:cubicBezTo>
                    <a:pt x="196" y="128"/>
                    <a:pt x="297" y="30"/>
                    <a:pt x="417" y="30"/>
                  </a:cubicBezTo>
                  <a:cubicBezTo>
                    <a:pt x="538" y="30"/>
                    <a:pt x="639" y="128"/>
                    <a:pt x="639" y="244"/>
                  </a:cubicBezTo>
                  <a:lnTo>
                    <a:pt x="639" y="451"/>
                  </a:lnTo>
                  <a:lnTo>
                    <a:pt x="637" y="451"/>
                  </a:lnTo>
                  <a:cubicBezTo>
                    <a:pt x="633" y="449"/>
                    <a:pt x="630" y="448"/>
                    <a:pt x="626" y="447"/>
                  </a:cubicBezTo>
                  <a:lnTo>
                    <a:pt x="478" y="447"/>
                  </a:lnTo>
                  <a:cubicBezTo>
                    <a:pt x="512" y="432"/>
                    <a:pt x="561" y="403"/>
                    <a:pt x="575" y="345"/>
                  </a:cubicBezTo>
                  <a:cubicBezTo>
                    <a:pt x="576" y="341"/>
                    <a:pt x="575" y="337"/>
                    <a:pt x="571" y="335"/>
                  </a:cubicBezTo>
                  <a:cubicBezTo>
                    <a:pt x="568" y="333"/>
                    <a:pt x="564" y="333"/>
                    <a:pt x="561" y="336"/>
                  </a:cubicBezTo>
                  <a:cubicBezTo>
                    <a:pt x="560" y="337"/>
                    <a:pt x="504" y="390"/>
                    <a:pt x="459" y="390"/>
                  </a:cubicBezTo>
                  <a:cubicBezTo>
                    <a:pt x="458" y="390"/>
                    <a:pt x="458" y="391"/>
                    <a:pt x="458" y="391"/>
                  </a:cubicBezTo>
                  <a:cubicBezTo>
                    <a:pt x="476" y="360"/>
                    <a:pt x="497" y="329"/>
                    <a:pt x="520" y="284"/>
                  </a:cubicBezTo>
                  <a:cubicBezTo>
                    <a:pt x="567" y="194"/>
                    <a:pt x="503" y="101"/>
                    <a:pt x="415" y="99"/>
                  </a:cubicBezTo>
                  <a:cubicBezTo>
                    <a:pt x="328" y="97"/>
                    <a:pt x="259" y="187"/>
                    <a:pt x="302" y="279"/>
                  </a:cubicBezTo>
                  <a:cubicBezTo>
                    <a:pt x="323" y="326"/>
                    <a:pt x="343" y="358"/>
                    <a:pt x="360" y="390"/>
                  </a:cubicBezTo>
                  <a:cubicBezTo>
                    <a:pt x="315" y="389"/>
                    <a:pt x="260" y="337"/>
                    <a:pt x="260" y="336"/>
                  </a:cubicBezTo>
                  <a:cubicBezTo>
                    <a:pt x="257" y="333"/>
                    <a:pt x="253" y="333"/>
                    <a:pt x="249" y="335"/>
                  </a:cubicBezTo>
                  <a:cubicBezTo>
                    <a:pt x="246" y="337"/>
                    <a:pt x="244" y="341"/>
                    <a:pt x="245" y="345"/>
                  </a:cubicBezTo>
                  <a:cubicBezTo>
                    <a:pt x="260" y="403"/>
                    <a:pt x="308" y="432"/>
                    <a:pt x="343" y="447"/>
                  </a:cubicBezTo>
                  <a:lnTo>
                    <a:pt x="209" y="447"/>
                  </a:lnTo>
                  <a:cubicBezTo>
                    <a:pt x="205" y="448"/>
                    <a:pt x="202" y="449"/>
                    <a:pt x="198" y="451"/>
                  </a:cubicBezTo>
                  <a:lnTo>
                    <a:pt x="196" y="451"/>
                  </a:lnTo>
                  <a:lnTo>
                    <a:pt x="196" y="451"/>
                  </a:lnTo>
                  <a:close/>
                  <a:moveTo>
                    <a:pt x="505" y="266"/>
                  </a:moveTo>
                  <a:cubicBezTo>
                    <a:pt x="504" y="273"/>
                    <a:pt x="458" y="332"/>
                    <a:pt x="414" y="331"/>
                  </a:cubicBezTo>
                  <a:cubicBezTo>
                    <a:pt x="371" y="330"/>
                    <a:pt x="332" y="273"/>
                    <a:pt x="332" y="266"/>
                  </a:cubicBezTo>
                  <a:cubicBezTo>
                    <a:pt x="333" y="259"/>
                    <a:pt x="505" y="259"/>
                    <a:pt x="505" y="266"/>
                  </a:cubicBezTo>
                  <a:close/>
                  <a:moveTo>
                    <a:pt x="431" y="225"/>
                  </a:moveTo>
                  <a:cubicBezTo>
                    <a:pt x="431" y="208"/>
                    <a:pt x="450" y="184"/>
                    <a:pt x="459" y="184"/>
                  </a:cubicBezTo>
                  <a:cubicBezTo>
                    <a:pt x="468" y="184"/>
                    <a:pt x="482" y="210"/>
                    <a:pt x="482" y="227"/>
                  </a:cubicBezTo>
                  <a:cubicBezTo>
                    <a:pt x="482" y="243"/>
                    <a:pt x="468" y="246"/>
                    <a:pt x="459" y="246"/>
                  </a:cubicBezTo>
                  <a:cubicBezTo>
                    <a:pt x="450" y="246"/>
                    <a:pt x="430" y="241"/>
                    <a:pt x="431" y="225"/>
                  </a:cubicBezTo>
                  <a:close/>
                  <a:moveTo>
                    <a:pt x="378" y="246"/>
                  </a:moveTo>
                  <a:cubicBezTo>
                    <a:pt x="369" y="246"/>
                    <a:pt x="355" y="243"/>
                    <a:pt x="355" y="227"/>
                  </a:cubicBezTo>
                  <a:cubicBezTo>
                    <a:pt x="354" y="210"/>
                    <a:pt x="369" y="184"/>
                    <a:pt x="378" y="184"/>
                  </a:cubicBezTo>
                  <a:cubicBezTo>
                    <a:pt x="387" y="184"/>
                    <a:pt x="406" y="208"/>
                    <a:pt x="406" y="224"/>
                  </a:cubicBezTo>
                  <a:cubicBezTo>
                    <a:pt x="406" y="241"/>
                    <a:pt x="387" y="246"/>
                    <a:pt x="378" y="246"/>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77" name="Freeform 37"/>
            <p:cNvSpPr>
              <a:spLocks/>
            </p:cNvSpPr>
            <p:nvPr/>
          </p:nvSpPr>
          <p:spPr bwMode="auto">
            <a:xfrm>
              <a:off x="5654675" y="173038"/>
              <a:ext cx="273050" cy="41275"/>
            </a:xfrm>
            <a:custGeom>
              <a:avLst/>
              <a:gdLst>
                <a:gd name="T0" fmla="*/ 375 w 749"/>
                <a:gd name="T1" fmla="*/ 114 h 114"/>
                <a:gd name="T2" fmla="*/ 749 w 749"/>
                <a:gd name="T3" fmla="*/ 0 h 114"/>
                <a:gd name="T4" fmla="*/ 0 w 749"/>
                <a:gd name="T5" fmla="*/ 0 h 114"/>
                <a:gd name="T6" fmla="*/ 375 w 749"/>
                <a:gd name="T7" fmla="*/ 114 h 114"/>
              </a:gdLst>
              <a:ahLst/>
              <a:cxnLst>
                <a:cxn ang="0">
                  <a:pos x="T0" y="T1"/>
                </a:cxn>
                <a:cxn ang="0">
                  <a:pos x="T2" y="T3"/>
                </a:cxn>
                <a:cxn ang="0">
                  <a:pos x="T4" y="T5"/>
                </a:cxn>
                <a:cxn ang="0">
                  <a:pos x="T6" y="T7"/>
                </a:cxn>
              </a:cxnLst>
              <a:rect l="0" t="0" r="r" b="b"/>
              <a:pathLst>
                <a:path w="749" h="114">
                  <a:moveTo>
                    <a:pt x="375" y="114"/>
                  </a:moveTo>
                  <a:cubicBezTo>
                    <a:pt x="606" y="114"/>
                    <a:pt x="734" y="30"/>
                    <a:pt x="749" y="0"/>
                  </a:cubicBezTo>
                  <a:lnTo>
                    <a:pt x="0" y="0"/>
                  </a:lnTo>
                  <a:cubicBezTo>
                    <a:pt x="15" y="30"/>
                    <a:pt x="143" y="114"/>
                    <a:pt x="375" y="114"/>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578" name="Group 577"/>
          <p:cNvGrpSpPr/>
          <p:nvPr/>
        </p:nvGrpSpPr>
        <p:grpSpPr>
          <a:xfrm>
            <a:off x="5427695" y="2023210"/>
            <a:ext cx="195849" cy="216530"/>
            <a:chOff x="3559175" y="-17463"/>
            <a:chExt cx="255587" cy="282576"/>
          </a:xfrm>
        </p:grpSpPr>
        <p:sp>
          <p:nvSpPr>
            <p:cNvPr id="579" name="Freeform 22"/>
            <p:cNvSpPr>
              <a:spLocks/>
            </p:cNvSpPr>
            <p:nvPr/>
          </p:nvSpPr>
          <p:spPr bwMode="auto">
            <a:xfrm>
              <a:off x="3559175" y="34925"/>
              <a:ext cx="255587" cy="230188"/>
            </a:xfrm>
            <a:custGeom>
              <a:avLst/>
              <a:gdLst>
                <a:gd name="T0" fmla="*/ 697 w 697"/>
                <a:gd name="T1" fmla="*/ 288 h 635"/>
                <a:gd name="T2" fmla="*/ 560 w 697"/>
                <a:gd name="T3" fmla="*/ 11 h 635"/>
                <a:gd name="T4" fmla="*/ 560 w 697"/>
                <a:gd name="T5" fmla="*/ 22 h 635"/>
                <a:gd name="T6" fmla="*/ 537 w 697"/>
                <a:gd name="T7" fmla="*/ 117 h 635"/>
                <a:gd name="T8" fmla="*/ 602 w 697"/>
                <a:gd name="T9" fmla="*/ 287 h 635"/>
                <a:gd name="T10" fmla="*/ 348 w 697"/>
                <a:gd name="T11" fmla="*/ 540 h 635"/>
                <a:gd name="T12" fmla="*/ 95 w 697"/>
                <a:gd name="T13" fmla="*/ 287 h 635"/>
                <a:gd name="T14" fmla="*/ 168 w 697"/>
                <a:gd name="T15" fmla="*/ 108 h 635"/>
                <a:gd name="T16" fmla="*/ 148 w 697"/>
                <a:gd name="T17" fmla="*/ 20 h 635"/>
                <a:gd name="T18" fmla="*/ 149 w 697"/>
                <a:gd name="T19" fmla="*/ 0 h 635"/>
                <a:gd name="T20" fmla="*/ 0 w 697"/>
                <a:gd name="T21" fmla="*/ 287 h 635"/>
                <a:gd name="T22" fmla="*/ 348 w 697"/>
                <a:gd name="T23" fmla="*/ 635 h 635"/>
                <a:gd name="T24" fmla="*/ 697 w 697"/>
                <a:gd name="T25" fmla="*/ 288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7" h="635">
                  <a:moveTo>
                    <a:pt x="697" y="288"/>
                  </a:moveTo>
                  <a:cubicBezTo>
                    <a:pt x="697" y="175"/>
                    <a:pt x="643" y="75"/>
                    <a:pt x="560" y="11"/>
                  </a:cubicBezTo>
                  <a:cubicBezTo>
                    <a:pt x="560" y="14"/>
                    <a:pt x="560" y="19"/>
                    <a:pt x="560" y="22"/>
                  </a:cubicBezTo>
                  <a:cubicBezTo>
                    <a:pt x="560" y="56"/>
                    <a:pt x="551" y="89"/>
                    <a:pt x="537" y="117"/>
                  </a:cubicBezTo>
                  <a:cubicBezTo>
                    <a:pt x="577" y="162"/>
                    <a:pt x="602" y="221"/>
                    <a:pt x="602" y="287"/>
                  </a:cubicBezTo>
                  <a:cubicBezTo>
                    <a:pt x="602" y="427"/>
                    <a:pt x="489" y="540"/>
                    <a:pt x="348" y="540"/>
                  </a:cubicBezTo>
                  <a:cubicBezTo>
                    <a:pt x="208" y="540"/>
                    <a:pt x="95" y="427"/>
                    <a:pt x="95" y="287"/>
                  </a:cubicBezTo>
                  <a:cubicBezTo>
                    <a:pt x="95" y="217"/>
                    <a:pt x="123" y="154"/>
                    <a:pt x="168" y="108"/>
                  </a:cubicBezTo>
                  <a:cubicBezTo>
                    <a:pt x="155" y="81"/>
                    <a:pt x="148" y="52"/>
                    <a:pt x="148" y="20"/>
                  </a:cubicBezTo>
                  <a:cubicBezTo>
                    <a:pt x="148" y="14"/>
                    <a:pt x="148" y="6"/>
                    <a:pt x="149" y="0"/>
                  </a:cubicBezTo>
                  <a:cubicBezTo>
                    <a:pt x="59" y="63"/>
                    <a:pt x="0" y="168"/>
                    <a:pt x="0" y="287"/>
                  </a:cubicBezTo>
                  <a:cubicBezTo>
                    <a:pt x="0" y="480"/>
                    <a:pt x="155" y="635"/>
                    <a:pt x="348" y="635"/>
                  </a:cubicBezTo>
                  <a:cubicBezTo>
                    <a:pt x="541" y="635"/>
                    <a:pt x="697" y="481"/>
                    <a:pt x="697" y="28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80" name="Freeform 23"/>
            <p:cNvSpPr>
              <a:spLocks noEditPoints="1"/>
            </p:cNvSpPr>
            <p:nvPr/>
          </p:nvSpPr>
          <p:spPr bwMode="auto">
            <a:xfrm>
              <a:off x="3630613" y="-17463"/>
              <a:ext cx="115887" cy="223838"/>
            </a:xfrm>
            <a:custGeom>
              <a:avLst/>
              <a:gdLst>
                <a:gd name="T0" fmla="*/ 160 w 319"/>
                <a:gd name="T1" fmla="*/ 0 h 613"/>
                <a:gd name="T2" fmla="*/ 0 w 319"/>
                <a:gd name="T3" fmla="*/ 160 h 613"/>
                <a:gd name="T4" fmla="*/ 115 w 319"/>
                <a:gd name="T5" fmla="*/ 314 h 613"/>
                <a:gd name="T6" fmla="*/ 115 w 319"/>
                <a:gd name="T7" fmla="*/ 473 h 613"/>
                <a:gd name="T8" fmla="*/ 40 w 319"/>
                <a:gd name="T9" fmla="*/ 473 h 613"/>
                <a:gd name="T10" fmla="*/ 40 w 319"/>
                <a:gd name="T11" fmla="*/ 554 h 613"/>
                <a:gd name="T12" fmla="*/ 115 w 319"/>
                <a:gd name="T13" fmla="*/ 554 h 613"/>
                <a:gd name="T14" fmla="*/ 115 w 319"/>
                <a:gd name="T15" fmla="*/ 613 h 613"/>
                <a:gd name="T16" fmla="*/ 204 w 319"/>
                <a:gd name="T17" fmla="*/ 613 h 613"/>
                <a:gd name="T18" fmla="*/ 204 w 319"/>
                <a:gd name="T19" fmla="*/ 314 h 613"/>
                <a:gd name="T20" fmla="*/ 319 w 319"/>
                <a:gd name="T21" fmla="*/ 160 h 613"/>
                <a:gd name="T22" fmla="*/ 160 w 319"/>
                <a:gd name="T23" fmla="*/ 0 h 613"/>
                <a:gd name="T24" fmla="*/ 160 w 319"/>
                <a:gd name="T25" fmla="*/ 84 h 613"/>
                <a:gd name="T26" fmla="*/ 236 w 319"/>
                <a:gd name="T27" fmla="*/ 160 h 613"/>
                <a:gd name="T28" fmla="*/ 160 w 319"/>
                <a:gd name="T29" fmla="*/ 236 h 613"/>
                <a:gd name="T30" fmla="*/ 84 w 319"/>
                <a:gd name="T31" fmla="*/ 160 h 613"/>
                <a:gd name="T32" fmla="*/ 160 w 319"/>
                <a:gd name="T33" fmla="*/ 8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9" h="613">
                  <a:moveTo>
                    <a:pt x="160" y="0"/>
                  </a:moveTo>
                  <a:cubicBezTo>
                    <a:pt x="71" y="0"/>
                    <a:pt x="0" y="71"/>
                    <a:pt x="0" y="160"/>
                  </a:cubicBezTo>
                  <a:cubicBezTo>
                    <a:pt x="0" y="233"/>
                    <a:pt x="48" y="294"/>
                    <a:pt x="115" y="314"/>
                  </a:cubicBezTo>
                  <a:lnTo>
                    <a:pt x="115" y="473"/>
                  </a:lnTo>
                  <a:lnTo>
                    <a:pt x="40" y="473"/>
                  </a:lnTo>
                  <a:lnTo>
                    <a:pt x="40" y="554"/>
                  </a:lnTo>
                  <a:lnTo>
                    <a:pt x="115" y="554"/>
                  </a:lnTo>
                  <a:lnTo>
                    <a:pt x="115" y="613"/>
                  </a:lnTo>
                  <a:lnTo>
                    <a:pt x="204" y="613"/>
                  </a:lnTo>
                  <a:lnTo>
                    <a:pt x="204" y="314"/>
                  </a:lnTo>
                  <a:cubicBezTo>
                    <a:pt x="271" y="295"/>
                    <a:pt x="319" y="233"/>
                    <a:pt x="319" y="160"/>
                  </a:cubicBezTo>
                  <a:cubicBezTo>
                    <a:pt x="319" y="71"/>
                    <a:pt x="247" y="0"/>
                    <a:pt x="160" y="0"/>
                  </a:cubicBezTo>
                  <a:close/>
                  <a:moveTo>
                    <a:pt x="160" y="84"/>
                  </a:moveTo>
                  <a:cubicBezTo>
                    <a:pt x="202" y="84"/>
                    <a:pt x="236" y="118"/>
                    <a:pt x="236" y="160"/>
                  </a:cubicBezTo>
                  <a:cubicBezTo>
                    <a:pt x="236" y="202"/>
                    <a:pt x="202" y="236"/>
                    <a:pt x="160" y="236"/>
                  </a:cubicBezTo>
                  <a:cubicBezTo>
                    <a:pt x="118" y="236"/>
                    <a:pt x="84" y="202"/>
                    <a:pt x="84" y="160"/>
                  </a:cubicBezTo>
                  <a:cubicBezTo>
                    <a:pt x="82" y="118"/>
                    <a:pt x="118" y="84"/>
                    <a:pt x="160" y="84"/>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581" name="Group 580"/>
          <p:cNvGrpSpPr/>
          <p:nvPr/>
        </p:nvGrpSpPr>
        <p:grpSpPr>
          <a:xfrm>
            <a:off x="5449919" y="2263805"/>
            <a:ext cx="171913" cy="371975"/>
            <a:chOff x="4681538" y="-200025"/>
            <a:chExt cx="271462" cy="587375"/>
          </a:xfrm>
        </p:grpSpPr>
        <p:sp>
          <p:nvSpPr>
            <p:cNvPr id="582" name="AutoShape 27"/>
            <p:cNvSpPr>
              <a:spLocks noChangeAspect="1" noChangeArrowheads="1" noTextEdit="1"/>
            </p:cNvSpPr>
            <p:nvPr/>
          </p:nvSpPr>
          <p:spPr bwMode="auto">
            <a:xfrm>
              <a:off x="4681538" y="-200025"/>
              <a:ext cx="2714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83" name="Freeform 31"/>
            <p:cNvSpPr>
              <a:spLocks noEditPoints="1"/>
            </p:cNvSpPr>
            <p:nvPr/>
          </p:nvSpPr>
          <p:spPr bwMode="auto">
            <a:xfrm>
              <a:off x="4706938" y="-184150"/>
              <a:ext cx="222250" cy="423863"/>
            </a:xfrm>
            <a:custGeom>
              <a:avLst/>
              <a:gdLst>
                <a:gd name="T0" fmla="*/ 595 w 599"/>
                <a:gd name="T1" fmla="*/ 1053 h 1166"/>
                <a:gd name="T2" fmla="*/ 511 w 599"/>
                <a:gd name="T3" fmla="*/ 549 h 1166"/>
                <a:gd name="T4" fmla="*/ 460 w 599"/>
                <a:gd name="T5" fmla="*/ 515 h 1166"/>
                <a:gd name="T6" fmla="*/ 135 w 599"/>
                <a:gd name="T7" fmla="*/ 566 h 1166"/>
                <a:gd name="T8" fmla="*/ 79 w 599"/>
                <a:gd name="T9" fmla="*/ 234 h 1166"/>
                <a:gd name="T10" fmla="*/ 123 w 599"/>
                <a:gd name="T11" fmla="*/ 179 h 1166"/>
                <a:gd name="T12" fmla="*/ 311 w 599"/>
                <a:gd name="T13" fmla="*/ 150 h 1166"/>
                <a:gd name="T14" fmla="*/ 369 w 599"/>
                <a:gd name="T15" fmla="*/ 189 h 1166"/>
                <a:gd name="T16" fmla="*/ 409 w 599"/>
                <a:gd name="T17" fmla="*/ 428 h 1166"/>
                <a:gd name="T18" fmla="*/ 439 w 599"/>
                <a:gd name="T19" fmla="*/ 448 h 1166"/>
                <a:gd name="T20" fmla="*/ 460 w 599"/>
                <a:gd name="T21" fmla="*/ 420 h 1166"/>
                <a:gd name="T22" fmla="*/ 397 w 599"/>
                <a:gd name="T23" fmla="*/ 44 h 1166"/>
                <a:gd name="T24" fmla="*/ 339 w 599"/>
                <a:gd name="T25" fmla="*/ 5 h 1166"/>
                <a:gd name="T26" fmla="*/ 49 w 599"/>
                <a:gd name="T27" fmla="*/ 50 h 1166"/>
                <a:gd name="T28" fmla="*/ 5 w 599"/>
                <a:gd name="T29" fmla="*/ 105 h 1166"/>
                <a:gd name="T30" fmla="*/ 82 w 599"/>
                <a:gd name="T31" fmla="*/ 566 h 1166"/>
                <a:gd name="T32" fmla="*/ 85 w 599"/>
                <a:gd name="T33" fmla="*/ 576 h 1166"/>
                <a:gd name="T34" fmla="*/ 68 w 599"/>
                <a:gd name="T35" fmla="*/ 619 h 1166"/>
                <a:gd name="T36" fmla="*/ 152 w 599"/>
                <a:gd name="T37" fmla="*/ 1122 h 1166"/>
                <a:gd name="T38" fmla="*/ 206 w 599"/>
                <a:gd name="T39" fmla="*/ 1162 h 1166"/>
                <a:gd name="T40" fmla="*/ 559 w 599"/>
                <a:gd name="T41" fmla="*/ 1107 h 1166"/>
                <a:gd name="T42" fmla="*/ 595 w 599"/>
                <a:gd name="T43" fmla="*/ 1053 h 1166"/>
                <a:gd name="T44" fmla="*/ 185 w 599"/>
                <a:gd name="T45" fmla="*/ 82 h 1166"/>
                <a:gd name="T46" fmla="*/ 225 w 599"/>
                <a:gd name="T47" fmla="*/ 76 h 1166"/>
                <a:gd name="T48" fmla="*/ 244 w 599"/>
                <a:gd name="T49" fmla="*/ 89 h 1166"/>
                <a:gd name="T50" fmla="*/ 230 w 599"/>
                <a:gd name="T51" fmla="*/ 107 h 1166"/>
                <a:gd name="T52" fmla="*/ 190 w 599"/>
                <a:gd name="T53" fmla="*/ 113 h 1166"/>
                <a:gd name="T54" fmla="*/ 170 w 599"/>
                <a:gd name="T55" fmla="*/ 100 h 1166"/>
                <a:gd name="T56" fmla="*/ 185 w 599"/>
                <a:gd name="T57" fmla="*/ 82 h 1166"/>
                <a:gd name="T58" fmla="*/ 248 w 599"/>
                <a:gd name="T59" fmla="*/ 759 h 1166"/>
                <a:gd name="T60" fmla="*/ 306 w 599"/>
                <a:gd name="T61" fmla="*/ 683 h 1166"/>
                <a:gd name="T62" fmla="*/ 385 w 599"/>
                <a:gd name="T63" fmla="*/ 738 h 1166"/>
                <a:gd name="T64" fmla="*/ 355 w 599"/>
                <a:gd name="T65" fmla="*/ 803 h 1166"/>
                <a:gd name="T66" fmla="*/ 369 w 599"/>
                <a:gd name="T67" fmla="*/ 884 h 1166"/>
                <a:gd name="T68" fmla="*/ 306 w 599"/>
                <a:gd name="T69" fmla="*/ 893 h 1166"/>
                <a:gd name="T70" fmla="*/ 292 w 599"/>
                <a:gd name="T71" fmla="*/ 811 h 1166"/>
                <a:gd name="T72" fmla="*/ 248 w 599"/>
                <a:gd name="T73" fmla="*/ 759 h 1166"/>
                <a:gd name="T74" fmla="*/ 429 w 599"/>
                <a:gd name="T75" fmla="*/ 1094 h 1166"/>
                <a:gd name="T76" fmla="*/ 322 w 599"/>
                <a:gd name="T77" fmla="*/ 1110 h 1166"/>
                <a:gd name="T78" fmla="*/ 302 w 599"/>
                <a:gd name="T79" fmla="*/ 1097 h 1166"/>
                <a:gd name="T80" fmla="*/ 317 w 599"/>
                <a:gd name="T81" fmla="*/ 1079 h 1166"/>
                <a:gd name="T82" fmla="*/ 424 w 599"/>
                <a:gd name="T83" fmla="*/ 1063 h 1166"/>
                <a:gd name="T84" fmla="*/ 444 w 599"/>
                <a:gd name="T85" fmla="*/ 1075 h 1166"/>
                <a:gd name="T86" fmla="*/ 429 w 599"/>
                <a:gd name="T87" fmla="*/ 1094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9" h="1166">
                  <a:moveTo>
                    <a:pt x="595" y="1053"/>
                  </a:moveTo>
                  <a:lnTo>
                    <a:pt x="511" y="549"/>
                  </a:lnTo>
                  <a:cubicBezTo>
                    <a:pt x="507" y="525"/>
                    <a:pt x="485" y="511"/>
                    <a:pt x="460" y="515"/>
                  </a:cubicBezTo>
                  <a:lnTo>
                    <a:pt x="135" y="566"/>
                  </a:lnTo>
                  <a:lnTo>
                    <a:pt x="79" y="234"/>
                  </a:lnTo>
                  <a:cubicBezTo>
                    <a:pt x="74" y="207"/>
                    <a:pt x="95" y="184"/>
                    <a:pt x="123" y="179"/>
                  </a:cubicBezTo>
                  <a:lnTo>
                    <a:pt x="311" y="150"/>
                  </a:lnTo>
                  <a:cubicBezTo>
                    <a:pt x="339" y="146"/>
                    <a:pt x="364" y="162"/>
                    <a:pt x="369" y="189"/>
                  </a:cubicBezTo>
                  <a:lnTo>
                    <a:pt x="409" y="428"/>
                  </a:lnTo>
                  <a:cubicBezTo>
                    <a:pt x="411" y="441"/>
                    <a:pt x="425" y="450"/>
                    <a:pt x="439" y="448"/>
                  </a:cubicBezTo>
                  <a:cubicBezTo>
                    <a:pt x="453" y="446"/>
                    <a:pt x="462" y="433"/>
                    <a:pt x="460" y="420"/>
                  </a:cubicBezTo>
                  <a:lnTo>
                    <a:pt x="397" y="44"/>
                  </a:lnTo>
                  <a:cubicBezTo>
                    <a:pt x="393" y="16"/>
                    <a:pt x="367" y="0"/>
                    <a:pt x="339" y="5"/>
                  </a:cubicBezTo>
                  <a:lnTo>
                    <a:pt x="49" y="50"/>
                  </a:lnTo>
                  <a:cubicBezTo>
                    <a:pt x="21" y="55"/>
                    <a:pt x="0" y="78"/>
                    <a:pt x="5" y="105"/>
                  </a:cubicBezTo>
                  <a:lnTo>
                    <a:pt x="82" y="566"/>
                  </a:lnTo>
                  <a:cubicBezTo>
                    <a:pt x="83" y="569"/>
                    <a:pt x="84" y="573"/>
                    <a:pt x="85" y="576"/>
                  </a:cubicBezTo>
                  <a:cubicBezTo>
                    <a:pt x="72" y="586"/>
                    <a:pt x="65" y="602"/>
                    <a:pt x="68" y="619"/>
                  </a:cubicBezTo>
                  <a:lnTo>
                    <a:pt x="152" y="1122"/>
                  </a:lnTo>
                  <a:cubicBezTo>
                    <a:pt x="156" y="1147"/>
                    <a:pt x="181" y="1166"/>
                    <a:pt x="206" y="1162"/>
                  </a:cubicBezTo>
                  <a:lnTo>
                    <a:pt x="559" y="1107"/>
                  </a:lnTo>
                  <a:cubicBezTo>
                    <a:pt x="584" y="1103"/>
                    <a:pt x="599" y="1078"/>
                    <a:pt x="595" y="1053"/>
                  </a:cubicBezTo>
                  <a:close/>
                  <a:moveTo>
                    <a:pt x="185" y="82"/>
                  </a:moveTo>
                  <a:lnTo>
                    <a:pt x="225" y="76"/>
                  </a:lnTo>
                  <a:cubicBezTo>
                    <a:pt x="234" y="74"/>
                    <a:pt x="243" y="79"/>
                    <a:pt x="244" y="89"/>
                  </a:cubicBezTo>
                  <a:cubicBezTo>
                    <a:pt x="246" y="98"/>
                    <a:pt x="239" y="106"/>
                    <a:pt x="230" y="107"/>
                  </a:cubicBezTo>
                  <a:lnTo>
                    <a:pt x="190" y="113"/>
                  </a:lnTo>
                  <a:cubicBezTo>
                    <a:pt x="181" y="114"/>
                    <a:pt x="172" y="109"/>
                    <a:pt x="170" y="100"/>
                  </a:cubicBezTo>
                  <a:cubicBezTo>
                    <a:pt x="169" y="91"/>
                    <a:pt x="175" y="84"/>
                    <a:pt x="185" y="82"/>
                  </a:cubicBezTo>
                  <a:close/>
                  <a:moveTo>
                    <a:pt x="248" y="759"/>
                  </a:moveTo>
                  <a:cubicBezTo>
                    <a:pt x="242" y="723"/>
                    <a:pt x="268" y="689"/>
                    <a:pt x="306" y="683"/>
                  </a:cubicBezTo>
                  <a:cubicBezTo>
                    <a:pt x="343" y="677"/>
                    <a:pt x="379" y="702"/>
                    <a:pt x="385" y="738"/>
                  </a:cubicBezTo>
                  <a:cubicBezTo>
                    <a:pt x="389" y="764"/>
                    <a:pt x="382" y="788"/>
                    <a:pt x="355" y="803"/>
                  </a:cubicBezTo>
                  <a:lnTo>
                    <a:pt x="369" y="884"/>
                  </a:lnTo>
                  <a:lnTo>
                    <a:pt x="306" y="893"/>
                  </a:lnTo>
                  <a:lnTo>
                    <a:pt x="292" y="811"/>
                  </a:lnTo>
                  <a:cubicBezTo>
                    <a:pt x="273" y="802"/>
                    <a:pt x="252" y="784"/>
                    <a:pt x="248" y="759"/>
                  </a:cubicBezTo>
                  <a:close/>
                  <a:moveTo>
                    <a:pt x="429" y="1094"/>
                  </a:moveTo>
                  <a:lnTo>
                    <a:pt x="322" y="1110"/>
                  </a:lnTo>
                  <a:cubicBezTo>
                    <a:pt x="313" y="1111"/>
                    <a:pt x="304" y="1106"/>
                    <a:pt x="302" y="1097"/>
                  </a:cubicBezTo>
                  <a:cubicBezTo>
                    <a:pt x="301" y="1088"/>
                    <a:pt x="307" y="1081"/>
                    <a:pt x="317" y="1079"/>
                  </a:cubicBezTo>
                  <a:lnTo>
                    <a:pt x="424" y="1063"/>
                  </a:lnTo>
                  <a:cubicBezTo>
                    <a:pt x="434" y="1061"/>
                    <a:pt x="442" y="1066"/>
                    <a:pt x="444" y="1075"/>
                  </a:cubicBezTo>
                  <a:cubicBezTo>
                    <a:pt x="445" y="1084"/>
                    <a:pt x="439" y="1092"/>
                    <a:pt x="429" y="1094"/>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584" name="Group 41"/>
          <p:cNvGrpSpPr>
            <a:grpSpLocks noChangeAspect="1"/>
          </p:cNvGrpSpPr>
          <p:nvPr/>
        </p:nvGrpSpPr>
        <p:grpSpPr bwMode="auto">
          <a:xfrm>
            <a:off x="3415198" y="4075436"/>
            <a:ext cx="227477" cy="220179"/>
            <a:chOff x="1346" y="-17"/>
            <a:chExt cx="187" cy="181"/>
          </a:xfrm>
        </p:grpSpPr>
        <p:sp>
          <p:nvSpPr>
            <p:cNvPr id="585" name="Freeform 42"/>
            <p:cNvSpPr>
              <a:spLocks/>
            </p:cNvSpPr>
            <p:nvPr/>
          </p:nvSpPr>
          <p:spPr bwMode="auto">
            <a:xfrm>
              <a:off x="1346" y="-16"/>
              <a:ext cx="100" cy="99"/>
            </a:xfrm>
            <a:custGeom>
              <a:avLst/>
              <a:gdLst>
                <a:gd name="T0" fmla="*/ 430 w 432"/>
                <a:gd name="T1" fmla="*/ 32 h 430"/>
                <a:gd name="T2" fmla="*/ 398 w 432"/>
                <a:gd name="T3" fmla="*/ 0 h 430"/>
                <a:gd name="T4" fmla="*/ 21 w 432"/>
                <a:gd name="T5" fmla="*/ 0 h 430"/>
                <a:gd name="T6" fmla="*/ 0 w 432"/>
                <a:gd name="T7" fmla="*/ 32 h 430"/>
                <a:gd name="T8" fmla="*/ 0 w 432"/>
                <a:gd name="T9" fmla="*/ 409 h 430"/>
                <a:gd name="T10" fmla="*/ 21 w 432"/>
                <a:gd name="T11" fmla="*/ 430 h 430"/>
                <a:gd name="T12" fmla="*/ 402 w 432"/>
                <a:gd name="T13" fmla="*/ 430 h 430"/>
                <a:gd name="T14" fmla="*/ 432 w 432"/>
                <a:gd name="T15" fmla="*/ 409 h 430"/>
                <a:gd name="T16" fmla="*/ 432 w 432"/>
                <a:gd name="T17" fmla="*/ 32 h 430"/>
                <a:gd name="T18" fmla="*/ 430 w 432"/>
                <a:gd name="T19" fmla="*/ 3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0">
                  <a:moveTo>
                    <a:pt x="430" y="32"/>
                  </a:moveTo>
                  <a:cubicBezTo>
                    <a:pt x="430" y="19"/>
                    <a:pt x="411" y="0"/>
                    <a:pt x="398" y="0"/>
                  </a:cubicBezTo>
                  <a:lnTo>
                    <a:pt x="21" y="0"/>
                  </a:lnTo>
                  <a:cubicBezTo>
                    <a:pt x="8" y="0"/>
                    <a:pt x="0" y="19"/>
                    <a:pt x="0" y="32"/>
                  </a:cubicBezTo>
                  <a:lnTo>
                    <a:pt x="0" y="409"/>
                  </a:lnTo>
                  <a:cubicBezTo>
                    <a:pt x="0" y="421"/>
                    <a:pt x="8" y="430"/>
                    <a:pt x="21" y="430"/>
                  </a:cubicBezTo>
                  <a:lnTo>
                    <a:pt x="402" y="430"/>
                  </a:lnTo>
                  <a:cubicBezTo>
                    <a:pt x="415" y="430"/>
                    <a:pt x="432" y="419"/>
                    <a:pt x="432" y="409"/>
                  </a:cubicBezTo>
                  <a:lnTo>
                    <a:pt x="432" y="32"/>
                  </a:lnTo>
                  <a:lnTo>
                    <a:pt x="430" y="32"/>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86" name="Freeform 43"/>
            <p:cNvSpPr>
              <a:spLocks/>
            </p:cNvSpPr>
            <p:nvPr/>
          </p:nvSpPr>
          <p:spPr bwMode="auto">
            <a:xfrm>
              <a:off x="1346" y="-16"/>
              <a:ext cx="100" cy="99"/>
            </a:xfrm>
            <a:custGeom>
              <a:avLst/>
              <a:gdLst>
                <a:gd name="T0" fmla="*/ 430 w 432"/>
                <a:gd name="T1" fmla="*/ 32 h 430"/>
                <a:gd name="T2" fmla="*/ 398 w 432"/>
                <a:gd name="T3" fmla="*/ 0 h 430"/>
                <a:gd name="T4" fmla="*/ 21 w 432"/>
                <a:gd name="T5" fmla="*/ 0 h 430"/>
                <a:gd name="T6" fmla="*/ 0 w 432"/>
                <a:gd name="T7" fmla="*/ 32 h 430"/>
                <a:gd name="T8" fmla="*/ 0 w 432"/>
                <a:gd name="T9" fmla="*/ 409 h 430"/>
                <a:gd name="T10" fmla="*/ 21 w 432"/>
                <a:gd name="T11" fmla="*/ 430 h 430"/>
                <a:gd name="T12" fmla="*/ 402 w 432"/>
                <a:gd name="T13" fmla="*/ 430 h 430"/>
                <a:gd name="T14" fmla="*/ 432 w 432"/>
                <a:gd name="T15" fmla="*/ 409 h 430"/>
                <a:gd name="T16" fmla="*/ 432 w 432"/>
                <a:gd name="T17" fmla="*/ 32 h 430"/>
                <a:gd name="T18" fmla="*/ 430 w 432"/>
                <a:gd name="T19" fmla="*/ 3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0">
                  <a:moveTo>
                    <a:pt x="430" y="32"/>
                  </a:moveTo>
                  <a:cubicBezTo>
                    <a:pt x="430" y="19"/>
                    <a:pt x="411" y="0"/>
                    <a:pt x="398" y="0"/>
                  </a:cubicBezTo>
                  <a:lnTo>
                    <a:pt x="21" y="0"/>
                  </a:lnTo>
                  <a:cubicBezTo>
                    <a:pt x="8" y="0"/>
                    <a:pt x="0" y="19"/>
                    <a:pt x="0" y="32"/>
                  </a:cubicBezTo>
                  <a:lnTo>
                    <a:pt x="0" y="409"/>
                  </a:lnTo>
                  <a:cubicBezTo>
                    <a:pt x="0" y="421"/>
                    <a:pt x="8" y="430"/>
                    <a:pt x="21" y="430"/>
                  </a:cubicBezTo>
                  <a:lnTo>
                    <a:pt x="402" y="430"/>
                  </a:lnTo>
                  <a:cubicBezTo>
                    <a:pt x="415" y="430"/>
                    <a:pt x="432" y="419"/>
                    <a:pt x="432" y="409"/>
                  </a:cubicBezTo>
                  <a:lnTo>
                    <a:pt x="432" y="32"/>
                  </a:lnTo>
                  <a:lnTo>
                    <a:pt x="430" y="32"/>
                  </a:lnTo>
                  <a:close/>
                </a:path>
              </a:pathLst>
            </a:custGeom>
            <a:noFill/>
            <a:ln w="158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87" name="Freeform 45"/>
            <p:cNvSpPr>
              <a:spLocks/>
            </p:cNvSpPr>
            <p:nvPr/>
          </p:nvSpPr>
          <p:spPr bwMode="auto">
            <a:xfrm>
              <a:off x="1458" y="89"/>
              <a:ext cx="50" cy="49"/>
            </a:xfrm>
            <a:custGeom>
              <a:avLst/>
              <a:gdLst>
                <a:gd name="T0" fmla="*/ 215 w 215"/>
                <a:gd name="T1" fmla="*/ 11 h 215"/>
                <a:gd name="T2" fmla="*/ 204 w 215"/>
                <a:gd name="T3" fmla="*/ 0 h 215"/>
                <a:gd name="T4" fmla="*/ 12 w 215"/>
                <a:gd name="T5" fmla="*/ 0 h 215"/>
                <a:gd name="T6" fmla="*/ 0 w 215"/>
                <a:gd name="T7" fmla="*/ 11 h 215"/>
                <a:gd name="T8" fmla="*/ 0 w 215"/>
                <a:gd name="T9" fmla="*/ 203 h 215"/>
                <a:gd name="T10" fmla="*/ 12 w 215"/>
                <a:gd name="T11" fmla="*/ 215 h 215"/>
                <a:gd name="T12" fmla="*/ 204 w 215"/>
                <a:gd name="T13" fmla="*/ 215 h 215"/>
                <a:gd name="T14" fmla="*/ 215 w 215"/>
                <a:gd name="T15" fmla="*/ 203 h 215"/>
                <a:gd name="T16" fmla="*/ 215 w 215"/>
                <a:gd name="T17" fmla="*/ 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215" y="11"/>
                  </a:moveTo>
                  <a:cubicBezTo>
                    <a:pt x="215" y="6"/>
                    <a:pt x="210" y="0"/>
                    <a:pt x="204" y="0"/>
                  </a:cubicBezTo>
                  <a:lnTo>
                    <a:pt x="12" y="0"/>
                  </a:lnTo>
                  <a:cubicBezTo>
                    <a:pt x="6" y="0"/>
                    <a:pt x="0" y="6"/>
                    <a:pt x="0" y="11"/>
                  </a:cubicBezTo>
                  <a:lnTo>
                    <a:pt x="0" y="203"/>
                  </a:lnTo>
                  <a:cubicBezTo>
                    <a:pt x="0" y="209"/>
                    <a:pt x="6" y="215"/>
                    <a:pt x="12" y="215"/>
                  </a:cubicBezTo>
                  <a:lnTo>
                    <a:pt x="204" y="215"/>
                  </a:lnTo>
                  <a:cubicBezTo>
                    <a:pt x="210" y="215"/>
                    <a:pt x="215" y="209"/>
                    <a:pt x="215" y="203"/>
                  </a:cubicBezTo>
                  <a:lnTo>
                    <a:pt x="215" y="11"/>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88" name="Freeform 46"/>
            <p:cNvSpPr>
              <a:spLocks/>
            </p:cNvSpPr>
            <p:nvPr/>
          </p:nvSpPr>
          <p:spPr bwMode="auto">
            <a:xfrm>
              <a:off x="1458" y="89"/>
              <a:ext cx="50" cy="49"/>
            </a:xfrm>
            <a:custGeom>
              <a:avLst/>
              <a:gdLst>
                <a:gd name="T0" fmla="*/ 215 w 215"/>
                <a:gd name="T1" fmla="*/ 11 h 215"/>
                <a:gd name="T2" fmla="*/ 204 w 215"/>
                <a:gd name="T3" fmla="*/ 0 h 215"/>
                <a:gd name="T4" fmla="*/ 12 w 215"/>
                <a:gd name="T5" fmla="*/ 0 h 215"/>
                <a:gd name="T6" fmla="*/ 0 w 215"/>
                <a:gd name="T7" fmla="*/ 11 h 215"/>
                <a:gd name="T8" fmla="*/ 0 w 215"/>
                <a:gd name="T9" fmla="*/ 203 h 215"/>
                <a:gd name="T10" fmla="*/ 12 w 215"/>
                <a:gd name="T11" fmla="*/ 215 h 215"/>
                <a:gd name="T12" fmla="*/ 204 w 215"/>
                <a:gd name="T13" fmla="*/ 215 h 215"/>
                <a:gd name="T14" fmla="*/ 215 w 215"/>
                <a:gd name="T15" fmla="*/ 203 h 215"/>
                <a:gd name="T16" fmla="*/ 215 w 215"/>
                <a:gd name="T17" fmla="*/ 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215" y="11"/>
                  </a:moveTo>
                  <a:cubicBezTo>
                    <a:pt x="215" y="6"/>
                    <a:pt x="210" y="0"/>
                    <a:pt x="204" y="0"/>
                  </a:cubicBezTo>
                  <a:lnTo>
                    <a:pt x="12" y="0"/>
                  </a:lnTo>
                  <a:cubicBezTo>
                    <a:pt x="6" y="0"/>
                    <a:pt x="0" y="6"/>
                    <a:pt x="0" y="11"/>
                  </a:cubicBezTo>
                  <a:lnTo>
                    <a:pt x="0" y="203"/>
                  </a:lnTo>
                  <a:cubicBezTo>
                    <a:pt x="0" y="209"/>
                    <a:pt x="6" y="215"/>
                    <a:pt x="12" y="215"/>
                  </a:cubicBezTo>
                  <a:lnTo>
                    <a:pt x="204" y="215"/>
                  </a:lnTo>
                  <a:cubicBezTo>
                    <a:pt x="210" y="215"/>
                    <a:pt x="215" y="209"/>
                    <a:pt x="215" y="203"/>
                  </a:cubicBezTo>
                  <a:lnTo>
                    <a:pt x="215" y="11"/>
                  </a:lnTo>
                  <a:close/>
                </a:path>
              </a:pathLst>
            </a:custGeom>
            <a:noFill/>
            <a:ln w="158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89" name="Freeform 47"/>
            <p:cNvSpPr>
              <a:spLocks/>
            </p:cNvSpPr>
            <p:nvPr/>
          </p:nvSpPr>
          <p:spPr bwMode="auto">
            <a:xfrm>
              <a:off x="1451" y="18"/>
              <a:ext cx="55" cy="67"/>
            </a:xfrm>
            <a:custGeom>
              <a:avLst/>
              <a:gdLst>
                <a:gd name="T0" fmla="*/ 171 w 234"/>
                <a:gd name="T1" fmla="*/ 175 h 289"/>
                <a:gd name="T2" fmla="*/ 55 w 234"/>
                <a:gd name="T3" fmla="*/ 0 h 289"/>
                <a:gd name="T4" fmla="*/ 25 w 234"/>
                <a:gd name="T5" fmla="*/ 0 h 289"/>
                <a:gd name="T6" fmla="*/ 0 w 234"/>
                <a:gd name="T7" fmla="*/ 5 h 289"/>
                <a:gd name="T8" fmla="*/ 0 w 234"/>
                <a:gd name="T9" fmla="*/ 64 h 289"/>
                <a:gd name="T10" fmla="*/ 27 w 234"/>
                <a:gd name="T11" fmla="*/ 59 h 289"/>
                <a:gd name="T12" fmla="*/ 53 w 234"/>
                <a:gd name="T13" fmla="*/ 60 h 289"/>
                <a:gd name="T14" fmla="*/ 110 w 234"/>
                <a:gd name="T15" fmla="*/ 175 h 289"/>
                <a:gd name="T16" fmla="*/ 53 w 234"/>
                <a:gd name="T17" fmla="*/ 175 h 289"/>
                <a:gd name="T18" fmla="*/ 144 w 234"/>
                <a:gd name="T19" fmla="*/ 289 h 289"/>
                <a:gd name="T20" fmla="*/ 234 w 234"/>
                <a:gd name="T21" fmla="*/ 175 h 289"/>
                <a:gd name="T22" fmla="*/ 171 w 234"/>
                <a:gd name="T23" fmla="*/ 17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289">
                  <a:moveTo>
                    <a:pt x="171" y="175"/>
                  </a:moveTo>
                  <a:cubicBezTo>
                    <a:pt x="171" y="175"/>
                    <a:pt x="190" y="28"/>
                    <a:pt x="55" y="0"/>
                  </a:cubicBezTo>
                  <a:cubicBezTo>
                    <a:pt x="55" y="0"/>
                    <a:pt x="42" y="0"/>
                    <a:pt x="25" y="0"/>
                  </a:cubicBezTo>
                  <a:cubicBezTo>
                    <a:pt x="9" y="0"/>
                    <a:pt x="0" y="5"/>
                    <a:pt x="0" y="5"/>
                  </a:cubicBezTo>
                  <a:lnTo>
                    <a:pt x="0" y="64"/>
                  </a:lnTo>
                  <a:cubicBezTo>
                    <a:pt x="0" y="64"/>
                    <a:pt x="6" y="59"/>
                    <a:pt x="27" y="59"/>
                  </a:cubicBezTo>
                  <a:cubicBezTo>
                    <a:pt x="40" y="59"/>
                    <a:pt x="51" y="59"/>
                    <a:pt x="53" y="60"/>
                  </a:cubicBezTo>
                  <a:cubicBezTo>
                    <a:pt x="86" y="72"/>
                    <a:pt x="116" y="93"/>
                    <a:pt x="110" y="175"/>
                  </a:cubicBezTo>
                  <a:lnTo>
                    <a:pt x="53" y="175"/>
                  </a:lnTo>
                  <a:lnTo>
                    <a:pt x="144" y="289"/>
                  </a:lnTo>
                  <a:lnTo>
                    <a:pt x="234" y="175"/>
                  </a:lnTo>
                  <a:lnTo>
                    <a:pt x="171" y="175"/>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0" name="Freeform 48"/>
            <p:cNvSpPr>
              <a:spLocks/>
            </p:cNvSpPr>
            <p:nvPr/>
          </p:nvSpPr>
          <p:spPr bwMode="auto">
            <a:xfrm>
              <a:off x="1451" y="18"/>
              <a:ext cx="55" cy="67"/>
            </a:xfrm>
            <a:custGeom>
              <a:avLst/>
              <a:gdLst>
                <a:gd name="T0" fmla="*/ 171 w 234"/>
                <a:gd name="T1" fmla="*/ 175 h 289"/>
                <a:gd name="T2" fmla="*/ 55 w 234"/>
                <a:gd name="T3" fmla="*/ 0 h 289"/>
                <a:gd name="T4" fmla="*/ 25 w 234"/>
                <a:gd name="T5" fmla="*/ 0 h 289"/>
                <a:gd name="T6" fmla="*/ 0 w 234"/>
                <a:gd name="T7" fmla="*/ 5 h 289"/>
                <a:gd name="T8" fmla="*/ 0 w 234"/>
                <a:gd name="T9" fmla="*/ 64 h 289"/>
                <a:gd name="T10" fmla="*/ 27 w 234"/>
                <a:gd name="T11" fmla="*/ 59 h 289"/>
                <a:gd name="T12" fmla="*/ 53 w 234"/>
                <a:gd name="T13" fmla="*/ 60 h 289"/>
                <a:gd name="T14" fmla="*/ 110 w 234"/>
                <a:gd name="T15" fmla="*/ 175 h 289"/>
                <a:gd name="T16" fmla="*/ 53 w 234"/>
                <a:gd name="T17" fmla="*/ 175 h 289"/>
                <a:gd name="T18" fmla="*/ 144 w 234"/>
                <a:gd name="T19" fmla="*/ 289 h 289"/>
                <a:gd name="T20" fmla="*/ 234 w 234"/>
                <a:gd name="T21" fmla="*/ 175 h 289"/>
                <a:gd name="T22" fmla="*/ 171 w 234"/>
                <a:gd name="T23" fmla="*/ 17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289">
                  <a:moveTo>
                    <a:pt x="171" y="175"/>
                  </a:moveTo>
                  <a:cubicBezTo>
                    <a:pt x="171" y="175"/>
                    <a:pt x="190" y="28"/>
                    <a:pt x="55" y="0"/>
                  </a:cubicBezTo>
                  <a:cubicBezTo>
                    <a:pt x="55" y="0"/>
                    <a:pt x="42" y="0"/>
                    <a:pt x="25" y="0"/>
                  </a:cubicBezTo>
                  <a:cubicBezTo>
                    <a:pt x="9" y="0"/>
                    <a:pt x="0" y="5"/>
                    <a:pt x="0" y="5"/>
                  </a:cubicBezTo>
                  <a:lnTo>
                    <a:pt x="0" y="64"/>
                  </a:lnTo>
                  <a:cubicBezTo>
                    <a:pt x="0" y="64"/>
                    <a:pt x="6" y="59"/>
                    <a:pt x="27" y="59"/>
                  </a:cubicBezTo>
                  <a:cubicBezTo>
                    <a:pt x="40" y="59"/>
                    <a:pt x="51" y="59"/>
                    <a:pt x="53" y="60"/>
                  </a:cubicBezTo>
                  <a:cubicBezTo>
                    <a:pt x="86" y="72"/>
                    <a:pt x="116" y="93"/>
                    <a:pt x="110" y="175"/>
                  </a:cubicBezTo>
                  <a:lnTo>
                    <a:pt x="53" y="175"/>
                  </a:lnTo>
                  <a:lnTo>
                    <a:pt x="144" y="289"/>
                  </a:lnTo>
                  <a:lnTo>
                    <a:pt x="234" y="175"/>
                  </a:lnTo>
                  <a:lnTo>
                    <a:pt x="171" y="175"/>
                  </a:lnTo>
                  <a:close/>
                </a:path>
              </a:pathLst>
            </a:custGeom>
            <a:noFill/>
            <a:ln w="158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1" name="Freeform 49"/>
            <p:cNvSpPr>
              <a:spLocks/>
            </p:cNvSpPr>
            <p:nvPr/>
          </p:nvSpPr>
          <p:spPr bwMode="auto">
            <a:xfrm>
              <a:off x="1471" y="102"/>
              <a:ext cx="50" cy="49"/>
            </a:xfrm>
            <a:custGeom>
              <a:avLst/>
              <a:gdLst>
                <a:gd name="T0" fmla="*/ 205 w 217"/>
                <a:gd name="T1" fmla="*/ 0 h 217"/>
                <a:gd name="T2" fmla="*/ 188 w 217"/>
                <a:gd name="T3" fmla="*/ 0 h 217"/>
                <a:gd name="T4" fmla="*/ 188 w 217"/>
                <a:gd name="T5" fmla="*/ 188 h 217"/>
                <a:gd name="T6" fmla="*/ 0 w 217"/>
                <a:gd name="T7" fmla="*/ 188 h 217"/>
                <a:gd name="T8" fmla="*/ 0 w 217"/>
                <a:gd name="T9" fmla="*/ 206 h 217"/>
                <a:gd name="T10" fmla="*/ 11 w 217"/>
                <a:gd name="T11" fmla="*/ 217 h 217"/>
                <a:gd name="T12" fmla="*/ 203 w 217"/>
                <a:gd name="T13" fmla="*/ 217 h 217"/>
                <a:gd name="T14" fmla="*/ 215 w 217"/>
                <a:gd name="T15" fmla="*/ 206 h 217"/>
                <a:gd name="T16" fmla="*/ 215 w 217"/>
                <a:gd name="T17" fmla="*/ 13 h 217"/>
                <a:gd name="T18" fmla="*/ 205 w 217"/>
                <a:gd name="T1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205" y="0"/>
                  </a:moveTo>
                  <a:lnTo>
                    <a:pt x="188" y="0"/>
                  </a:lnTo>
                  <a:lnTo>
                    <a:pt x="188" y="188"/>
                  </a:lnTo>
                  <a:lnTo>
                    <a:pt x="0" y="188"/>
                  </a:lnTo>
                  <a:lnTo>
                    <a:pt x="0" y="206"/>
                  </a:lnTo>
                  <a:cubicBezTo>
                    <a:pt x="0" y="211"/>
                    <a:pt x="5" y="217"/>
                    <a:pt x="11" y="217"/>
                  </a:cubicBezTo>
                  <a:lnTo>
                    <a:pt x="203" y="217"/>
                  </a:lnTo>
                  <a:cubicBezTo>
                    <a:pt x="209" y="217"/>
                    <a:pt x="215" y="211"/>
                    <a:pt x="215" y="206"/>
                  </a:cubicBezTo>
                  <a:lnTo>
                    <a:pt x="215" y="13"/>
                  </a:lnTo>
                  <a:cubicBezTo>
                    <a:pt x="217" y="6"/>
                    <a:pt x="211" y="0"/>
                    <a:pt x="205" y="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2" name="Freeform 50"/>
            <p:cNvSpPr>
              <a:spLocks/>
            </p:cNvSpPr>
            <p:nvPr/>
          </p:nvSpPr>
          <p:spPr bwMode="auto">
            <a:xfrm>
              <a:off x="1471" y="102"/>
              <a:ext cx="50" cy="49"/>
            </a:xfrm>
            <a:custGeom>
              <a:avLst/>
              <a:gdLst>
                <a:gd name="T0" fmla="*/ 205 w 217"/>
                <a:gd name="T1" fmla="*/ 0 h 217"/>
                <a:gd name="T2" fmla="*/ 188 w 217"/>
                <a:gd name="T3" fmla="*/ 0 h 217"/>
                <a:gd name="T4" fmla="*/ 188 w 217"/>
                <a:gd name="T5" fmla="*/ 188 h 217"/>
                <a:gd name="T6" fmla="*/ 0 w 217"/>
                <a:gd name="T7" fmla="*/ 188 h 217"/>
                <a:gd name="T8" fmla="*/ 0 w 217"/>
                <a:gd name="T9" fmla="*/ 206 h 217"/>
                <a:gd name="T10" fmla="*/ 11 w 217"/>
                <a:gd name="T11" fmla="*/ 217 h 217"/>
                <a:gd name="T12" fmla="*/ 203 w 217"/>
                <a:gd name="T13" fmla="*/ 217 h 217"/>
                <a:gd name="T14" fmla="*/ 215 w 217"/>
                <a:gd name="T15" fmla="*/ 206 h 217"/>
                <a:gd name="T16" fmla="*/ 215 w 217"/>
                <a:gd name="T17" fmla="*/ 13 h 217"/>
                <a:gd name="T18" fmla="*/ 205 w 217"/>
                <a:gd name="T1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205" y="0"/>
                  </a:moveTo>
                  <a:lnTo>
                    <a:pt x="188" y="0"/>
                  </a:lnTo>
                  <a:lnTo>
                    <a:pt x="188" y="188"/>
                  </a:lnTo>
                  <a:lnTo>
                    <a:pt x="0" y="188"/>
                  </a:lnTo>
                  <a:lnTo>
                    <a:pt x="0" y="206"/>
                  </a:lnTo>
                  <a:cubicBezTo>
                    <a:pt x="0" y="211"/>
                    <a:pt x="5" y="217"/>
                    <a:pt x="11" y="217"/>
                  </a:cubicBezTo>
                  <a:lnTo>
                    <a:pt x="203" y="217"/>
                  </a:lnTo>
                  <a:cubicBezTo>
                    <a:pt x="209" y="217"/>
                    <a:pt x="215" y="211"/>
                    <a:pt x="215" y="206"/>
                  </a:cubicBezTo>
                  <a:lnTo>
                    <a:pt x="215" y="13"/>
                  </a:lnTo>
                  <a:cubicBezTo>
                    <a:pt x="217" y="6"/>
                    <a:pt x="211" y="0"/>
                    <a:pt x="205" y="0"/>
                  </a:cubicBezTo>
                  <a:close/>
                </a:path>
              </a:pathLst>
            </a:custGeom>
            <a:noFill/>
            <a:ln w="158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3" name="Freeform 51"/>
            <p:cNvSpPr>
              <a:spLocks/>
            </p:cNvSpPr>
            <p:nvPr/>
          </p:nvSpPr>
          <p:spPr bwMode="auto">
            <a:xfrm>
              <a:off x="1483" y="114"/>
              <a:ext cx="50" cy="50"/>
            </a:xfrm>
            <a:custGeom>
              <a:avLst/>
              <a:gdLst>
                <a:gd name="T0" fmla="*/ 205 w 217"/>
                <a:gd name="T1" fmla="*/ 0 h 217"/>
                <a:gd name="T2" fmla="*/ 188 w 217"/>
                <a:gd name="T3" fmla="*/ 0 h 217"/>
                <a:gd name="T4" fmla="*/ 188 w 217"/>
                <a:gd name="T5" fmla="*/ 189 h 217"/>
                <a:gd name="T6" fmla="*/ 0 w 217"/>
                <a:gd name="T7" fmla="*/ 189 h 217"/>
                <a:gd name="T8" fmla="*/ 0 w 217"/>
                <a:gd name="T9" fmla="*/ 206 h 217"/>
                <a:gd name="T10" fmla="*/ 11 w 217"/>
                <a:gd name="T11" fmla="*/ 217 h 217"/>
                <a:gd name="T12" fmla="*/ 204 w 217"/>
                <a:gd name="T13" fmla="*/ 217 h 217"/>
                <a:gd name="T14" fmla="*/ 215 w 217"/>
                <a:gd name="T15" fmla="*/ 206 h 217"/>
                <a:gd name="T16" fmla="*/ 215 w 217"/>
                <a:gd name="T17" fmla="*/ 14 h 217"/>
                <a:gd name="T18" fmla="*/ 205 w 217"/>
                <a:gd name="T1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205" y="0"/>
                  </a:moveTo>
                  <a:lnTo>
                    <a:pt x="188" y="0"/>
                  </a:lnTo>
                  <a:lnTo>
                    <a:pt x="188" y="189"/>
                  </a:lnTo>
                  <a:lnTo>
                    <a:pt x="0" y="189"/>
                  </a:lnTo>
                  <a:lnTo>
                    <a:pt x="0" y="206"/>
                  </a:lnTo>
                  <a:cubicBezTo>
                    <a:pt x="0" y="211"/>
                    <a:pt x="6" y="217"/>
                    <a:pt x="11" y="217"/>
                  </a:cubicBezTo>
                  <a:lnTo>
                    <a:pt x="204" y="217"/>
                  </a:lnTo>
                  <a:cubicBezTo>
                    <a:pt x="209" y="217"/>
                    <a:pt x="215" y="211"/>
                    <a:pt x="215" y="206"/>
                  </a:cubicBezTo>
                  <a:lnTo>
                    <a:pt x="215" y="14"/>
                  </a:lnTo>
                  <a:cubicBezTo>
                    <a:pt x="217" y="4"/>
                    <a:pt x="211" y="0"/>
                    <a:pt x="205" y="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4" name="Freeform 52"/>
            <p:cNvSpPr>
              <a:spLocks/>
            </p:cNvSpPr>
            <p:nvPr/>
          </p:nvSpPr>
          <p:spPr bwMode="auto">
            <a:xfrm>
              <a:off x="1483" y="114"/>
              <a:ext cx="50" cy="50"/>
            </a:xfrm>
            <a:custGeom>
              <a:avLst/>
              <a:gdLst>
                <a:gd name="T0" fmla="*/ 205 w 217"/>
                <a:gd name="T1" fmla="*/ 0 h 217"/>
                <a:gd name="T2" fmla="*/ 188 w 217"/>
                <a:gd name="T3" fmla="*/ 0 h 217"/>
                <a:gd name="T4" fmla="*/ 188 w 217"/>
                <a:gd name="T5" fmla="*/ 189 h 217"/>
                <a:gd name="T6" fmla="*/ 0 w 217"/>
                <a:gd name="T7" fmla="*/ 189 h 217"/>
                <a:gd name="T8" fmla="*/ 0 w 217"/>
                <a:gd name="T9" fmla="*/ 206 h 217"/>
                <a:gd name="T10" fmla="*/ 11 w 217"/>
                <a:gd name="T11" fmla="*/ 217 h 217"/>
                <a:gd name="T12" fmla="*/ 204 w 217"/>
                <a:gd name="T13" fmla="*/ 217 h 217"/>
                <a:gd name="T14" fmla="*/ 215 w 217"/>
                <a:gd name="T15" fmla="*/ 206 h 217"/>
                <a:gd name="T16" fmla="*/ 215 w 217"/>
                <a:gd name="T17" fmla="*/ 14 h 217"/>
                <a:gd name="T18" fmla="*/ 205 w 217"/>
                <a:gd name="T1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205" y="0"/>
                  </a:moveTo>
                  <a:lnTo>
                    <a:pt x="188" y="0"/>
                  </a:lnTo>
                  <a:lnTo>
                    <a:pt x="188" y="189"/>
                  </a:lnTo>
                  <a:lnTo>
                    <a:pt x="0" y="189"/>
                  </a:lnTo>
                  <a:lnTo>
                    <a:pt x="0" y="206"/>
                  </a:lnTo>
                  <a:cubicBezTo>
                    <a:pt x="0" y="211"/>
                    <a:pt x="6" y="217"/>
                    <a:pt x="11" y="217"/>
                  </a:cubicBezTo>
                  <a:lnTo>
                    <a:pt x="204" y="217"/>
                  </a:lnTo>
                  <a:cubicBezTo>
                    <a:pt x="209" y="217"/>
                    <a:pt x="215" y="211"/>
                    <a:pt x="215" y="206"/>
                  </a:cubicBezTo>
                  <a:lnTo>
                    <a:pt x="215" y="14"/>
                  </a:lnTo>
                  <a:cubicBezTo>
                    <a:pt x="217" y="4"/>
                    <a:pt x="211" y="0"/>
                    <a:pt x="205" y="0"/>
                  </a:cubicBezTo>
                  <a:close/>
                </a:path>
              </a:pathLst>
            </a:custGeom>
            <a:noFill/>
            <a:ln w="158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5" name="Rectangle 53"/>
            <p:cNvSpPr>
              <a:spLocks noChangeArrowheads="1"/>
            </p:cNvSpPr>
            <p:nvPr/>
          </p:nvSpPr>
          <p:spPr bwMode="auto">
            <a:xfrm>
              <a:off x="1364" y="14"/>
              <a:ext cx="63" cy="13"/>
            </a:xfrm>
            <a:prstGeom prst="rect">
              <a:avLst/>
            </a:prstGeom>
            <a:solidFill>
              <a:srgbClr val="006F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6" name="Rectangle 54"/>
            <p:cNvSpPr>
              <a:spLocks noChangeArrowheads="1"/>
            </p:cNvSpPr>
            <p:nvPr/>
          </p:nvSpPr>
          <p:spPr bwMode="auto">
            <a:xfrm>
              <a:off x="1364" y="33"/>
              <a:ext cx="63" cy="12"/>
            </a:xfrm>
            <a:prstGeom prst="rect">
              <a:avLst/>
            </a:prstGeom>
            <a:solidFill>
              <a:srgbClr val="006F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7" name="Rectangle 55"/>
            <p:cNvSpPr>
              <a:spLocks noChangeArrowheads="1"/>
            </p:cNvSpPr>
            <p:nvPr/>
          </p:nvSpPr>
          <p:spPr bwMode="auto">
            <a:xfrm>
              <a:off x="1364" y="51"/>
              <a:ext cx="63" cy="13"/>
            </a:xfrm>
            <a:prstGeom prst="rect">
              <a:avLst/>
            </a:prstGeom>
            <a:solidFill>
              <a:srgbClr val="006F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8" name="Freeform 56"/>
            <p:cNvSpPr>
              <a:spLocks noEditPoints="1"/>
            </p:cNvSpPr>
            <p:nvPr/>
          </p:nvSpPr>
          <p:spPr bwMode="auto">
            <a:xfrm>
              <a:off x="1346" y="-17"/>
              <a:ext cx="100" cy="99"/>
            </a:xfrm>
            <a:custGeom>
              <a:avLst/>
              <a:gdLst>
                <a:gd name="T0" fmla="*/ 430 w 432"/>
                <a:gd name="T1" fmla="*/ 33 h 430"/>
                <a:gd name="T2" fmla="*/ 398 w 432"/>
                <a:gd name="T3" fmla="*/ 0 h 430"/>
                <a:gd name="T4" fmla="*/ 21 w 432"/>
                <a:gd name="T5" fmla="*/ 0 h 430"/>
                <a:gd name="T6" fmla="*/ 0 w 432"/>
                <a:gd name="T7" fmla="*/ 33 h 430"/>
                <a:gd name="T8" fmla="*/ 0 w 432"/>
                <a:gd name="T9" fmla="*/ 409 h 430"/>
                <a:gd name="T10" fmla="*/ 21 w 432"/>
                <a:gd name="T11" fmla="*/ 430 h 430"/>
                <a:gd name="T12" fmla="*/ 402 w 432"/>
                <a:gd name="T13" fmla="*/ 430 h 430"/>
                <a:gd name="T14" fmla="*/ 432 w 432"/>
                <a:gd name="T15" fmla="*/ 409 h 430"/>
                <a:gd name="T16" fmla="*/ 432 w 432"/>
                <a:gd name="T17" fmla="*/ 33 h 430"/>
                <a:gd name="T18" fmla="*/ 430 w 432"/>
                <a:gd name="T19" fmla="*/ 33 h 430"/>
                <a:gd name="T20" fmla="*/ 375 w 432"/>
                <a:gd name="T21" fmla="*/ 377 h 430"/>
                <a:gd name="T22" fmla="*/ 51 w 432"/>
                <a:gd name="T23" fmla="*/ 377 h 430"/>
                <a:gd name="T24" fmla="*/ 51 w 432"/>
                <a:gd name="T25" fmla="*/ 107 h 430"/>
                <a:gd name="T26" fmla="*/ 375 w 432"/>
                <a:gd name="T27" fmla="*/ 107 h 430"/>
                <a:gd name="T28" fmla="*/ 375 w 432"/>
                <a:gd name="T29" fmla="*/ 377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2" h="430">
                  <a:moveTo>
                    <a:pt x="430" y="33"/>
                  </a:moveTo>
                  <a:cubicBezTo>
                    <a:pt x="430" y="19"/>
                    <a:pt x="411" y="0"/>
                    <a:pt x="398" y="0"/>
                  </a:cubicBezTo>
                  <a:lnTo>
                    <a:pt x="21" y="0"/>
                  </a:lnTo>
                  <a:cubicBezTo>
                    <a:pt x="8" y="0"/>
                    <a:pt x="0" y="19"/>
                    <a:pt x="0" y="33"/>
                  </a:cubicBezTo>
                  <a:lnTo>
                    <a:pt x="0" y="409"/>
                  </a:lnTo>
                  <a:cubicBezTo>
                    <a:pt x="0" y="421"/>
                    <a:pt x="8" y="430"/>
                    <a:pt x="21" y="430"/>
                  </a:cubicBezTo>
                  <a:lnTo>
                    <a:pt x="402" y="430"/>
                  </a:lnTo>
                  <a:cubicBezTo>
                    <a:pt x="415" y="430"/>
                    <a:pt x="432" y="419"/>
                    <a:pt x="432" y="409"/>
                  </a:cubicBezTo>
                  <a:lnTo>
                    <a:pt x="432" y="33"/>
                  </a:lnTo>
                  <a:lnTo>
                    <a:pt x="430" y="33"/>
                  </a:lnTo>
                  <a:close/>
                  <a:moveTo>
                    <a:pt x="375" y="377"/>
                  </a:moveTo>
                  <a:lnTo>
                    <a:pt x="51" y="377"/>
                  </a:lnTo>
                  <a:lnTo>
                    <a:pt x="51" y="107"/>
                  </a:lnTo>
                  <a:lnTo>
                    <a:pt x="375" y="107"/>
                  </a:lnTo>
                  <a:lnTo>
                    <a:pt x="375" y="377"/>
                  </a:lnTo>
                  <a:close/>
                </a:path>
              </a:pathLst>
            </a:custGeom>
            <a:solidFill>
              <a:srgbClr val="006F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9" name="Freeform 57"/>
            <p:cNvSpPr>
              <a:spLocks noEditPoints="1"/>
            </p:cNvSpPr>
            <p:nvPr/>
          </p:nvSpPr>
          <p:spPr bwMode="auto">
            <a:xfrm>
              <a:off x="1458" y="88"/>
              <a:ext cx="50" cy="49"/>
            </a:xfrm>
            <a:custGeom>
              <a:avLst/>
              <a:gdLst>
                <a:gd name="T0" fmla="*/ 215 w 215"/>
                <a:gd name="T1" fmla="*/ 11 h 215"/>
                <a:gd name="T2" fmla="*/ 204 w 215"/>
                <a:gd name="T3" fmla="*/ 0 h 215"/>
                <a:gd name="T4" fmla="*/ 12 w 215"/>
                <a:gd name="T5" fmla="*/ 0 h 215"/>
                <a:gd name="T6" fmla="*/ 0 w 215"/>
                <a:gd name="T7" fmla="*/ 11 h 215"/>
                <a:gd name="T8" fmla="*/ 0 w 215"/>
                <a:gd name="T9" fmla="*/ 204 h 215"/>
                <a:gd name="T10" fmla="*/ 12 w 215"/>
                <a:gd name="T11" fmla="*/ 215 h 215"/>
                <a:gd name="T12" fmla="*/ 204 w 215"/>
                <a:gd name="T13" fmla="*/ 215 h 215"/>
                <a:gd name="T14" fmla="*/ 215 w 215"/>
                <a:gd name="T15" fmla="*/ 204 h 215"/>
                <a:gd name="T16" fmla="*/ 215 w 215"/>
                <a:gd name="T17" fmla="*/ 11 h 215"/>
                <a:gd name="T18" fmla="*/ 189 w 215"/>
                <a:gd name="T19" fmla="*/ 190 h 215"/>
                <a:gd name="T20" fmla="*/ 27 w 215"/>
                <a:gd name="T21" fmla="*/ 190 h 215"/>
                <a:gd name="T22" fmla="*/ 27 w 215"/>
                <a:gd name="T23" fmla="*/ 55 h 215"/>
                <a:gd name="T24" fmla="*/ 189 w 215"/>
                <a:gd name="T25" fmla="*/ 55 h 215"/>
                <a:gd name="T26" fmla="*/ 189 w 215"/>
                <a:gd name="T27" fmla="*/ 19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215">
                  <a:moveTo>
                    <a:pt x="215" y="11"/>
                  </a:moveTo>
                  <a:cubicBezTo>
                    <a:pt x="215" y="6"/>
                    <a:pt x="210" y="0"/>
                    <a:pt x="204" y="0"/>
                  </a:cubicBezTo>
                  <a:lnTo>
                    <a:pt x="12" y="0"/>
                  </a:lnTo>
                  <a:cubicBezTo>
                    <a:pt x="6" y="0"/>
                    <a:pt x="0" y="6"/>
                    <a:pt x="0" y="11"/>
                  </a:cubicBezTo>
                  <a:lnTo>
                    <a:pt x="0" y="204"/>
                  </a:lnTo>
                  <a:cubicBezTo>
                    <a:pt x="0" y="209"/>
                    <a:pt x="6" y="215"/>
                    <a:pt x="12" y="215"/>
                  </a:cubicBezTo>
                  <a:lnTo>
                    <a:pt x="204" y="215"/>
                  </a:lnTo>
                  <a:cubicBezTo>
                    <a:pt x="210" y="215"/>
                    <a:pt x="215" y="209"/>
                    <a:pt x="215" y="204"/>
                  </a:cubicBezTo>
                  <a:lnTo>
                    <a:pt x="215" y="11"/>
                  </a:lnTo>
                  <a:close/>
                  <a:moveTo>
                    <a:pt x="189" y="190"/>
                  </a:moveTo>
                  <a:lnTo>
                    <a:pt x="27" y="190"/>
                  </a:lnTo>
                  <a:lnTo>
                    <a:pt x="27" y="55"/>
                  </a:lnTo>
                  <a:lnTo>
                    <a:pt x="189" y="55"/>
                  </a:lnTo>
                  <a:lnTo>
                    <a:pt x="189" y="190"/>
                  </a:lnTo>
                  <a:close/>
                </a:path>
              </a:pathLst>
            </a:custGeom>
            <a:solidFill>
              <a:srgbClr val="006F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0" name="Rectangle 58"/>
            <p:cNvSpPr>
              <a:spLocks noChangeArrowheads="1"/>
            </p:cNvSpPr>
            <p:nvPr/>
          </p:nvSpPr>
          <p:spPr bwMode="auto">
            <a:xfrm>
              <a:off x="1471" y="107"/>
              <a:ext cx="25" cy="6"/>
            </a:xfrm>
            <a:prstGeom prst="rect">
              <a:avLst/>
            </a:prstGeom>
            <a:solidFill>
              <a:srgbClr val="006F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1" name="Freeform 59"/>
            <p:cNvSpPr>
              <a:spLocks/>
            </p:cNvSpPr>
            <p:nvPr/>
          </p:nvSpPr>
          <p:spPr bwMode="auto">
            <a:xfrm>
              <a:off x="1451" y="17"/>
              <a:ext cx="55" cy="67"/>
            </a:xfrm>
            <a:custGeom>
              <a:avLst/>
              <a:gdLst>
                <a:gd name="T0" fmla="*/ 171 w 234"/>
                <a:gd name="T1" fmla="*/ 175 h 289"/>
                <a:gd name="T2" fmla="*/ 55 w 234"/>
                <a:gd name="T3" fmla="*/ 0 h 289"/>
                <a:gd name="T4" fmla="*/ 25 w 234"/>
                <a:gd name="T5" fmla="*/ 0 h 289"/>
                <a:gd name="T6" fmla="*/ 0 w 234"/>
                <a:gd name="T7" fmla="*/ 5 h 289"/>
                <a:gd name="T8" fmla="*/ 0 w 234"/>
                <a:gd name="T9" fmla="*/ 64 h 289"/>
                <a:gd name="T10" fmla="*/ 27 w 234"/>
                <a:gd name="T11" fmla="*/ 59 h 289"/>
                <a:gd name="T12" fmla="*/ 53 w 234"/>
                <a:gd name="T13" fmla="*/ 61 h 289"/>
                <a:gd name="T14" fmla="*/ 110 w 234"/>
                <a:gd name="T15" fmla="*/ 175 h 289"/>
                <a:gd name="T16" fmla="*/ 53 w 234"/>
                <a:gd name="T17" fmla="*/ 175 h 289"/>
                <a:gd name="T18" fmla="*/ 144 w 234"/>
                <a:gd name="T19" fmla="*/ 289 h 289"/>
                <a:gd name="T20" fmla="*/ 234 w 234"/>
                <a:gd name="T21" fmla="*/ 175 h 289"/>
                <a:gd name="T22" fmla="*/ 171 w 234"/>
                <a:gd name="T23" fmla="*/ 17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289">
                  <a:moveTo>
                    <a:pt x="171" y="175"/>
                  </a:moveTo>
                  <a:cubicBezTo>
                    <a:pt x="171" y="175"/>
                    <a:pt x="190" y="28"/>
                    <a:pt x="55" y="0"/>
                  </a:cubicBezTo>
                  <a:cubicBezTo>
                    <a:pt x="55" y="0"/>
                    <a:pt x="42" y="0"/>
                    <a:pt x="25" y="0"/>
                  </a:cubicBezTo>
                  <a:cubicBezTo>
                    <a:pt x="9" y="0"/>
                    <a:pt x="0" y="5"/>
                    <a:pt x="0" y="5"/>
                  </a:cubicBezTo>
                  <a:lnTo>
                    <a:pt x="0" y="64"/>
                  </a:lnTo>
                  <a:cubicBezTo>
                    <a:pt x="0" y="64"/>
                    <a:pt x="6" y="59"/>
                    <a:pt x="27" y="59"/>
                  </a:cubicBezTo>
                  <a:cubicBezTo>
                    <a:pt x="40" y="59"/>
                    <a:pt x="51" y="59"/>
                    <a:pt x="53" y="61"/>
                  </a:cubicBezTo>
                  <a:cubicBezTo>
                    <a:pt x="86" y="72"/>
                    <a:pt x="116" y="93"/>
                    <a:pt x="110" y="175"/>
                  </a:cubicBezTo>
                  <a:lnTo>
                    <a:pt x="53" y="175"/>
                  </a:lnTo>
                  <a:lnTo>
                    <a:pt x="144" y="289"/>
                  </a:lnTo>
                  <a:lnTo>
                    <a:pt x="234" y="175"/>
                  </a:lnTo>
                  <a:lnTo>
                    <a:pt x="171" y="175"/>
                  </a:lnTo>
                  <a:close/>
                </a:path>
              </a:pathLst>
            </a:custGeom>
            <a:solidFill>
              <a:srgbClr val="006F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2" name="Freeform 60"/>
            <p:cNvSpPr>
              <a:spLocks/>
            </p:cNvSpPr>
            <p:nvPr/>
          </p:nvSpPr>
          <p:spPr bwMode="auto">
            <a:xfrm>
              <a:off x="1471" y="101"/>
              <a:ext cx="50" cy="50"/>
            </a:xfrm>
            <a:custGeom>
              <a:avLst/>
              <a:gdLst>
                <a:gd name="T0" fmla="*/ 205 w 217"/>
                <a:gd name="T1" fmla="*/ 0 h 217"/>
                <a:gd name="T2" fmla="*/ 188 w 217"/>
                <a:gd name="T3" fmla="*/ 0 h 217"/>
                <a:gd name="T4" fmla="*/ 188 w 217"/>
                <a:gd name="T5" fmla="*/ 189 h 217"/>
                <a:gd name="T6" fmla="*/ 0 w 217"/>
                <a:gd name="T7" fmla="*/ 189 h 217"/>
                <a:gd name="T8" fmla="*/ 0 w 217"/>
                <a:gd name="T9" fmla="*/ 206 h 217"/>
                <a:gd name="T10" fmla="*/ 11 w 217"/>
                <a:gd name="T11" fmla="*/ 217 h 217"/>
                <a:gd name="T12" fmla="*/ 203 w 217"/>
                <a:gd name="T13" fmla="*/ 217 h 217"/>
                <a:gd name="T14" fmla="*/ 215 w 217"/>
                <a:gd name="T15" fmla="*/ 206 h 217"/>
                <a:gd name="T16" fmla="*/ 215 w 217"/>
                <a:gd name="T17" fmla="*/ 14 h 217"/>
                <a:gd name="T18" fmla="*/ 205 w 217"/>
                <a:gd name="T1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205" y="0"/>
                  </a:moveTo>
                  <a:lnTo>
                    <a:pt x="188" y="0"/>
                  </a:lnTo>
                  <a:lnTo>
                    <a:pt x="188" y="189"/>
                  </a:lnTo>
                  <a:lnTo>
                    <a:pt x="0" y="189"/>
                  </a:lnTo>
                  <a:lnTo>
                    <a:pt x="0" y="206"/>
                  </a:lnTo>
                  <a:cubicBezTo>
                    <a:pt x="0" y="211"/>
                    <a:pt x="5" y="217"/>
                    <a:pt x="11" y="217"/>
                  </a:cubicBezTo>
                  <a:lnTo>
                    <a:pt x="203" y="217"/>
                  </a:lnTo>
                  <a:cubicBezTo>
                    <a:pt x="209" y="217"/>
                    <a:pt x="215" y="211"/>
                    <a:pt x="215" y="206"/>
                  </a:cubicBezTo>
                  <a:lnTo>
                    <a:pt x="215" y="14"/>
                  </a:lnTo>
                  <a:cubicBezTo>
                    <a:pt x="217" y="6"/>
                    <a:pt x="211" y="0"/>
                    <a:pt x="205" y="0"/>
                  </a:cubicBezTo>
                  <a:close/>
                </a:path>
              </a:pathLst>
            </a:custGeom>
            <a:solidFill>
              <a:srgbClr val="006F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3" name="Freeform 61"/>
            <p:cNvSpPr>
              <a:spLocks/>
            </p:cNvSpPr>
            <p:nvPr/>
          </p:nvSpPr>
          <p:spPr bwMode="auto">
            <a:xfrm>
              <a:off x="1483" y="113"/>
              <a:ext cx="50" cy="50"/>
            </a:xfrm>
            <a:custGeom>
              <a:avLst/>
              <a:gdLst>
                <a:gd name="T0" fmla="*/ 205 w 217"/>
                <a:gd name="T1" fmla="*/ 0 h 217"/>
                <a:gd name="T2" fmla="*/ 188 w 217"/>
                <a:gd name="T3" fmla="*/ 0 h 217"/>
                <a:gd name="T4" fmla="*/ 188 w 217"/>
                <a:gd name="T5" fmla="*/ 189 h 217"/>
                <a:gd name="T6" fmla="*/ 0 w 217"/>
                <a:gd name="T7" fmla="*/ 189 h 217"/>
                <a:gd name="T8" fmla="*/ 0 w 217"/>
                <a:gd name="T9" fmla="*/ 206 h 217"/>
                <a:gd name="T10" fmla="*/ 11 w 217"/>
                <a:gd name="T11" fmla="*/ 217 h 217"/>
                <a:gd name="T12" fmla="*/ 204 w 217"/>
                <a:gd name="T13" fmla="*/ 217 h 217"/>
                <a:gd name="T14" fmla="*/ 215 w 217"/>
                <a:gd name="T15" fmla="*/ 206 h 217"/>
                <a:gd name="T16" fmla="*/ 215 w 217"/>
                <a:gd name="T17" fmla="*/ 14 h 217"/>
                <a:gd name="T18" fmla="*/ 205 w 217"/>
                <a:gd name="T1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205" y="0"/>
                  </a:moveTo>
                  <a:lnTo>
                    <a:pt x="188" y="0"/>
                  </a:lnTo>
                  <a:lnTo>
                    <a:pt x="188" y="189"/>
                  </a:lnTo>
                  <a:lnTo>
                    <a:pt x="0" y="189"/>
                  </a:lnTo>
                  <a:lnTo>
                    <a:pt x="0" y="206"/>
                  </a:lnTo>
                  <a:cubicBezTo>
                    <a:pt x="0" y="212"/>
                    <a:pt x="6" y="217"/>
                    <a:pt x="11" y="217"/>
                  </a:cubicBezTo>
                  <a:lnTo>
                    <a:pt x="204" y="217"/>
                  </a:lnTo>
                  <a:cubicBezTo>
                    <a:pt x="209" y="217"/>
                    <a:pt x="215" y="212"/>
                    <a:pt x="215" y="206"/>
                  </a:cubicBezTo>
                  <a:lnTo>
                    <a:pt x="215" y="14"/>
                  </a:lnTo>
                  <a:cubicBezTo>
                    <a:pt x="217" y="6"/>
                    <a:pt x="211" y="0"/>
                    <a:pt x="205" y="0"/>
                  </a:cubicBezTo>
                  <a:close/>
                </a:path>
              </a:pathLst>
            </a:custGeom>
            <a:solidFill>
              <a:srgbClr val="006F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604" name="Group 603"/>
          <p:cNvGrpSpPr/>
          <p:nvPr/>
        </p:nvGrpSpPr>
        <p:grpSpPr>
          <a:xfrm>
            <a:off x="7399844" y="3813580"/>
            <a:ext cx="304686" cy="206067"/>
            <a:chOff x="14288" y="9526"/>
            <a:chExt cx="328613" cy="222250"/>
          </a:xfrm>
        </p:grpSpPr>
        <p:sp>
          <p:nvSpPr>
            <p:cNvPr id="605" name="Freeform 11"/>
            <p:cNvSpPr>
              <a:spLocks noEditPoints="1"/>
            </p:cNvSpPr>
            <p:nvPr/>
          </p:nvSpPr>
          <p:spPr bwMode="auto">
            <a:xfrm>
              <a:off x="14288" y="9526"/>
              <a:ext cx="328613" cy="222250"/>
            </a:xfrm>
            <a:custGeom>
              <a:avLst/>
              <a:gdLst>
                <a:gd name="T0" fmla="*/ 770 w 893"/>
                <a:gd name="T1" fmla="*/ 274 h 611"/>
                <a:gd name="T2" fmla="*/ 777 w 893"/>
                <a:gd name="T3" fmla="*/ 218 h 611"/>
                <a:gd name="T4" fmla="*/ 567 w 893"/>
                <a:gd name="T5" fmla="*/ 0 h 611"/>
                <a:gd name="T6" fmla="*/ 372 w 893"/>
                <a:gd name="T7" fmla="*/ 134 h 611"/>
                <a:gd name="T8" fmla="*/ 258 w 893"/>
                <a:gd name="T9" fmla="*/ 81 h 611"/>
                <a:gd name="T10" fmla="*/ 109 w 893"/>
                <a:gd name="T11" fmla="*/ 234 h 611"/>
                <a:gd name="T12" fmla="*/ 115 w 893"/>
                <a:gd name="T13" fmla="*/ 277 h 611"/>
                <a:gd name="T14" fmla="*/ 0 w 893"/>
                <a:gd name="T15" fmla="*/ 438 h 611"/>
                <a:gd name="T16" fmla="*/ 177 w 893"/>
                <a:gd name="T17" fmla="*/ 611 h 611"/>
                <a:gd name="T18" fmla="*/ 718 w 893"/>
                <a:gd name="T19" fmla="*/ 611 h 611"/>
                <a:gd name="T20" fmla="*/ 893 w 893"/>
                <a:gd name="T21" fmla="*/ 438 h 611"/>
                <a:gd name="T22" fmla="*/ 770 w 893"/>
                <a:gd name="T23" fmla="*/ 274 h 611"/>
                <a:gd name="T24" fmla="*/ 652 w 893"/>
                <a:gd name="T25" fmla="*/ 349 h 611"/>
                <a:gd name="T26" fmla="*/ 517 w 893"/>
                <a:gd name="T27" fmla="*/ 456 h 611"/>
                <a:gd name="T28" fmla="*/ 483 w 893"/>
                <a:gd name="T29" fmla="*/ 452 h 611"/>
                <a:gd name="T30" fmla="*/ 449 w 893"/>
                <a:gd name="T31" fmla="*/ 440 h 611"/>
                <a:gd name="T32" fmla="*/ 352 w 893"/>
                <a:gd name="T33" fmla="*/ 538 h 611"/>
                <a:gd name="T34" fmla="*/ 324 w 893"/>
                <a:gd name="T35" fmla="*/ 551 h 611"/>
                <a:gd name="T36" fmla="*/ 295 w 893"/>
                <a:gd name="T37" fmla="*/ 538 h 611"/>
                <a:gd name="T38" fmla="*/ 283 w 893"/>
                <a:gd name="T39" fmla="*/ 509 h 611"/>
                <a:gd name="T40" fmla="*/ 295 w 893"/>
                <a:gd name="T41" fmla="*/ 481 h 611"/>
                <a:gd name="T42" fmla="*/ 392 w 893"/>
                <a:gd name="T43" fmla="*/ 383 h 611"/>
                <a:gd name="T44" fmla="*/ 379 w 893"/>
                <a:gd name="T45" fmla="*/ 283 h 611"/>
                <a:gd name="T46" fmla="*/ 515 w 893"/>
                <a:gd name="T47" fmla="*/ 175 h 611"/>
                <a:gd name="T48" fmla="*/ 549 w 893"/>
                <a:gd name="T49" fmla="*/ 179 h 611"/>
                <a:gd name="T50" fmla="*/ 635 w 893"/>
                <a:gd name="T51" fmla="*/ 243 h 611"/>
                <a:gd name="T52" fmla="*/ 652 w 893"/>
                <a:gd name="T53" fmla="*/ 349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3" h="611">
                  <a:moveTo>
                    <a:pt x="770" y="274"/>
                  </a:moveTo>
                  <a:cubicBezTo>
                    <a:pt x="776" y="256"/>
                    <a:pt x="777" y="238"/>
                    <a:pt x="777" y="218"/>
                  </a:cubicBezTo>
                  <a:cubicBezTo>
                    <a:pt x="777" y="99"/>
                    <a:pt x="683" y="0"/>
                    <a:pt x="567" y="0"/>
                  </a:cubicBezTo>
                  <a:cubicBezTo>
                    <a:pt x="479" y="0"/>
                    <a:pt x="404" y="56"/>
                    <a:pt x="372" y="134"/>
                  </a:cubicBezTo>
                  <a:cubicBezTo>
                    <a:pt x="345" y="100"/>
                    <a:pt x="304" y="81"/>
                    <a:pt x="258" y="81"/>
                  </a:cubicBezTo>
                  <a:cubicBezTo>
                    <a:pt x="175" y="81"/>
                    <a:pt x="109" y="150"/>
                    <a:pt x="109" y="234"/>
                  </a:cubicBezTo>
                  <a:cubicBezTo>
                    <a:pt x="109" y="249"/>
                    <a:pt x="111" y="263"/>
                    <a:pt x="115" y="277"/>
                  </a:cubicBezTo>
                  <a:cubicBezTo>
                    <a:pt x="47" y="302"/>
                    <a:pt x="0" y="361"/>
                    <a:pt x="0" y="438"/>
                  </a:cubicBezTo>
                  <a:cubicBezTo>
                    <a:pt x="0" y="538"/>
                    <a:pt x="79" y="611"/>
                    <a:pt x="177" y="611"/>
                  </a:cubicBezTo>
                  <a:lnTo>
                    <a:pt x="718" y="611"/>
                  </a:lnTo>
                  <a:cubicBezTo>
                    <a:pt x="817" y="611"/>
                    <a:pt x="893" y="538"/>
                    <a:pt x="893" y="438"/>
                  </a:cubicBezTo>
                  <a:cubicBezTo>
                    <a:pt x="893" y="358"/>
                    <a:pt x="842" y="297"/>
                    <a:pt x="770" y="274"/>
                  </a:cubicBezTo>
                  <a:close/>
                  <a:moveTo>
                    <a:pt x="652" y="349"/>
                  </a:moveTo>
                  <a:cubicBezTo>
                    <a:pt x="636" y="411"/>
                    <a:pt x="581" y="456"/>
                    <a:pt x="517" y="456"/>
                  </a:cubicBezTo>
                  <a:cubicBezTo>
                    <a:pt x="506" y="456"/>
                    <a:pt x="493" y="454"/>
                    <a:pt x="483" y="452"/>
                  </a:cubicBezTo>
                  <a:cubicBezTo>
                    <a:pt x="472" y="449"/>
                    <a:pt x="459" y="445"/>
                    <a:pt x="449" y="440"/>
                  </a:cubicBezTo>
                  <a:lnTo>
                    <a:pt x="352" y="538"/>
                  </a:lnTo>
                  <a:cubicBezTo>
                    <a:pt x="345" y="545"/>
                    <a:pt x="334" y="551"/>
                    <a:pt x="324" y="551"/>
                  </a:cubicBezTo>
                  <a:cubicBezTo>
                    <a:pt x="313" y="551"/>
                    <a:pt x="302" y="547"/>
                    <a:pt x="295" y="538"/>
                  </a:cubicBezTo>
                  <a:cubicBezTo>
                    <a:pt x="288" y="531"/>
                    <a:pt x="283" y="520"/>
                    <a:pt x="283" y="509"/>
                  </a:cubicBezTo>
                  <a:cubicBezTo>
                    <a:pt x="283" y="499"/>
                    <a:pt x="286" y="488"/>
                    <a:pt x="295" y="481"/>
                  </a:cubicBezTo>
                  <a:lnTo>
                    <a:pt x="392" y="383"/>
                  </a:lnTo>
                  <a:cubicBezTo>
                    <a:pt x="376" y="352"/>
                    <a:pt x="370" y="317"/>
                    <a:pt x="379" y="283"/>
                  </a:cubicBezTo>
                  <a:cubicBezTo>
                    <a:pt x="395" y="220"/>
                    <a:pt x="451" y="175"/>
                    <a:pt x="515" y="175"/>
                  </a:cubicBezTo>
                  <a:cubicBezTo>
                    <a:pt x="526" y="175"/>
                    <a:pt x="538" y="177"/>
                    <a:pt x="549" y="179"/>
                  </a:cubicBezTo>
                  <a:cubicBezTo>
                    <a:pt x="584" y="188"/>
                    <a:pt x="617" y="211"/>
                    <a:pt x="635" y="243"/>
                  </a:cubicBezTo>
                  <a:cubicBezTo>
                    <a:pt x="656" y="276"/>
                    <a:pt x="661" y="313"/>
                    <a:pt x="652" y="34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6" name="Freeform 12"/>
            <p:cNvSpPr>
              <a:spLocks/>
            </p:cNvSpPr>
            <p:nvPr/>
          </p:nvSpPr>
          <p:spPr bwMode="auto">
            <a:xfrm>
              <a:off x="171450" y="93663"/>
              <a:ext cx="66675" cy="61913"/>
            </a:xfrm>
            <a:custGeom>
              <a:avLst/>
              <a:gdLst>
                <a:gd name="T0" fmla="*/ 111 w 181"/>
                <a:gd name="T1" fmla="*/ 2 h 173"/>
                <a:gd name="T2" fmla="*/ 90 w 181"/>
                <a:gd name="T3" fmla="*/ 0 h 173"/>
                <a:gd name="T4" fmla="*/ 6 w 181"/>
                <a:gd name="T5" fmla="*/ 66 h 173"/>
                <a:gd name="T6" fmla="*/ 18 w 181"/>
                <a:gd name="T7" fmla="*/ 136 h 173"/>
                <a:gd name="T8" fmla="*/ 41 w 181"/>
                <a:gd name="T9" fmla="*/ 159 h 173"/>
                <a:gd name="T10" fmla="*/ 70 w 181"/>
                <a:gd name="T11" fmla="*/ 172 h 173"/>
                <a:gd name="T12" fmla="*/ 91 w 181"/>
                <a:gd name="T13" fmla="*/ 173 h 173"/>
                <a:gd name="T14" fmla="*/ 175 w 181"/>
                <a:gd name="T15" fmla="*/ 107 h 173"/>
                <a:gd name="T16" fmla="*/ 165 w 181"/>
                <a:gd name="T17" fmla="*/ 41 h 173"/>
                <a:gd name="T18" fmla="*/ 111 w 181"/>
                <a:gd name="T19" fmla="*/ 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73">
                  <a:moveTo>
                    <a:pt x="111" y="2"/>
                  </a:moveTo>
                  <a:cubicBezTo>
                    <a:pt x="104" y="0"/>
                    <a:pt x="97" y="0"/>
                    <a:pt x="90" y="0"/>
                  </a:cubicBezTo>
                  <a:cubicBezTo>
                    <a:pt x="50" y="0"/>
                    <a:pt x="15" y="27"/>
                    <a:pt x="6" y="66"/>
                  </a:cubicBezTo>
                  <a:cubicBezTo>
                    <a:pt x="0" y="89"/>
                    <a:pt x="4" y="116"/>
                    <a:pt x="18" y="136"/>
                  </a:cubicBezTo>
                  <a:cubicBezTo>
                    <a:pt x="24" y="145"/>
                    <a:pt x="32" y="152"/>
                    <a:pt x="41" y="159"/>
                  </a:cubicBezTo>
                  <a:cubicBezTo>
                    <a:pt x="50" y="164"/>
                    <a:pt x="59" y="170"/>
                    <a:pt x="70" y="172"/>
                  </a:cubicBezTo>
                  <a:cubicBezTo>
                    <a:pt x="77" y="173"/>
                    <a:pt x="84" y="173"/>
                    <a:pt x="91" y="173"/>
                  </a:cubicBezTo>
                  <a:cubicBezTo>
                    <a:pt x="131" y="173"/>
                    <a:pt x="166" y="147"/>
                    <a:pt x="175" y="107"/>
                  </a:cubicBezTo>
                  <a:cubicBezTo>
                    <a:pt x="181" y="84"/>
                    <a:pt x="177" y="61"/>
                    <a:pt x="165" y="41"/>
                  </a:cubicBezTo>
                  <a:cubicBezTo>
                    <a:pt x="152" y="22"/>
                    <a:pt x="132" y="7"/>
                    <a:pt x="111" y="2"/>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607" name="Group 66"/>
          <p:cNvGrpSpPr>
            <a:grpSpLocks noChangeAspect="1"/>
          </p:cNvGrpSpPr>
          <p:nvPr/>
        </p:nvGrpSpPr>
        <p:grpSpPr bwMode="auto">
          <a:xfrm>
            <a:off x="3424465" y="3857557"/>
            <a:ext cx="178045" cy="176940"/>
            <a:chOff x="630" y="0"/>
            <a:chExt cx="161" cy="160"/>
          </a:xfrm>
        </p:grpSpPr>
        <p:sp>
          <p:nvSpPr>
            <p:cNvPr id="608" name="Freeform 67"/>
            <p:cNvSpPr>
              <a:spLocks noEditPoints="1"/>
            </p:cNvSpPr>
            <p:nvPr/>
          </p:nvSpPr>
          <p:spPr bwMode="auto">
            <a:xfrm>
              <a:off x="630" y="0"/>
              <a:ext cx="161" cy="160"/>
            </a:xfrm>
            <a:custGeom>
              <a:avLst/>
              <a:gdLst>
                <a:gd name="T0" fmla="*/ 126 w 697"/>
                <a:gd name="T1" fmla="*/ 696 h 696"/>
                <a:gd name="T2" fmla="*/ 251 w 697"/>
                <a:gd name="T3" fmla="*/ 647 h 696"/>
                <a:gd name="T4" fmla="*/ 295 w 697"/>
                <a:gd name="T5" fmla="*/ 691 h 696"/>
                <a:gd name="T6" fmla="*/ 502 w 697"/>
                <a:gd name="T7" fmla="*/ 691 h 696"/>
                <a:gd name="T8" fmla="*/ 502 w 697"/>
                <a:gd name="T9" fmla="*/ 401 h 696"/>
                <a:gd name="T10" fmla="*/ 517 w 697"/>
                <a:gd name="T11" fmla="*/ 390 h 696"/>
                <a:gd name="T12" fmla="*/ 697 w 697"/>
                <a:gd name="T13" fmla="*/ 26 h 696"/>
                <a:gd name="T14" fmla="*/ 697 w 697"/>
                <a:gd name="T15" fmla="*/ 0 h 696"/>
                <a:gd name="T16" fmla="*/ 672 w 697"/>
                <a:gd name="T17" fmla="*/ 0 h 696"/>
                <a:gd name="T18" fmla="*/ 308 w 697"/>
                <a:gd name="T19" fmla="*/ 181 h 696"/>
                <a:gd name="T20" fmla="*/ 293 w 697"/>
                <a:gd name="T21" fmla="*/ 198 h 696"/>
                <a:gd name="T22" fmla="*/ 7 w 697"/>
                <a:gd name="T23" fmla="*/ 198 h 696"/>
                <a:gd name="T24" fmla="*/ 7 w 697"/>
                <a:gd name="T25" fmla="*/ 405 h 696"/>
                <a:gd name="T26" fmla="*/ 50 w 697"/>
                <a:gd name="T27" fmla="*/ 449 h 696"/>
                <a:gd name="T28" fmla="*/ 0 w 697"/>
                <a:gd name="T29" fmla="*/ 573 h 696"/>
                <a:gd name="T30" fmla="*/ 126 w 697"/>
                <a:gd name="T31" fmla="*/ 696 h 696"/>
                <a:gd name="T32" fmla="*/ 62 w 697"/>
                <a:gd name="T33" fmla="*/ 563 h 696"/>
                <a:gd name="T34" fmla="*/ 91 w 697"/>
                <a:gd name="T35" fmla="*/ 489 h 696"/>
                <a:gd name="T36" fmla="*/ 212 w 697"/>
                <a:gd name="T37" fmla="*/ 610 h 696"/>
                <a:gd name="T38" fmla="*/ 138 w 697"/>
                <a:gd name="T39" fmla="*/ 639 h 696"/>
                <a:gd name="T40" fmla="*/ 62 w 697"/>
                <a:gd name="T41" fmla="*/ 563 h 696"/>
                <a:gd name="T42" fmla="*/ 451 w 697"/>
                <a:gd name="T43" fmla="*/ 642 h 696"/>
                <a:gd name="T44" fmla="*/ 313 w 697"/>
                <a:gd name="T45" fmla="*/ 642 h 696"/>
                <a:gd name="T46" fmla="*/ 288 w 697"/>
                <a:gd name="T47" fmla="*/ 617 h 696"/>
                <a:gd name="T48" fmla="*/ 451 w 697"/>
                <a:gd name="T49" fmla="*/ 452 h 696"/>
                <a:gd name="T50" fmla="*/ 451 w 697"/>
                <a:gd name="T51" fmla="*/ 642 h 696"/>
                <a:gd name="T52" fmla="*/ 573 w 697"/>
                <a:gd name="T53" fmla="*/ 260 h 696"/>
                <a:gd name="T54" fmla="*/ 441 w 697"/>
                <a:gd name="T55" fmla="*/ 128 h 696"/>
                <a:gd name="T56" fmla="*/ 648 w 697"/>
                <a:gd name="T57" fmla="*/ 49 h 696"/>
                <a:gd name="T58" fmla="*/ 573 w 697"/>
                <a:gd name="T59" fmla="*/ 260 h 696"/>
                <a:gd name="T60" fmla="*/ 347 w 697"/>
                <a:gd name="T61" fmla="*/ 213 h 696"/>
                <a:gd name="T62" fmla="*/ 401 w 697"/>
                <a:gd name="T63" fmla="*/ 155 h 696"/>
                <a:gd name="T64" fmla="*/ 539 w 697"/>
                <a:gd name="T65" fmla="*/ 294 h 696"/>
                <a:gd name="T66" fmla="*/ 482 w 697"/>
                <a:gd name="T67" fmla="*/ 351 h 696"/>
                <a:gd name="T68" fmla="*/ 252 w 697"/>
                <a:gd name="T69" fmla="*/ 583 h 696"/>
                <a:gd name="T70" fmla="*/ 114 w 697"/>
                <a:gd name="T71" fmla="*/ 445 h 696"/>
                <a:gd name="T72" fmla="*/ 347 w 697"/>
                <a:gd name="T73" fmla="*/ 213 h 696"/>
                <a:gd name="T74" fmla="*/ 55 w 697"/>
                <a:gd name="T75" fmla="*/ 248 h 696"/>
                <a:gd name="T76" fmla="*/ 247 w 697"/>
                <a:gd name="T77" fmla="*/ 248 h 696"/>
                <a:gd name="T78" fmla="*/ 82 w 697"/>
                <a:gd name="T79" fmla="*/ 411 h 696"/>
                <a:gd name="T80" fmla="*/ 57 w 697"/>
                <a:gd name="T81" fmla="*/ 386 h 696"/>
                <a:gd name="T82" fmla="*/ 55 w 697"/>
                <a:gd name="T83"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7" h="696">
                  <a:moveTo>
                    <a:pt x="126" y="696"/>
                  </a:moveTo>
                  <a:lnTo>
                    <a:pt x="251" y="647"/>
                  </a:lnTo>
                  <a:lnTo>
                    <a:pt x="295" y="691"/>
                  </a:lnTo>
                  <a:lnTo>
                    <a:pt x="502" y="691"/>
                  </a:lnTo>
                  <a:lnTo>
                    <a:pt x="502" y="401"/>
                  </a:lnTo>
                  <a:lnTo>
                    <a:pt x="517" y="390"/>
                  </a:lnTo>
                  <a:cubicBezTo>
                    <a:pt x="633" y="290"/>
                    <a:pt x="697" y="162"/>
                    <a:pt x="697" y="26"/>
                  </a:cubicBezTo>
                  <a:lnTo>
                    <a:pt x="697" y="0"/>
                  </a:lnTo>
                  <a:lnTo>
                    <a:pt x="672" y="0"/>
                  </a:lnTo>
                  <a:cubicBezTo>
                    <a:pt x="534" y="0"/>
                    <a:pt x="406" y="64"/>
                    <a:pt x="308" y="181"/>
                  </a:cubicBezTo>
                  <a:lnTo>
                    <a:pt x="293" y="198"/>
                  </a:lnTo>
                  <a:lnTo>
                    <a:pt x="7" y="198"/>
                  </a:lnTo>
                  <a:lnTo>
                    <a:pt x="7" y="405"/>
                  </a:lnTo>
                  <a:lnTo>
                    <a:pt x="50" y="449"/>
                  </a:lnTo>
                  <a:lnTo>
                    <a:pt x="0" y="573"/>
                  </a:lnTo>
                  <a:lnTo>
                    <a:pt x="126" y="696"/>
                  </a:lnTo>
                  <a:close/>
                  <a:moveTo>
                    <a:pt x="62" y="563"/>
                  </a:moveTo>
                  <a:lnTo>
                    <a:pt x="91" y="489"/>
                  </a:lnTo>
                  <a:lnTo>
                    <a:pt x="212" y="610"/>
                  </a:lnTo>
                  <a:lnTo>
                    <a:pt x="138" y="639"/>
                  </a:lnTo>
                  <a:lnTo>
                    <a:pt x="62" y="563"/>
                  </a:lnTo>
                  <a:close/>
                  <a:moveTo>
                    <a:pt x="451" y="642"/>
                  </a:moveTo>
                  <a:lnTo>
                    <a:pt x="313" y="642"/>
                  </a:lnTo>
                  <a:lnTo>
                    <a:pt x="288" y="617"/>
                  </a:lnTo>
                  <a:lnTo>
                    <a:pt x="451" y="452"/>
                  </a:lnTo>
                  <a:lnTo>
                    <a:pt x="451" y="642"/>
                  </a:lnTo>
                  <a:close/>
                  <a:moveTo>
                    <a:pt x="573" y="260"/>
                  </a:moveTo>
                  <a:lnTo>
                    <a:pt x="441" y="128"/>
                  </a:lnTo>
                  <a:cubicBezTo>
                    <a:pt x="502" y="81"/>
                    <a:pt x="574" y="54"/>
                    <a:pt x="648" y="49"/>
                  </a:cubicBezTo>
                  <a:cubicBezTo>
                    <a:pt x="643" y="125"/>
                    <a:pt x="616" y="196"/>
                    <a:pt x="573" y="260"/>
                  </a:cubicBezTo>
                  <a:close/>
                  <a:moveTo>
                    <a:pt x="347" y="213"/>
                  </a:moveTo>
                  <a:cubicBezTo>
                    <a:pt x="364" y="192"/>
                    <a:pt x="382" y="174"/>
                    <a:pt x="401" y="155"/>
                  </a:cubicBezTo>
                  <a:lnTo>
                    <a:pt x="539" y="294"/>
                  </a:lnTo>
                  <a:cubicBezTo>
                    <a:pt x="522" y="314"/>
                    <a:pt x="502" y="332"/>
                    <a:pt x="482" y="351"/>
                  </a:cubicBezTo>
                  <a:lnTo>
                    <a:pt x="252" y="583"/>
                  </a:lnTo>
                  <a:lnTo>
                    <a:pt x="114" y="445"/>
                  </a:lnTo>
                  <a:lnTo>
                    <a:pt x="347" y="213"/>
                  </a:lnTo>
                  <a:close/>
                  <a:moveTo>
                    <a:pt x="55" y="248"/>
                  </a:moveTo>
                  <a:lnTo>
                    <a:pt x="247" y="248"/>
                  </a:lnTo>
                  <a:lnTo>
                    <a:pt x="82" y="411"/>
                  </a:lnTo>
                  <a:lnTo>
                    <a:pt x="57" y="386"/>
                  </a:lnTo>
                  <a:cubicBezTo>
                    <a:pt x="55" y="385"/>
                    <a:pt x="55" y="248"/>
                    <a:pt x="55" y="248"/>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9" name="Oval 68"/>
            <p:cNvSpPr>
              <a:spLocks noChangeArrowheads="1"/>
            </p:cNvSpPr>
            <p:nvPr/>
          </p:nvSpPr>
          <p:spPr bwMode="auto">
            <a:xfrm>
              <a:off x="706" y="63"/>
              <a:ext cx="23" cy="22"/>
            </a:xfrm>
            <a:prstGeom prst="ellipse">
              <a:avLst/>
            </a:pr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Tree>
    <p:extLst>
      <p:ext uri="{BB962C8B-B14F-4D97-AF65-F5344CB8AC3E}">
        <p14:creationId xmlns:p14="http://schemas.microsoft.com/office/powerpoint/2010/main" val="29967381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4489" y="1430833"/>
            <a:ext cx="7747496" cy="4495538"/>
          </a:xfrm>
          <a:prstGeom prst="rect">
            <a:avLst/>
          </a:prstGeom>
        </p:spPr>
      </p:pic>
      <p:pic>
        <p:nvPicPr>
          <p:cNvPr id="18" name="Picture 17"/>
          <p:cNvPicPr>
            <a:picLocks noChangeAspect="1"/>
          </p:cNvPicPr>
          <p:nvPr/>
        </p:nvPicPr>
        <p:blipFill rotWithShape="1">
          <a:blip r:embed="rId4"/>
          <a:srcRect l="3999" t="2842" r="430" b="2842"/>
          <a:stretch/>
        </p:blipFill>
        <p:spPr>
          <a:xfrm>
            <a:off x="3426494" y="1840739"/>
            <a:ext cx="5549189" cy="2805423"/>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9621" y="1430832"/>
            <a:ext cx="7747316" cy="4495539"/>
          </a:xfrm>
          <a:prstGeom prst="rect">
            <a:avLst/>
          </a:prstGeom>
        </p:spPr>
      </p:pic>
      <p:sp>
        <p:nvSpPr>
          <p:cNvPr id="2" name="Title 1"/>
          <p:cNvSpPr>
            <a:spLocks noGrp="1"/>
          </p:cNvSpPr>
          <p:nvPr>
            <p:ph type="title"/>
          </p:nvPr>
        </p:nvSpPr>
        <p:spPr/>
        <p:txBody>
          <a:bodyPr/>
          <a:lstStyle/>
          <a:p>
            <a:r>
              <a:rPr lang="en-US" dirty="0"/>
              <a:t>Rolls Royce Video</a:t>
            </a:r>
          </a:p>
        </p:txBody>
      </p:sp>
      <p:grpSp>
        <p:nvGrpSpPr>
          <p:cNvPr id="5" name="Group 4"/>
          <p:cNvGrpSpPr/>
          <p:nvPr/>
        </p:nvGrpSpPr>
        <p:grpSpPr>
          <a:xfrm>
            <a:off x="5386285" y="2979772"/>
            <a:ext cx="2285866" cy="527358"/>
            <a:chOff x="5065323" y="2976819"/>
            <a:chExt cx="2241249" cy="517065"/>
          </a:xfrm>
        </p:grpSpPr>
        <p:sp>
          <p:nvSpPr>
            <p:cNvPr id="3" name="Isosceles Triangle 2">
              <a:hlinkClick r:id="rId6"/>
            </p:cNvPr>
            <p:cNvSpPr/>
            <p:nvPr/>
          </p:nvSpPr>
          <p:spPr bwMode="auto">
            <a:xfrm rot="5400000">
              <a:off x="5041900" y="3086100"/>
              <a:ext cx="339629" cy="29278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C00000"/>
                </a:solidFill>
                <a:latin typeface="Segoe UI"/>
                <a:ea typeface="Segoe UI" pitchFamily="34" charset="0"/>
                <a:cs typeface="Segoe UI" pitchFamily="34" charset="0"/>
              </a:endParaRPr>
            </a:p>
          </p:txBody>
        </p:sp>
        <p:sp>
          <p:nvSpPr>
            <p:cNvPr id="4" name="TextBox 3"/>
            <p:cNvSpPr txBox="1"/>
            <p:nvPr/>
          </p:nvSpPr>
          <p:spPr>
            <a:xfrm>
              <a:off x="5376172" y="2976819"/>
              <a:ext cx="1930400" cy="517065"/>
            </a:xfrm>
            <a:prstGeom prst="rect">
              <a:avLst/>
            </a:prstGeom>
            <a:noFill/>
          </p:spPr>
          <p:txBody>
            <a:bodyPr wrap="square" lIns="186521" tIns="149217" rIns="186521" bIns="149217" rtlCol="0">
              <a:spAutoFit/>
            </a:bodyPr>
            <a:lstStyle/>
            <a:p>
              <a:pPr defTabSz="932597">
                <a:lnSpc>
                  <a:spcPct val="90000"/>
                </a:lnSpc>
                <a:spcAft>
                  <a:spcPts val="612"/>
                </a:spcAft>
              </a:pPr>
              <a:r>
                <a:rPr lang="en-US" sz="1632" b="1" dirty="0">
                  <a:solidFill>
                    <a:srgbClr val="FFFFFF"/>
                  </a:solidFill>
                  <a:latin typeface="Segoe UI"/>
                </a:rPr>
                <a:t>WATCH VIDEO</a:t>
              </a:r>
            </a:p>
          </p:txBody>
        </p:sp>
      </p:grpSp>
    </p:spTree>
    <p:extLst>
      <p:ext uri="{BB962C8B-B14F-4D97-AF65-F5344CB8AC3E}">
        <p14:creationId xmlns:p14="http://schemas.microsoft.com/office/powerpoint/2010/main" val="11362885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0167" y="0"/>
            <a:ext cx="7856911" cy="7013485"/>
          </a:xfrm>
          <a:prstGeom prst="rect">
            <a:avLst/>
          </a:prstGeom>
        </p:spPr>
      </p:pic>
      <p:pic>
        <p:nvPicPr>
          <p:cNvPr id="22" name="Picture 21"/>
          <p:cNvPicPr>
            <a:picLocks noChangeAspect="1"/>
          </p:cNvPicPr>
          <p:nvPr/>
        </p:nvPicPr>
        <p:blipFill rotWithShape="1">
          <a:blip r:embed="rId6"/>
          <a:srcRect l="2522" t="422" r="88651"/>
          <a:stretch/>
        </p:blipFill>
        <p:spPr>
          <a:xfrm>
            <a:off x="1763" y="2092"/>
            <a:ext cx="5439305" cy="7036537"/>
          </a:xfrm>
          <a:prstGeom prst="rect">
            <a:avLst/>
          </a:prstGeom>
        </p:spPr>
      </p:pic>
      <p:sp>
        <p:nvSpPr>
          <p:cNvPr id="16" name="Rectangle 15"/>
          <p:cNvSpPr/>
          <p:nvPr/>
        </p:nvSpPr>
        <p:spPr>
          <a:xfrm rot="5400000">
            <a:off x="520709" y="-519830"/>
            <a:ext cx="7013488" cy="8053145"/>
          </a:xfrm>
          <a:prstGeom prst="rect">
            <a:avLst/>
          </a:prstGeom>
          <a:gradFill>
            <a:gsLst>
              <a:gs pos="0">
                <a:srgbClr val="000000">
                  <a:alpha val="0"/>
                </a:srgbClr>
              </a:gs>
              <a:gs pos="95000">
                <a:srgbClr val="00000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66169" tIns="186468" rIns="466169" bIns="186468" rtlCol="0" anchor="b"/>
          <a:lstStyle/>
          <a:p>
            <a:pPr algn="r" defTabSz="932083">
              <a:lnSpc>
                <a:spcPts val="1224"/>
              </a:lnSpc>
              <a:defRPr/>
            </a:pPr>
            <a:br>
              <a:rPr lang="en-US" sz="2040" i="1" kern="0" dirty="0">
                <a:solidFill>
                  <a:prstClr val="white"/>
                </a:solidFill>
                <a:latin typeface="Segoe UI"/>
                <a:ea typeface="Segoe UI" pitchFamily="34" charset="0"/>
                <a:cs typeface="Segoe UI" pitchFamily="34" charset="0"/>
              </a:rPr>
            </a:br>
            <a:endParaRPr lang="da-DK" sz="1632" kern="0" dirty="0">
              <a:solidFill>
                <a:prstClr val="white"/>
              </a:solidFill>
              <a:latin typeface="Segoe UI"/>
              <a:ea typeface="Segoe UI" pitchFamily="34" charset="0"/>
              <a:cs typeface="Segoe UI" pitchFamily="34" charset="0"/>
            </a:endParaRPr>
          </a:p>
        </p:txBody>
      </p:sp>
      <p:graphicFrame>
        <p:nvGraphicFramePr>
          <p:cNvPr id="21" name="Object 20" hidden="1"/>
          <p:cNvGraphicFramePr>
            <a:graphicFrameLocks noChangeAspect="1"/>
          </p:cNvGraphicFramePr>
          <p:nvPr>
            <p:custDataLst>
              <p:tags r:id="rId2"/>
            </p:custDataLst>
            <p:extLst/>
          </p:nvPr>
        </p:nvGraphicFramePr>
        <p:xfrm>
          <a:off x="3352" y="2580"/>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7" imgW="378" imgH="377" progId="TCLayout.ActiveDocument.1">
                  <p:embed/>
                </p:oleObj>
              </mc:Choice>
              <mc:Fallback>
                <p:oleObj name="think-cell Slide" r:id="rId7" imgW="378" imgH="377" progId="TCLayout.ActiveDocument.1">
                  <p:embed/>
                  <p:pic>
                    <p:nvPicPr>
                      <p:cNvPr id="21" name="Object 20" hidden="1"/>
                      <p:cNvPicPr/>
                      <p:nvPr/>
                    </p:nvPicPr>
                    <p:blipFill>
                      <a:blip r:embed="rId8"/>
                      <a:stretch>
                        <a:fillRect/>
                      </a:stretch>
                    </p:blipFill>
                    <p:spPr>
                      <a:xfrm>
                        <a:off x="3352" y="2580"/>
                        <a:ext cx="1587" cy="1587"/>
                      </a:xfrm>
                      <a:prstGeom prst="rect">
                        <a:avLst/>
                      </a:prstGeom>
                    </p:spPr>
                  </p:pic>
                </p:oleObj>
              </mc:Fallback>
            </mc:AlternateContent>
          </a:graphicData>
        </a:graphic>
      </p:graphicFrame>
      <p:sp>
        <p:nvSpPr>
          <p:cNvPr id="13" name="Rectangle 12"/>
          <p:cNvSpPr/>
          <p:nvPr/>
        </p:nvSpPr>
        <p:spPr>
          <a:xfrm>
            <a:off x="276008" y="1115210"/>
            <a:ext cx="3915280" cy="376684"/>
          </a:xfrm>
          <a:prstGeom prst="rect">
            <a:avLst/>
          </a:prstGeom>
        </p:spPr>
        <p:txBody>
          <a:bodyPr wrap="square" lIns="182828">
            <a:spAutoFit/>
          </a:bodyPr>
          <a:lstStyle/>
          <a:p>
            <a:pPr defTabSz="932114" fontAlgn="base">
              <a:spcBef>
                <a:spcPts val="200"/>
              </a:spcBef>
              <a:spcAft>
                <a:spcPct val="0"/>
              </a:spcAft>
              <a:defRPr/>
            </a:pPr>
            <a:r>
              <a:rPr lang="en-US" kern="0" dirty="0">
                <a:solidFill>
                  <a:srgbClr val="FFFFFF"/>
                </a:solidFill>
                <a:latin typeface="Segoe UI Semibold" panose="020B0702040204020203" pitchFamily="34" charset="0"/>
                <a:ea typeface="Segoe UI" pitchFamily="34" charset="0"/>
                <a:cs typeface="Segoe UI Semibold" panose="020B0702040204020203" pitchFamily="34" charset="0"/>
              </a:rPr>
              <a:t>Building a smarter refrigerator</a:t>
            </a:r>
          </a:p>
        </p:txBody>
      </p:sp>
      <p:sp>
        <p:nvSpPr>
          <p:cNvPr id="2" name="Title 1"/>
          <p:cNvSpPr>
            <a:spLocks noGrp="1"/>
          </p:cNvSpPr>
          <p:nvPr>
            <p:ph type="title"/>
          </p:nvPr>
        </p:nvSpPr>
        <p:spPr/>
        <p:txBody>
          <a:bodyPr/>
          <a:lstStyle/>
          <a:p>
            <a:r>
              <a:rPr lang="en-US" dirty="0">
                <a:solidFill>
                  <a:schemeClr val="bg1"/>
                </a:solidFill>
              </a:rPr>
              <a:t>Liebherr</a:t>
            </a:r>
          </a:p>
        </p:txBody>
      </p:sp>
      <p:sp>
        <p:nvSpPr>
          <p:cNvPr id="15" name="Rectangle 14"/>
          <p:cNvSpPr/>
          <p:nvPr/>
        </p:nvSpPr>
        <p:spPr>
          <a:xfrm>
            <a:off x="4198" y="6331468"/>
            <a:ext cx="12430445" cy="68201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70" tIns="93234" rIns="2559593" bIns="93234" numCol="1" spcCol="0" rtlCol="0" fromWordArt="0" anchor="ctr" anchorCtr="0" forceAA="0" compatLnSpc="1">
            <a:prstTxWarp prst="textNoShape">
              <a:avLst/>
            </a:prstTxWarp>
            <a:noAutofit/>
          </a:bodyPr>
          <a:lstStyle/>
          <a:p>
            <a:pPr defTabSz="1108812">
              <a:defRPr/>
            </a:pPr>
            <a:endParaRPr lang="en-US" sz="1098" kern="0" dirty="0">
              <a:solidFill>
                <a:srgbClr val="505050">
                  <a:lumMod val="50000"/>
                </a:srgbClr>
              </a:solidFill>
              <a:latin typeface="Segoe UI"/>
              <a:ea typeface="Segoe UI" pitchFamily="34" charset="0"/>
              <a:cs typeface="Segoe UI Light" panose="020B0502040204020203" pitchFamily="34" charset="0"/>
            </a:endParaRPr>
          </a:p>
        </p:txBody>
      </p:sp>
      <p:pic>
        <p:nvPicPr>
          <p:cNvPr id="14" name="Picture 13"/>
          <p:cNvPicPr>
            <a:picLocks noChangeAspect="1"/>
          </p:cNvPicPr>
          <p:nvPr/>
        </p:nvPicPr>
        <p:blipFill>
          <a:blip r:embed="rId9">
            <a:clrChange>
              <a:clrFrom>
                <a:srgbClr val="FFFFFF"/>
              </a:clrFrom>
              <a:clrTo>
                <a:srgbClr val="FFFFFF">
                  <a:alpha val="0"/>
                </a:srgbClr>
              </a:clrTo>
            </a:clrChange>
          </a:blip>
          <a:stretch>
            <a:fillRect/>
          </a:stretch>
        </p:blipFill>
        <p:spPr>
          <a:xfrm>
            <a:off x="10603113" y="6473502"/>
            <a:ext cx="1559085" cy="397948"/>
          </a:xfrm>
          <a:prstGeom prst="rect">
            <a:avLst/>
          </a:prstGeom>
        </p:spPr>
      </p:pic>
      <p:grpSp>
        <p:nvGrpSpPr>
          <p:cNvPr id="23" name="Group 22"/>
          <p:cNvGrpSpPr/>
          <p:nvPr/>
        </p:nvGrpSpPr>
        <p:grpSpPr>
          <a:xfrm>
            <a:off x="275482" y="2194540"/>
            <a:ext cx="9104365" cy="2604456"/>
            <a:chOff x="574665" y="2349015"/>
            <a:chExt cx="9106950" cy="2518030"/>
          </a:xfrm>
        </p:grpSpPr>
        <p:sp>
          <p:nvSpPr>
            <p:cNvPr id="24" name="Pentagon 16"/>
            <p:cNvSpPr/>
            <p:nvPr/>
          </p:nvSpPr>
          <p:spPr>
            <a:xfrm>
              <a:off x="574665" y="2349015"/>
              <a:ext cx="3784341" cy="2518029"/>
            </a:xfrm>
            <a:prstGeom prst="homePlate">
              <a:avLst>
                <a:gd name="adj" fmla="val 12687"/>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8" tIns="139851" rIns="139851" bIns="139851" rtlCol="0" anchor="t"/>
            <a:lstStyle/>
            <a:p>
              <a:pPr defTabSz="932239" fontAlgn="base">
                <a:spcBef>
                  <a:spcPct val="0"/>
                </a:spcBef>
                <a:spcAft>
                  <a:spcPts val="306"/>
                </a:spcAft>
                <a:buClr>
                  <a:prstClr val="white"/>
                </a:buClr>
                <a:buSzPct val="100000"/>
                <a:defRPr/>
              </a:pPr>
              <a:r>
                <a:rPr lang="en-US" sz="2800" kern="0" dirty="0">
                  <a:solidFill>
                    <a:srgbClr val="505050"/>
                  </a:solidFill>
                  <a:latin typeface="Segoe UI Light"/>
                  <a:ea typeface="Segoe UI" pitchFamily="34" charset="0"/>
                  <a:cs typeface="Segoe UI" pitchFamily="34" charset="0"/>
                </a:rPr>
                <a:t>The Challenge</a:t>
              </a:r>
            </a:p>
            <a:p>
              <a:pPr defTabSz="932239" fontAlgn="base">
                <a:spcBef>
                  <a:spcPct val="0"/>
                </a:spcBef>
                <a:spcAft>
                  <a:spcPts val="306"/>
                </a:spcAft>
                <a:buClr>
                  <a:prstClr val="white"/>
                </a:buClr>
                <a:buSzPct val="100000"/>
                <a:defRPr/>
              </a:pPr>
              <a:endParaRPr lang="en-US" sz="1430" kern="0" dirty="0">
                <a:solidFill>
                  <a:srgbClr val="505050"/>
                </a:solidFill>
                <a:latin typeface="Segoe UI Semibold" panose="020B0702040204020203" pitchFamily="34" charset="0"/>
                <a:cs typeface="Segoe UI Semibold" panose="020B0702040204020203" pitchFamily="34" charset="0"/>
              </a:endParaRPr>
            </a:p>
            <a:p>
              <a:pPr defTabSz="932060" fontAlgn="base">
                <a:spcBef>
                  <a:spcPct val="0"/>
                </a:spcBef>
                <a:spcAft>
                  <a:spcPts val="306"/>
                </a:spcAft>
                <a:buClr>
                  <a:prstClr val="white"/>
                </a:buClr>
                <a:buSzPct val="100000"/>
                <a:defRPr/>
              </a:pPr>
              <a:r>
                <a:rPr lang="en-US" sz="1428" dirty="0">
                  <a:solidFill>
                    <a:srgbClr val="505050"/>
                  </a:solidFill>
                  <a:latin typeface="Segoe UI"/>
                </a:rPr>
                <a:t>Liebherr is looking to provide smart refrigeration technology that enables consumers to remotely manage their perishable food inventory. </a:t>
              </a:r>
            </a:p>
          </p:txBody>
        </p:sp>
        <p:sp>
          <p:nvSpPr>
            <p:cNvPr id="25" name="Chevron 25"/>
            <p:cNvSpPr/>
            <p:nvPr/>
          </p:nvSpPr>
          <p:spPr>
            <a:xfrm>
              <a:off x="4124659" y="2349016"/>
              <a:ext cx="5556956" cy="2518029"/>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2935" tIns="139851" rIns="274242" bIns="139851" rtlCol="0" anchor="t"/>
            <a:lstStyle/>
            <a:p>
              <a:pPr defTabSz="932239" fontAlgn="base">
                <a:spcBef>
                  <a:spcPct val="0"/>
                </a:spcBef>
                <a:spcAft>
                  <a:spcPts val="306"/>
                </a:spcAft>
                <a:buClr>
                  <a:prstClr val="white"/>
                </a:buClr>
                <a:buSzPct val="100000"/>
                <a:defRPr/>
              </a:pPr>
              <a:r>
                <a:rPr lang="en-US" sz="2800" kern="0" dirty="0">
                  <a:solidFill>
                    <a:prstClr val="white"/>
                  </a:solidFill>
                  <a:latin typeface="Segoe UI Light"/>
                  <a:ea typeface="Segoe UI" pitchFamily="34" charset="0"/>
                  <a:cs typeface="Segoe UI" pitchFamily="34" charset="0"/>
                </a:rPr>
                <a:t>Machine Learning in action</a:t>
              </a:r>
            </a:p>
            <a:p>
              <a:pPr defTabSz="932239" fontAlgn="base">
                <a:spcBef>
                  <a:spcPct val="0"/>
                </a:spcBef>
                <a:spcAft>
                  <a:spcPts val="306"/>
                </a:spcAft>
                <a:buClr>
                  <a:prstClr val="white"/>
                </a:buClr>
                <a:buSzPct val="100000"/>
                <a:defRPr/>
              </a:pPr>
              <a:endParaRPr lang="en-US" sz="408" kern="0" dirty="0">
                <a:solidFill>
                  <a:prstClr val="white"/>
                </a:solidFill>
                <a:latin typeface="Segoe UI Light"/>
                <a:ea typeface="Segoe UI" pitchFamily="34" charset="0"/>
                <a:cs typeface="Segoe UI" pitchFamily="34" charset="0"/>
              </a:endParaRPr>
            </a:p>
            <a:p>
              <a:pPr marL="285585" indent="-285585" defTabSz="1108788" fontAlgn="base">
                <a:spcBef>
                  <a:spcPct val="0"/>
                </a:spcBef>
                <a:spcAft>
                  <a:spcPts val="306"/>
                </a:spcAft>
                <a:buClr>
                  <a:prstClr val="white"/>
                </a:buClr>
                <a:buSzPct val="100000"/>
                <a:buFont typeface="Arial" panose="020B0604020202020204" pitchFamily="34" charset="0"/>
                <a:buChar char="•"/>
                <a:defRPr/>
              </a:pPr>
              <a:r>
                <a:rPr lang="en-US" sz="1397" dirty="0">
                  <a:solidFill>
                    <a:srgbClr val="FFFFFF"/>
                  </a:solidFill>
                  <a:latin typeface="Segoe UI"/>
                </a:rPr>
                <a:t>Developed a smart refrigerator that offers remote monitoring and predictive maintenance </a:t>
              </a:r>
            </a:p>
            <a:p>
              <a:pPr marL="285585" indent="-285585" defTabSz="1108788" fontAlgn="base">
                <a:spcBef>
                  <a:spcPct val="0"/>
                </a:spcBef>
                <a:spcAft>
                  <a:spcPts val="306"/>
                </a:spcAft>
                <a:buClr>
                  <a:prstClr val="white"/>
                </a:buClr>
                <a:buSzPct val="100000"/>
                <a:buFont typeface="Arial" panose="020B0604020202020204" pitchFamily="34" charset="0"/>
                <a:buChar char="•"/>
                <a:defRPr/>
              </a:pPr>
              <a:r>
                <a:rPr lang="en-US" sz="1397" dirty="0">
                  <a:solidFill>
                    <a:srgbClr val="FFFFFF"/>
                  </a:solidFill>
                  <a:latin typeface="Segoe UI"/>
                </a:rPr>
                <a:t>Azure </a:t>
              </a:r>
              <a:r>
                <a:rPr lang="en-US" sz="1397" dirty="0" err="1">
                  <a:solidFill>
                    <a:srgbClr val="FFFFFF"/>
                  </a:solidFill>
                  <a:latin typeface="Segoe UI"/>
                </a:rPr>
                <a:t>IoT</a:t>
              </a:r>
              <a:r>
                <a:rPr lang="en-US" sz="1397" dirty="0">
                  <a:solidFill>
                    <a:srgbClr val="FFFFFF"/>
                  </a:solidFill>
                  <a:latin typeface="Segoe UI"/>
                </a:rPr>
                <a:t> Suite allows to capture and analyze real time data to predict temperature anomalies</a:t>
              </a:r>
            </a:p>
            <a:p>
              <a:pPr marL="285585" indent="-285585" defTabSz="1108788" fontAlgn="base">
                <a:spcBef>
                  <a:spcPct val="0"/>
                </a:spcBef>
                <a:spcAft>
                  <a:spcPts val="306"/>
                </a:spcAft>
                <a:buClr>
                  <a:prstClr val="white"/>
                </a:buClr>
                <a:buSzPct val="100000"/>
                <a:buFont typeface="Arial" panose="020B0604020202020204" pitchFamily="34" charset="0"/>
                <a:buChar char="•"/>
                <a:defRPr/>
              </a:pPr>
              <a:r>
                <a:rPr lang="en-US" sz="1397" dirty="0">
                  <a:solidFill>
                    <a:srgbClr val="FFFFFF"/>
                  </a:solidFill>
                  <a:latin typeface="Segoe UI"/>
                </a:rPr>
                <a:t>Cortana Intelligence allows refrigerator to recognize and manage individual items stored inside</a:t>
              </a:r>
            </a:p>
          </p:txBody>
        </p:sp>
      </p:grpSp>
    </p:spTree>
    <p:extLst>
      <p:ext uri="{BB962C8B-B14F-4D97-AF65-F5344CB8AC3E}">
        <p14:creationId xmlns:p14="http://schemas.microsoft.com/office/powerpoint/2010/main" val="19191817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69" y="1242386"/>
            <a:ext cx="5484065" cy="1713653"/>
          </a:xfrm>
        </p:spPr>
        <p:txBody>
          <a:bodyPr/>
          <a:lstStyle/>
          <a:p>
            <a:r>
              <a:rPr lang="en-US" sz="5399" dirty="0"/>
              <a:t>Intelligence Customer Service </a:t>
            </a:r>
          </a:p>
        </p:txBody>
      </p:sp>
      <p:sp>
        <p:nvSpPr>
          <p:cNvPr id="4" name="Text Placeholder 4"/>
          <p:cNvSpPr txBox="1">
            <a:spLocks/>
          </p:cNvSpPr>
          <p:nvPr/>
        </p:nvSpPr>
        <p:spPr>
          <a:xfrm>
            <a:off x="403639" y="3304117"/>
            <a:ext cx="4415163" cy="11813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05">
              <a:buNone/>
              <a:defRPr/>
            </a:pPr>
            <a:r>
              <a:rPr lang="en-US" sz="3997" dirty="0">
                <a:gradFill>
                  <a:gsLst>
                    <a:gs pos="1250">
                      <a:srgbClr val="505050"/>
                    </a:gs>
                    <a:gs pos="100000">
                      <a:srgbClr val="505050"/>
                    </a:gs>
                  </a:gsLst>
                  <a:lin ang="5400000" scaled="0"/>
                </a:gradFill>
                <a:latin typeface="Segoe UI Light"/>
              </a:rPr>
              <a:t>Demo</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97848" y="497"/>
            <a:ext cx="5949368" cy="6449212"/>
          </a:xfrm>
          <a:prstGeom prst="rect">
            <a:avLst/>
          </a:prstGeom>
        </p:spPr>
      </p:pic>
    </p:spTree>
    <p:extLst>
      <p:ext uri="{BB962C8B-B14F-4D97-AF65-F5344CB8AC3E}">
        <p14:creationId xmlns:p14="http://schemas.microsoft.com/office/powerpoint/2010/main" val="14565209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80" name="WORKING WINDOWS. DO NOT DELETE" hidden="1"/>
          <p:cNvGrpSpPr/>
          <p:nvPr/>
        </p:nvGrpSpPr>
        <p:grpSpPr>
          <a:xfrm>
            <a:off x="13721407" y="-843434"/>
            <a:ext cx="2436962" cy="4805852"/>
            <a:chOff x="13721772" y="-844667"/>
            <a:chExt cx="2437653" cy="4807215"/>
          </a:xfrm>
        </p:grpSpPr>
        <p:grpSp>
          <p:nvGrpSpPr>
            <p:cNvPr id="372" name="Group 371"/>
            <p:cNvGrpSpPr/>
            <p:nvPr/>
          </p:nvGrpSpPr>
          <p:grpSpPr>
            <a:xfrm>
              <a:off x="13721772" y="1326245"/>
              <a:ext cx="2368168" cy="1226848"/>
              <a:chOff x="7374810" y="4065564"/>
              <a:chExt cx="4876989" cy="2526562"/>
            </a:xfrm>
          </p:grpSpPr>
          <p:grpSp>
            <p:nvGrpSpPr>
              <p:cNvPr id="373" name="Group 372"/>
              <p:cNvGrpSpPr/>
              <p:nvPr/>
            </p:nvGrpSpPr>
            <p:grpSpPr>
              <a:xfrm>
                <a:off x="7374812" y="4065564"/>
                <a:ext cx="4872083" cy="2526562"/>
                <a:chOff x="4784973" y="5418542"/>
                <a:chExt cx="2277815" cy="1173583"/>
              </a:xfrm>
            </p:grpSpPr>
            <p:sp>
              <p:nvSpPr>
                <p:cNvPr id="379" name="Rectangle: Rounded Corners 1467"/>
                <p:cNvSpPr/>
                <p:nvPr/>
              </p:nvSpPr>
              <p:spPr bwMode="auto">
                <a:xfrm>
                  <a:off x="4784973" y="5418542"/>
                  <a:ext cx="2277814" cy="1173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30" name="Group 429"/>
                <p:cNvGrpSpPr/>
                <p:nvPr/>
              </p:nvGrpSpPr>
              <p:grpSpPr>
                <a:xfrm>
                  <a:off x="4784973" y="5418545"/>
                  <a:ext cx="2277815" cy="258358"/>
                  <a:chOff x="4784973" y="5418542"/>
                  <a:chExt cx="2756156" cy="318896"/>
                </a:xfrm>
              </p:grpSpPr>
              <p:pic>
                <p:nvPicPr>
                  <p:cNvPr id="431" name="Picture 43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784973" y="5418542"/>
                    <a:ext cx="2756156" cy="318896"/>
                  </a:xfrm>
                  <a:prstGeom prst="rect">
                    <a:avLst/>
                  </a:prstGeom>
                  <a:ln>
                    <a:noFill/>
                  </a:ln>
                </p:spPr>
              </p:pic>
              <p:pic>
                <p:nvPicPr>
                  <p:cNvPr id="432" name="Picture 4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96038" y="5505546"/>
                    <a:ext cx="1621808" cy="154458"/>
                  </a:xfrm>
                  <a:prstGeom prst="rect">
                    <a:avLst/>
                  </a:prstGeom>
                  <a:ln>
                    <a:noFill/>
                  </a:ln>
                </p:spPr>
              </p:pic>
              <p:sp>
                <p:nvSpPr>
                  <p:cNvPr id="433" name="Rectangle 432"/>
                  <p:cNvSpPr/>
                  <p:nvPr/>
                </p:nvSpPr>
                <p:spPr bwMode="auto">
                  <a:xfrm>
                    <a:off x="7050591" y="5500761"/>
                    <a:ext cx="490538" cy="15445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grpSp>
          <p:sp>
            <p:nvSpPr>
              <p:cNvPr id="374" name="Rectangle 373"/>
              <p:cNvSpPr/>
              <p:nvPr/>
            </p:nvSpPr>
            <p:spPr bwMode="auto">
              <a:xfrm>
                <a:off x="7374812" y="4486721"/>
                <a:ext cx="4872083" cy="210540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pic>
            <p:nvPicPr>
              <p:cNvPr id="375" name="Picture 37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88880" y="4495067"/>
                <a:ext cx="3033003" cy="2097059"/>
              </a:xfrm>
              <a:prstGeom prst="rect">
                <a:avLst/>
              </a:prstGeom>
              <a:ln>
                <a:noFill/>
              </a:ln>
            </p:spPr>
          </p:pic>
          <p:pic>
            <p:nvPicPr>
              <p:cNvPr id="376" name="Picture 37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51560" y="4495067"/>
                <a:ext cx="1900239" cy="1307692"/>
              </a:xfrm>
              <a:prstGeom prst="rect">
                <a:avLst/>
              </a:prstGeom>
              <a:ln>
                <a:noFill/>
              </a:ln>
            </p:spPr>
          </p:pic>
          <p:pic>
            <p:nvPicPr>
              <p:cNvPr id="377" name="Picture 37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45495" y="5771960"/>
                <a:ext cx="1906302" cy="820166"/>
              </a:xfrm>
              <a:prstGeom prst="rect">
                <a:avLst/>
              </a:prstGeom>
              <a:ln>
                <a:noFill/>
              </a:ln>
            </p:spPr>
          </p:pic>
          <p:pic>
            <p:nvPicPr>
              <p:cNvPr id="378" name="Picture 37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374810" y="4072101"/>
                <a:ext cx="4872081" cy="422524"/>
              </a:xfrm>
              <a:prstGeom prst="rect">
                <a:avLst/>
              </a:prstGeom>
              <a:ln>
                <a:noFill/>
              </a:ln>
            </p:spPr>
          </p:pic>
        </p:grpSp>
        <p:grpSp>
          <p:nvGrpSpPr>
            <p:cNvPr id="669" name="Group 668"/>
            <p:cNvGrpSpPr/>
            <p:nvPr/>
          </p:nvGrpSpPr>
          <p:grpSpPr>
            <a:xfrm>
              <a:off x="13737909" y="-844667"/>
              <a:ext cx="2172354" cy="1848546"/>
              <a:chOff x="569910" y="1692943"/>
              <a:chExt cx="2172354" cy="1848546"/>
            </a:xfrm>
          </p:grpSpPr>
          <p:sp>
            <p:nvSpPr>
              <p:cNvPr id="452" name="Rectangle: Top Corners Rounded 183"/>
              <p:cNvSpPr/>
              <p:nvPr/>
            </p:nvSpPr>
            <p:spPr bwMode="auto">
              <a:xfrm>
                <a:off x="569910" y="1692943"/>
                <a:ext cx="2172354" cy="1848546"/>
              </a:xfrm>
              <a:prstGeom prst="round2SameRect">
                <a:avLst>
                  <a:gd name="adj1" fmla="val 1989"/>
                  <a:gd name="adj2" fmla="val 210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53" name="Rectangle 452"/>
              <p:cNvSpPr/>
              <p:nvPr/>
            </p:nvSpPr>
            <p:spPr bwMode="auto">
              <a:xfrm>
                <a:off x="637748" y="2014426"/>
                <a:ext cx="2014460" cy="1478051"/>
              </a:xfrm>
              <a:prstGeom prst="rect">
                <a:avLst/>
              </a:prstGeom>
              <a:solidFill>
                <a:srgbClr val="E9E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54" name="Rectangle 453"/>
              <p:cNvSpPr/>
              <p:nvPr/>
            </p:nvSpPr>
            <p:spPr bwMode="auto">
              <a:xfrm>
                <a:off x="637748" y="3229908"/>
                <a:ext cx="2014460" cy="262567"/>
              </a:xfrm>
              <a:prstGeom prst="rect">
                <a:avLst/>
              </a:prstGeom>
              <a:solidFill>
                <a:srgbClr val="F8F8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55" name="Rectangle: Rounded Corners 100"/>
              <p:cNvSpPr/>
              <p:nvPr/>
            </p:nvSpPr>
            <p:spPr bwMode="auto">
              <a:xfrm>
                <a:off x="2143204" y="3264669"/>
                <a:ext cx="437613" cy="193047"/>
              </a:xfrm>
              <a:prstGeom prst="roundRect">
                <a:avLst/>
              </a:prstGeom>
              <a:solidFill>
                <a:srgbClr val="C8D0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67582" fontAlgn="base">
                  <a:spcBef>
                    <a:spcPct val="0"/>
                  </a:spcBef>
                  <a:spcAft>
                    <a:spcPct val="0"/>
                  </a:spcAft>
                  <a:defRPr/>
                </a:pPr>
                <a:r>
                  <a:rPr lang="en-US" sz="800" b="1" kern="0" dirty="0">
                    <a:solidFill>
                      <a:srgbClr val="FFFFFF"/>
                    </a:solidFill>
                    <a:latin typeface="Segoe UI"/>
                    <a:ea typeface="Segoe UI" pitchFamily="34" charset="0"/>
                    <a:cs typeface="Segoe UI" pitchFamily="34" charset="0"/>
                  </a:rPr>
                  <a:t>Send</a:t>
                </a:r>
              </a:p>
            </p:txBody>
          </p:sp>
          <p:sp>
            <p:nvSpPr>
              <p:cNvPr id="456" name="Freeform: Shape 102"/>
              <p:cNvSpPr/>
              <p:nvPr/>
            </p:nvSpPr>
            <p:spPr bwMode="auto">
              <a:xfrm>
                <a:off x="702236" y="3276396"/>
                <a:ext cx="169590" cy="169590"/>
              </a:xfrm>
              <a:custGeom>
                <a:avLst/>
                <a:gdLst>
                  <a:gd name="connsiteX0" fmla="*/ 104698 w 209396"/>
                  <a:gd name="connsiteY0" fmla="*/ 0 h 209396"/>
                  <a:gd name="connsiteX1" fmla="*/ 123177 w 209396"/>
                  <a:gd name="connsiteY1" fmla="*/ 18479 h 209396"/>
                  <a:gd name="connsiteX2" fmla="*/ 123177 w 209396"/>
                  <a:gd name="connsiteY2" fmla="*/ 86062 h 209396"/>
                  <a:gd name="connsiteX3" fmla="*/ 190760 w 209396"/>
                  <a:gd name="connsiteY3" fmla="*/ 86062 h 209396"/>
                  <a:gd name="connsiteX4" fmla="*/ 209396 w 209396"/>
                  <a:gd name="connsiteY4" fmla="*/ 104698 h 209396"/>
                  <a:gd name="connsiteX5" fmla="*/ 190760 w 209396"/>
                  <a:gd name="connsiteY5" fmla="*/ 123334 h 209396"/>
                  <a:gd name="connsiteX6" fmla="*/ 123177 w 209396"/>
                  <a:gd name="connsiteY6" fmla="*/ 123334 h 209396"/>
                  <a:gd name="connsiteX7" fmla="*/ 123177 w 209396"/>
                  <a:gd name="connsiteY7" fmla="*/ 190917 h 209396"/>
                  <a:gd name="connsiteX8" fmla="*/ 104698 w 209396"/>
                  <a:gd name="connsiteY8" fmla="*/ 209396 h 209396"/>
                  <a:gd name="connsiteX9" fmla="*/ 86219 w 209396"/>
                  <a:gd name="connsiteY9" fmla="*/ 190917 h 209396"/>
                  <a:gd name="connsiteX10" fmla="*/ 86219 w 209396"/>
                  <a:gd name="connsiteY10" fmla="*/ 123334 h 209396"/>
                  <a:gd name="connsiteX11" fmla="*/ 18636 w 209396"/>
                  <a:gd name="connsiteY11" fmla="*/ 123334 h 209396"/>
                  <a:gd name="connsiteX12" fmla="*/ 0 w 209396"/>
                  <a:gd name="connsiteY12" fmla="*/ 104698 h 209396"/>
                  <a:gd name="connsiteX13" fmla="*/ 18636 w 209396"/>
                  <a:gd name="connsiteY13" fmla="*/ 86062 h 209396"/>
                  <a:gd name="connsiteX14" fmla="*/ 86219 w 209396"/>
                  <a:gd name="connsiteY14" fmla="*/ 86062 h 209396"/>
                  <a:gd name="connsiteX15" fmla="*/ 86219 w 209396"/>
                  <a:gd name="connsiteY15" fmla="*/ 18479 h 209396"/>
                  <a:gd name="connsiteX16" fmla="*/ 104698 w 209396"/>
                  <a:gd name="connsiteY16" fmla="*/ 0 h 20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396" h="209396">
                    <a:moveTo>
                      <a:pt x="104698" y="0"/>
                    </a:moveTo>
                    <a:cubicBezTo>
                      <a:pt x="114904" y="0"/>
                      <a:pt x="123177" y="8273"/>
                      <a:pt x="123177" y="18479"/>
                    </a:cubicBezTo>
                    <a:lnTo>
                      <a:pt x="123177" y="86062"/>
                    </a:lnTo>
                    <a:lnTo>
                      <a:pt x="190760" y="86062"/>
                    </a:lnTo>
                    <a:cubicBezTo>
                      <a:pt x="201052" y="86062"/>
                      <a:pt x="209396" y="94406"/>
                      <a:pt x="209396" y="104698"/>
                    </a:cubicBezTo>
                    <a:cubicBezTo>
                      <a:pt x="209396" y="114990"/>
                      <a:pt x="201052" y="123334"/>
                      <a:pt x="190760" y="123334"/>
                    </a:cubicBezTo>
                    <a:lnTo>
                      <a:pt x="123177" y="123334"/>
                    </a:lnTo>
                    <a:lnTo>
                      <a:pt x="123177" y="190917"/>
                    </a:lnTo>
                    <a:cubicBezTo>
                      <a:pt x="123177" y="201123"/>
                      <a:pt x="114904" y="209396"/>
                      <a:pt x="104698" y="209396"/>
                    </a:cubicBezTo>
                    <a:cubicBezTo>
                      <a:pt x="94492" y="209396"/>
                      <a:pt x="86219" y="201123"/>
                      <a:pt x="86219" y="190917"/>
                    </a:cubicBezTo>
                    <a:lnTo>
                      <a:pt x="86219" y="123334"/>
                    </a:lnTo>
                    <a:lnTo>
                      <a:pt x="18636" y="123334"/>
                    </a:lnTo>
                    <a:cubicBezTo>
                      <a:pt x="8344" y="123334"/>
                      <a:pt x="0" y="114990"/>
                      <a:pt x="0" y="104698"/>
                    </a:cubicBezTo>
                    <a:cubicBezTo>
                      <a:pt x="0" y="94406"/>
                      <a:pt x="8344" y="86062"/>
                      <a:pt x="18636" y="86062"/>
                    </a:cubicBezTo>
                    <a:lnTo>
                      <a:pt x="86219" y="86062"/>
                    </a:lnTo>
                    <a:lnTo>
                      <a:pt x="86219" y="18479"/>
                    </a:lnTo>
                    <a:cubicBezTo>
                      <a:pt x="86219" y="8273"/>
                      <a:pt x="94492" y="0"/>
                      <a:pt x="104698" y="0"/>
                    </a:cubicBezTo>
                    <a:close/>
                  </a:path>
                </a:pathLst>
              </a:custGeom>
              <a:solidFill>
                <a:srgbClr val="B3B5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cxnSp>
            <p:nvCxnSpPr>
              <p:cNvPr id="457" name="Straight Connector 456"/>
              <p:cNvCxnSpPr/>
              <p:nvPr/>
            </p:nvCxnSpPr>
            <p:spPr>
              <a:xfrm>
                <a:off x="935343" y="3264669"/>
                <a:ext cx="0" cy="204804"/>
              </a:xfrm>
              <a:prstGeom prst="line">
                <a:avLst/>
              </a:prstGeom>
              <a:ln w="12700" cap="rnd">
                <a:solidFill>
                  <a:srgbClr val="C8C9CE"/>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8" name="Rectangle 457"/>
              <p:cNvSpPr/>
              <p:nvPr/>
            </p:nvSpPr>
            <p:spPr>
              <a:xfrm>
                <a:off x="988697" y="3310278"/>
                <a:ext cx="511874" cy="109898"/>
              </a:xfrm>
              <a:prstGeom prst="rect">
                <a:avLst/>
              </a:prstGeom>
            </p:spPr>
            <p:txBody>
              <a:bodyPr wrap="none" lIns="0" tIns="0" rIns="0" bIns="0">
                <a:spAutoFit/>
              </a:bodyPr>
              <a:lstStyle/>
              <a:p>
                <a:pPr marL="0" lvl="1" defTabSz="1243015">
                  <a:defRPr/>
                </a:pPr>
                <a:r>
                  <a:rPr lang="en-US" sz="700" kern="0" dirty="0">
                    <a:solidFill>
                      <a:srgbClr val="FFFFFF">
                        <a:lumMod val="75000"/>
                      </a:srgbClr>
                    </a:solidFill>
                    <a:latin typeface="Segoe UI"/>
                  </a:rPr>
                  <a:t>Write a reply</a:t>
                </a:r>
              </a:p>
            </p:txBody>
          </p:sp>
          <p:grpSp>
            <p:nvGrpSpPr>
              <p:cNvPr id="459" name="Group 458"/>
              <p:cNvGrpSpPr/>
              <p:nvPr/>
            </p:nvGrpSpPr>
            <p:grpSpPr>
              <a:xfrm>
                <a:off x="682856" y="2365627"/>
                <a:ext cx="1656923" cy="222057"/>
                <a:chOff x="416385" y="1847389"/>
                <a:chExt cx="2045828" cy="274178"/>
              </a:xfrm>
            </p:grpSpPr>
            <p:grpSp>
              <p:nvGrpSpPr>
                <p:cNvPr id="480" name="Group 479"/>
                <p:cNvGrpSpPr/>
                <p:nvPr/>
              </p:nvGrpSpPr>
              <p:grpSpPr>
                <a:xfrm>
                  <a:off x="734907" y="1880724"/>
                  <a:ext cx="1727306" cy="207508"/>
                  <a:chOff x="5621232" y="2883355"/>
                  <a:chExt cx="1727306" cy="207508"/>
                </a:xfrm>
                <a:solidFill>
                  <a:srgbClr val="FAFAFA"/>
                </a:solidFill>
              </p:grpSpPr>
              <p:sp>
                <p:nvSpPr>
                  <p:cNvPr id="484" name="Rectangle: Rounded Corners 120"/>
                  <p:cNvSpPr/>
                  <p:nvPr/>
                </p:nvSpPr>
                <p:spPr bwMode="auto">
                  <a:xfrm>
                    <a:off x="5714148" y="2883355"/>
                    <a:ext cx="1634390" cy="207508"/>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85" name="Isosceles Triangle 484"/>
                  <p:cNvSpPr/>
                  <p:nvPr/>
                </p:nvSpPr>
                <p:spPr bwMode="auto">
                  <a:xfrm rot="16200000">
                    <a:off x="5613055" y="2936003"/>
                    <a:ext cx="118568" cy="1022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grpSp>
            <p:sp>
              <p:nvSpPr>
                <p:cNvPr id="481" name="Rectangle 480"/>
                <p:cNvSpPr/>
                <p:nvPr/>
              </p:nvSpPr>
              <p:spPr>
                <a:xfrm>
                  <a:off x="930036" y="1922924"/>
                  <a:ext cx="1148940" cy="96923"/>
                </a:xfrm>
                <a:prstGeom prst="rect">
                  <a:avLst/>
                </a:prstGeom>
              </p:spPr>
              <p:txBody>
                <a:bodyPr wrap="none" lIns="0" tIns="0" rIns="0" bIns="0">
                  <a:spAutoFit/>
                </a:bodyPr>
                <a:lstStyle/>
                <a:p>
                  <a:pPr marL="0" lvl="1" defTabSz="1243015">
                    <a:defRPr/>
                  </a:pPr>
                  <a:r>
                    <a:rPr lang="en-US" sz="500" kern="0" dirty="0">
                      <a:solidFill>
                        <a:srgbClr val="505050"/>
                      </a:solidFill>
                      <a:latin typeface="Segoe UI"/>
                    </a:rPr>
                    <a:t>What can I help you with today?</a:t>
                  </a:r>
                </a:p>
              </p:txBody>
            </p:sp>
            <p:sp>
              <p:nvSpPr>
                <p:cNvPr id="482" name="Rectangle 481"/>
                <p:cNvSpPr/>
                <p:nvPr/>
              </p:nvSpPr>
              <p:spPr bwMode="auto">
                <a:xfrm>
                  <a:off x="416385" y="1847389"/>
                  <a:ext cx="274178" cy="2741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83" name="Freeform: Shape 119"/>
                <p:cNvSpPr>
                  <a:spLocks/>
                </p:cNvSpPr>
                <p:nvPr/>
              </p:nvSpPr>
              <p:spPr bwMode="auto">
                <a:xfrm>
                  <a:off x="450863" y="1887330"/>
                  <a:ext cx="205223" cy="194296"/>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03" rIns="0" bIns="63403" numCol="1" rtlCol="0" anchor="ctr" anchorCtr="0" compatLnSpc="1">
                  <a:prstTxWarp prst="textNoShape">
                    <a:avLst/>
                  </a:prstTxWarp>
                  <a:noAutofit/>
                </a:bodyPr>
                <a:lstStyle/>
                <a:p>
                  <a:pPr algn="ctr" defTabSz="1267582" fontAlgn="base">
                    <a:spcBef>
                      <a:spcPct val="0"/>
                    </a:spcBef>
                    <a:spcAft>
                      <a:spcPct val="0"/>
                    </a:spcAft>
                    <a:defRPr/>
                  </a:pPr>
                  <a:endParaRPr lang="en-US" sz="1098" kern="0" dirty="0">
                    <a:gradFill>
                      <a:gsLst>
                        <a:gs pos="5439">
                          <a:srgbClr val="F8F8F8"/>
                        </a:gs>
                        <a:gs pos="10000">
                          <a:srgbClr val="F8F8F8"/>
                        </a:gs>
                      </a:gsLst>
                      <a:lin ang="5400000" scaled="0"/>
                    </a:gradFill>
                    <a:latin typeface="Segoe UI"/>
                  </a:endParaRPr>
                </a:p>
              </p:txBody>
            </p:sp>
          </p:grpSp>
          <p:grpSp>
            <p:nvGrpSpPr>
              <p:cNvPr id="460" name="Group 459"/>
              <p:cNvGrpSpPr/>
              <p:nvPr/>
            </p:nvGrpSpPr>
            <p:grpSpPr>
              <a:xfrm>
                <a:off x="940827" y="2841176"/>
                <a:ext cx="1510727" cy="343460"/>
                <a:chOff x="5621232" y="2868110"/>
                <a:chExt cx="1684443" cy="424076"/>
              </a:xfrm>
              <a:solidFill>
                <a:srgbClr val="FAFAFA"/>
              </a:solidFill>
            </p:grpSpPr>
            <p:sp>
              <p:nvSpPr>
                <p:cNvPr id="478" name="Rectangle: Rounded Corners 127"/>
                <p:cNvSpPr/>
                <p:nvPr/>
              </p:nvSpPr>
              <p:spPr bwMode="auto">
                <a:xfrm>
                  <a:off x="5714148" y="2868110"/>
                  <a:ext cx="1591527" cy="424076"/>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79" name="Isosceles Triangle 478"/>
                <p:cNvSpPr/>
                <p:nvPr/>
              </p:nvSpPr>
              <p:spPr bwMode="auto">
                <a:xfrm rot="16200000">
                  <a:off x="5613055" y="3029041"/>
                  <a:ext cx="118568" cy="1022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dirty="0">
                    <a:solidFill>
                      <a:srgbClr val="505050"/>
                    </a:solidFill>
                    <a:latin typeface="Segoe UI"/>
                    <a:ea typeface="Segoe UI" pitchFamily="34" charset="0"/>
                    <a:cs typeface="Segoe UI" pitchFamily="34" charset="0"/>
                  </a:endParaRPr>
                </a:p>
              </p:txBody>
            </p:sp>
          </p:grpSp>
          <p:sp>
            <p:nvSpPr>
              <p:cNvPr id="461" name="Rectangle 460"/>
              <p:cNvSpPr/>
              <p:nvPr/>
            </p:nvSpPr>
            <p:spPr>
              <a:xfrm>
                <a:off x="1098864" y="2863345"/>
                <a:ext cx="1352690" cy="297188"/>
              </a:xfrm>
              <a:prstGeom prst="rect">
                <a:avLst/>
              </a:prstGeom>
            </p:spPr>
            <p:txBody>
              <a:bodyPr wrap="none" lIns="0" tIns="0" rIns="0" bIns="0">
                <a:noAutofit/>
              </a:bodyPr>
              <a:lstStyle/>
              <a:p>
                <a:pPr marL="0" lvl="1" defTabSz="1243015">
                  <a:defRPr/>
                </a:pPr>
                <a:r>
                  <a:rPr lang="en-US" sz="500" kern="0" dirty="0">
                    <a:solidFill>
                      <a:srgbClr val="505050"/>
                    </a:solidFill>
                    <a:latin typeface="Segoe UI"/>
                  </a:rPr>
                  <a:t>I can help you will your insurance </a:t>
                </a:r>
                <a:br>
                  <a:rPr lang="en-US" sz="500" kern="0" dirty="0">
                    <a:solidFill>
                      <a:srgbClr val="505050"/>
                    </a:solidFill>
                    <a:latin typeface="Segoe UI"/>
                  </a:rPr>
                </a:br>
                <a:r>
                  <a:rPr lang="en-US" sz="500" kern="0" dirty="0">
                    <a:solidFill>
                      <a:srgbClr val="505050"/>
                    </a:solidFill>
                    <a:latin typeface="Segoe UI"/>
                  </a:rPr>
                  <a:t>needs. Whether you’re in </a:t>
                </a:r>
                <a:br>
                  <a:rPr lang="en-US" sz="500" kern="0" dirty="0">
                    <a:solidFill>
                      <a:srgbClr val="505050"/>
                    </a:solidFill>
                    <a:latin typeface="Segoe UI"/>
                  </a:rPr>
                </a:br>
                <a:r>
                  <a:rPr lang="en-US" sz="500" kern="0" dirty="0">
                    <a:solidFill>
                      <a:srgbClr val="505050"/>
                    </a:solidFill>
                    <a:latin typeface="Segoe UI"/>
                  </a:rPr>
                  <a:t>the market for a new auto or home</a:t>
                </a:r>
              </a:p>
            </p:txBody>
          </p:sp>
          <p:sp>
            <p:nvSpPr>
              <p:cNvPr id="462" name="Rectangle 461"/>
              <p:cNvSpPr/>
              <p:nvPr/>
            </p:nvSpPr>
            <p:spPr bwMode="auto">
              <a:xfrm>
                <a:off x="682856" y="2901878"/>
                <a:ext cx="222057" cy="2220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63" name="Freeform: Shape 126"/>
              <p:cNvSpPr>
                <a:spLocks/>
              </p:cNvSpPr>
              <p:nvPr/>
            </p:nvSpPr>
            <p:spPr bwMode="auto">
              <a:xfrm>
                <a:off x="710780" y="2934226"/>
                <a:ext cx="166210" cy="157361"/>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03" rIns="0" bIns="63403" numCol="1" rtlCol="0" anchor="ctr" anchorCtr="0" compatLnSpc="1">
                <a:prstTxWarp prst="textNoShape">
                  <a:avLst/>
                </a:prstTxWarp>
                <a:noAutofit/>
              </a:bodyPr>
              <a:lstStyle/>
              <a:p>
                <a:pPr algn="ctr" defTabSz="1267582" fontAlgn="base">
                  <a:spcBef>
                    <a:spcPct val="0"/>
                  </a:spcBef>
                  <a:spcAft>
                    <a:spcPct val="0"/>
                  </a:spcAft>
                  <a:defRPr/>
                </a:pPr>
                <a:endParaRPr lang="en-US" sz="1098" kern="0" dirty="0">
                  <a:gradFill>
                    <a:gsLst>
                      <a:gs pos="5439">
                        <a:srgbClr val="F8F8F8"/>
                      </a:gs>
                      <a:gs pos="10000">
                        <a:srgbClr val="F8F8F8"/>
                      </a:gs>
                    </a:gsLst>
                    <a:lin ang="5400000" scaled="0"/>
                  </a:gradFill>
                  <a:latin typeface="Segoe UI"/>
                </a:endParaRPr>
              </a:p>
            </p:txBody>
          </p:sp>
          <p:grpSp>
            <p:nvGrpSpPr>
              <p:cNvPr id="464" name="Group 463"/>
              <p:cNvGrpSpPr/>
              <p:nvPr/>
            </p:nvGrpSpPr>
            <p:grpSpPr>
              <a:xfrm>
                <a:off x="1493294" y="2603342"/>
                <a:ext cx="1128173" cy="222172"/>
                <a:chOff x="1417045" y="2140902"/>
                <a:chExt cx="1392973" cy="274320"/>
              </a:xfrm>
            </p:grpSpPr>
            <p:grpSp>
              <p:nvGrpSpPr>
                <p:cNvPr id="472" name="Group 471"/>
                <p:cNvGrpSpPr/>
                <p:nvPr/>
              </p:nvGrpSpPr>
              <p:grpSpPr>
                <a:xfrm flipH="1">
                  <a:off x="1512231" y="2183170"/>
                  <a:ext cx="984502" cy="200048"/>
                  <a:chOff x="5621232" y="2912214"/>
                  <a:chExt cx="984502" cy="200048"/>
                </a:xfrm>
                <a:solidFill>
                  <a:srgbClr val="D2E6FA"/>
                </a:solidFill>
              </p:grpSpPr>
              <p:sp>
                <p:nvSpPr>
                  <p:cNvPr id="476" name="Rectangle: Rounded Corners 180"/>
                  <p:cNvSpPr/>
                  <p:nvPr/>
                </p:nvSpPr>
                <p:spPr bwMode="auto">
                  <a:xfrm>
                    <a:off x="5714148" y="2912214"/>
                    <a:ext cx="891586" cy="200048"/>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77" name="Isosceles Triangle 476"/>
                  <p:cNvSpPr/>
                  <p:nvPr/>
                </p:nvSpPr>
                <p:spPr bwMode="auto">
                  <a:xfrm rot="16200000">
                    <a:off x="5613055" y="2955999"/>
                    <a:ext cx="118568" cy="1022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grpSp>
            <p:sp>
              <p:nvSpPr>
                <p:cNvPr id="473" name="Rectangle 472"/>
                <p:cNvSpPr/>
                <p:nvPr/>
              </p:nvSpPr>
              <p:spPr>
                <a:xfrm flipH="1">
                  <a:off x="1417045" y="2216508"/>
                  <a:ext cx="983125" cy="96923"/>
                </a:xfrm>
                <a:prstGeom prst="rect">
                  <a:avLst/>
                </a:prstGeom>
              </p:spPr>
              <p:txBody>
                <a:bodyPr wrap="square" lIns="0" tIns="0" rIns="0" bIns="0">
                  <a:spAutoFit/>
                </a:bodyPr>
                <a:lstStyle/>
                <a:p>
                  <a:pPr marL="0" lvl="1" algn="r" defTabSz="1243015">
                    <a:defRPr/>
                  </a:pPr>
                  <a:r>
                    <a:rPr lang="en-US" sz="500" kern="0" dirty="0">
                      <a:solidFill>
                        <a:srgbClr val="505050"/>
                      </a:solidFill>
                      <a:latin typeface="Segoe UI"/>
                    </a:rPr>
                    <a:t>What can you do?</a:t>
                  </a:r>
                </a:p>
              </p:txBody>
            </p:sp>
            <p:sp>
              <p:nvSpPr>
                <p:cNvPr id="474" name="Rectangle 473"/>
                <p:cNvSpPr>
                  <a:spLocks noChangeAspect="1"/>
                </p:cNvSpPr>
                <p:nvPr/>
              </p:nvSpPr>
              <p:spPr bwMode="auto">
                <a:xfrm>
                  <a:off x="2535698" y="2140902"/>
                  <a:ext cx="274320" cy="27432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75" name="Freeform: Shape 179"/>
                <p:cNvSpPr>
                  <a:spLocks noChangeArrowheads="1"/>
                </p:cNvSpPr>
                <p:nvPr/>
              </p:nvSpPr>
              <p:spPr bwMode="auto">
                <a:xfrm>
                  <a:off x="2600225" y="2174533"/>
                  <a:ext cx="145267" cy="207059"/>
                </a:xfrm>
                <a:custGeom>
                  <a:avLst/>
                  <a:gdLst>
                    <a:gd name="connsiteX0" fmla="*/ 40773 w 132851"/>
                    <a:gd name="connsiteY0" fmla="*/ 87878 h 189362"/>
                    <a:gd name="connsiteX1" fmla="*/ 64793 w 132851"/>
                    <a:gd name="connsiteY1" fmla="*/ 117731 h 189362"/>
                    <a:gd name="connsiteX2" fmla="*/ 67875 w 132851"/>
                    <a:gd name="connsiteY2" fmla="*/ 117731 h 189362"/>
                    <a:gd name="connsiteX3" fmla="*/ 91895 w 132851"/>
                    <a:gd name="connsiteY3" fmla="*/ 87878 h 189362"/>
                    <a:gd name="connsiteX4" fmla="*/ 125467 w 132851"/>
                    <a:gd name="connsiteY4" fmla="*/ 126344 h 189362"/>
                    <a:gd name="connsiteX5" fmla="*/ 127619 w 132851"/>
                    <a:gd name="connsiteY5" fmla="*/ 182360 h 189362"/>
                    <a:gd name="connsiteX6" fmla="*/ 5367 w 132851"/>
                    <a:gd name="connsiteY6" fmla="*/ 182360 h 189362"/>
                    <a:gd name="connsiteX7" fmla="*/ 7520 w 132851"/>
                    <a:gd name="connsiteY7" fmla="*/ 126344 h 189362"/>
                    <a:gd name="connsiteX8" fmla="*/ 40773 w 132851"/>
                    <a:gd name="connsiteY8" fmla="*/ 87878 h 189362"/>
                    <a:gd name="connsiteX9" fmla="*/ 67444 w 132851"/>
                    <a:gd name="connsiteY9" fmla="*/ 0 h 189362"/>
                    <a:gd name="connsiteX10" fmla="*/ 106689 w 132851"/>
                    <a:gd name="connsiteY10" fmla="*/ 39311 h 189362"/>
                    <a:gd name="connsiteX11" fmla="*/ 67444 w 132851"/>
                    <a:gd name="connsiteY11" fmla="*/ 78622 h 189362"/>
                    <a:gd name="connsiteX12" fmla="*/ 28199 w 132851"/>
                    <a:gd name="connsiteY12" fmla="*/ 39311 h 189362"/>
                    <a:gd name="connsiteX13" fmla="*/ 67444 w 132851"/>
                    <a:gd name="connsiteY13" fmla="*/ 0 h 18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851" h="189362">
                      <a:moveTo>
                        <a:pt x="40773" y="87878"/>
                      </a:moveTo>
                      <a:cubicBezTo>
                        <a:pt x="45702" y="87878"/>
                        <a:pt x="60794" y="117731"/>
                        <a:pt x="64793" y="117731"/>
                      </a:cubicBezTo>
                      <a:lnTo>
                        <a:pt x="67875" y="117731"/>
                      </a:lnTo>
                      <a:cubicBezTo>
                        <a:pt x="72193" y="117731"/>
                        <a:pt x="87272" y="87878"/>
                        <a:pt x="91895" y="87878"/>
                      </a:cubicBezTo>
                      <a:cubicBezTo>
                        <a:pt x="96824" y="87878"/>
                        <a:pt x="109750" y="99570"/>
                        <a:pt x="125467" y="126344"/>
                      </a:cubicBezTo>
                      <a:cubicBezTo>
                        <a:pt x="132853" y="138659"/>
                        <a:pt x="136547" y="165134"/>
                        <a:pt x="127619" y="182360"/>
                      </a:cubicBezTo>
                      <a:cubicBezTo>
                        <a:pt x="107598" y="191696"/>
                        <a:pt x="25388" y="191696"/>
                        <a:pt x="5367" y="182360"/>
                      </a:cubicBezTo>
                      <a:cubicBezTo>
                        <a:pt x="-3879" y="165134"/>
                        <a:pt x="133" y="138659"/>
                        <a:pt x="7520" y="126344"/>
                      </a:cubicBezTo>
                      <a:cubicBezTo>
                        <a:pt x="23223" y="99570"/>
                        <a:pt x="36163" y="87878"/>
                        <a:pt x="40773" y="87878"/>
                      </a:cubicBezTo>
                      <a:close/>
                      <a:moveTo>
                        <a:pt x="67444" y="0"/>
                      </a:moveTo>
                      <a:cubicBezTo>
                        <a:pt x="89118" y="0"/>
                        <a:pt x="106689" y="17600"/>
                        <a:pt x="106689" y="39311"/>
                      </a:cubicBezTo>
                      <a:cubicBezTo>
                        <a:pt x="106689" y="61022"/>
                        <a:pt x="89118" y="78622"/>
                        <a:pt x="67444" y="78622"/>
                      </a:cubicBezTo>
                      <a:cubicBezTo>
                        <a:pt x="45770" y="78622"/>
                        <a:pt x="28199" y="61022"/>
                        <a:pt x="28199" y="39311"/>
                      </a:cubicBezTo>
                      <a:cubicBezTo>
                        <a:pt x="28199" y="17600"/>
                        <a:pt x="45770" y="0"/>
                        <a:pt x="67444" y="0"/>
                      </a:cubicBezTo>
                      <a:close/>
                    </a:path>
                  </a:pathLst>
                </a:custGeom>
                <a:solidFill>
                  <a:schemeClr val="bg1"/>
                </a:solidFill>
                <a:ln w="9525" cap="flat" cmpd="sng" algn="ctr">
                  <a:noFill/>
                  <a:prstDash val="solid"/>
                  <a:headEnd type="none" w="med" len="med"/>
                  <a:tailEnd type="none" w="med" len="med"/>
                </a:ln>
                <a:effectLst/>
              </p:spPr>
              <p:txBody>
                <a:bodyPr vert="horz" wrap="square" lIns="124307" tIns="62153" rIns="124307" bIns="62153" numCol="1" rtlCol="0" anchor="ctr"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242605" fontAlgn="base">
                    <a:spcBef>
                      <a:spcPct val="0"/>
                    </a:spcBef>
                    <a:spcAft>
                      <a:spcPct val="0"/>
                    </a:spcAft>
                    <a:defRPr/>
                  </a:pPr>
                  <a:endParaRPr lang="en-US" sz="1198" kern="0" dirty="0">
                    <a:gradFill>
                      <a:gsLst>
                        <a:gs pos="0">
                          <a:srgbClr val="FFFFFF"/>
                        </a:gs>
                        <a:gs pos="100000">
                          <a:srgbClr val="FFFFFF"/>
                        </a:gs>
                      </a:gsLst>
                      <a:lin ang="5400000" scaled="0"/>
                    </a:gradFill>
                    <a:latin typeface="Segoe"/>
                  </a:endParaRPr>
                </a:p>
              </p:txBody>
            </p:sp>
          </p:grpSp>
          <p:sp>
            <p:nvSpPr>
              <p:cNvPr id="465" name="Rectangle 464"/>
              <p:cNvSpPr/>
              <p:nvPr/>
            </p:nvSpPr>
            <p:spPr bwMode="auto">
              <a:xfrm>
                <a:off x="637748" y="2014426"/>
                <a:ext cx="2014460" cy="1478049"/>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66" name="Rectangle: Rounded Corners 184"/>
              <p:cNvSpPr/>
              <p:nvPr/>
            </p:nvSpPr>
            <p:spPr bwMode="auto">
              <a:xfrm>
                <a:off x="1428529" y="1804030"/>
                <a:ext cx="438603" cy="7146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67" name="Rectangle 466"/>
              <p:cNvSpPr/>
              <p:nvPr/>
            </p:nvSpPr>
            <p:spPr bwMode="auto">
              <a:xfrm>
                <a:off x="637362" y="2135199"/>
                <a:ext cx="2012788" cy="201451"/>
              </a:xfrm>
              <a:prstGeom prst="rect">
                <a:avLst/>
              </a:prstGeom>
              <a:solidFill>
                <a:srgbClr val="4ABF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68" name="Rectangle 467"/>
              <p:cNvSpPr/>
              <p:nvPr/>
            </p:nvSpPr>
            <p:spPr bwMode="auto">
              <a:xfrm>
                <a:off x="637362" y="2004020"/>
                <a:ext cx="2012788" cy="143629"/>
              </a:xfrm>
              <a:prstGeom prst="rect">
                <a:avLst/>
              </a:prstGeom>
              <a:solidFill>
                <a:srgbClr val="12A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62156" rIns="124312" bIns="62156" numCol="1" spcCol="0" rtlCol="0" fromWordArt="0" anchor="ctr" anchorCtr="0" forceAA="0" compatLnSpc="1">
                <a:prstTxWarp prst="textNoShape">
                  <a:avLst/>
                </a:prstTxWarp>
                <a:noAutofit/>
              </a:bodyPr>
              <a:lstStyle/>
              <a:p>
                <a:pPr algn="ctr" defTabSz="1267582" fontAlgn="base">
                  <a:spcBef>
                    <a:spcPct val="0"/>
                  </a:spcBef>
                  <a:spcAft>
                    <a:spcPct val="0"/>
                  </a:spcAft>
                  <a:defRPr/>
                </a:pPr>
                <a:endParaRPr lang="en-US" sz="1398" kern="0">
                  <a:solidFill>
                    <a:srgbClr val="505050"/>
                  </a:solidFill>
                  <a:latin typeface="Segoe UI"/>
                  <a:ea typeface="Segoe UI" pitchFamily="34" charset="0"/>
                  <a:cs typeface="Segoe UI" pitchFamily="34" charset="0"/>
                </a:endParaRPr>
              </a:p>
            </p:txBody>
          </p:sp>
          <p:sp>
            <p:nvSpPr>
              <p:cNvPr id="469" name="TextBox 468"/>
              <p:cNvSpPr txBox="1"/>
              <p:nvPr/>
            </p:nvSpPr>
            <p:spPr>
              <a:xfrm>
                <a:off x="1301858" y="2050422"/>
                <a:ext cx="542946" cy="70649"/>
              </a:xfrm>
              <a:prstGeom prst="rect">
                <a:avLst/>
              </a:prstGeom>
              <a:noFill/>
            </p:spPr>
            <p:txBody>
              <a:bodyPr wrap="none" lIns="0" tIns="0" rIns="0" bIns="0" rtlCol="0">
                <a:spAutoFit/>
              </a:bodyPr>
              <a:lstStyle/>
              <a:p>
                <a:pPr defTabSz="1243015">
                  <a:lnSpc>
                    <a:spcPct val="90000"/>
                  </a:lnSpc>
                  <a:spcAft>
                    <a:spcPts val="816"/>
                  </a:spcAft>
                  <a:defRPr/>
                </a:pPr>
                <a:r>
                  <a:rPr lang="en-US" sz="500" b="1" kern="0" dirty="0">
                    <a:solidFill>
                      <a:srgbClr val="FFFFFF"/>
                    </a:solidFill>
                    <a:latin typeface="Segoe UI"/>
                  </a:rPr>
                  <a:t>Litware Insurance</a:t>
                </a:r>
              </a:p>
            </p:txBody>
          </p:sp>
          <p:sp>
            <p:nvSpPr>
              <p:cNvPr id="470" name="Freeform: Shape 865"/>
              <p:cNvSpPr>
                <a:spLocks/>
              </p:cNvSpPr>
              <p:nvPr/>
            </p:nvSpPr>
            <p:spPr bwMode="auto">
              <a:xfrm>
                <a:off x="1575448" y="2180900"/>
                <a:ext cx="155565" cy="126679"/>
              </a:xfrm>
              <a:custGeom>
                <a:avLst/>
                <a:gdLst>
                  <a:gd name="connsiteX0" fmla="*/ 701676 w 1196976"/>
                  <a:gd name="connsiteY0" fmla="*/ 582613 h 974725"/>
                  <a:gd name="connsiteX1" fmla="*/ 701676 w 1196976"/>
                  <a:gd name="connsiteY1" fmla="*/ 622012 h 974725"/>
                  <a:gd name="connsiteX2" fmla="*/ 703615 w 1196976"/>
                  <a:gd name="connsiteY2" fmla="*/ 623888 h 974725"/>
                  <a:gd name="connsiteX3" fmla="*/ 885826 w 1196976"/>
                  <a:gd name="connsiteY3" fmla="*/ 623888 h 974725"/>
                  <a:gd name="connsiteX4" fmla="*/ 885826 w 1196976"/>
                  <a:gd name="connsiteY4" fmla="*/ 622012 h 974725"/>
                  <a:gd name="connsiteX5" fmla="*/ 885826 w 1196976"/>
                  <a:gd name="connsiteY5" fmla="*/ 582613 h 974725"/>
                  <a:gd name="connsiteX6" fmla="*/ 703615 w 1196976"/>
                  <a:gd name="connsiteY6" fmla="*/ 582613 h 974725"/>
                  <a:gd name="connsiteX7" fmla="*/ 701676 w 1196976"/>
                  <a:gd name="connsiteY7" fmla="*/ 582613 h 974725"/>
                  <a:gd name="connsiteX8" fmla="*/ 385969 w 1196976"/>
                  <a:gd name="connsiteY8" fmla="*/ 427491 h 974725"/>
                  <a:gd name="connsiteX9" fmla="*/ 408077 w 1196976"/>
                  <a:gd name="connsiteY9" fmla="*/ 433537 h 974725"/>
                  <a:gd name="connsiteX10" fmla="*/ 410020 w 1196976"/>
                  <a:gd name="connsiteY10" fmla="*/ 435472 h 974725"/>
                  <a:gd name="connsiteX11" fmla="*/ 719049 w 1196976"/>
                  <a:gd name="connsiteY11" fmla="*/ 435472 h 974725"/>
                  <a:gd name="connsiteX12" fmla="*/ 761807 w 1196976"/>
                  <a:gd name="connsiteY12" fmla="*/ 439341 h 974725"/>
                  <a:gd name="connsiteX13" fmla="*/ 757920 w 1196976"/>
                  <a:gd name="connsiteY13" fmla="*/ 479971 h 974725"/>
                  <a:gd name="connsiteX14" fmla="*/ 565506 w 1196976"/>
                  <a:gd name="connsiteY14" fmla="*/ 547688 h 974725"/>
                  <a:gd name="connsiteX15" fmla="*/ 371149 w 1196976"/>
                  <a:gd name="connsiteY15" fmla="*/ 479971 h 974725"/>
                  <a:gd name="connsiteX16" fmla="*/ 369205 w 1196976"/>
                  <a:gd name="connsiteY16" fmla="*/ 478037 h 974725"/>
                  <a:gd name="connsiteX17" fmla="*/ 365318 w 1196976"/>
                  <a:gd name="connsiteY17" fmla="*/ 437406 h 974725"/>
                  <a:gd name="connsiteX18" fmla="*/ 385969 w 1196976"/>
                  <a:gd name="connsiteY18" fmla="*/ 427491 h 974725"/>
                  <a:gd name="connsiteX19" fmla="*/ 1052514 w 1196976"/>
                  <a:gd name="connsiteY19" fmla="*/ 209550 h 974725"/>
                  <a:gd name="connsiteX20" fmla="*/ 1052514 w 1196976"/>
                  <a:gd name="connsiteY20" fmla="*/ 393353 h 974725"/>
                  <a:gd name="connsiteX21" fmla="*/ 1052514 w 1196976"/>
                  <a:gd name="connsiteY21" fmla="*/ 395288 h 974725"/>
                  <a:gd name="connsiteX22" fmla="*/ 1138239 w 1196976"/>
                  <a:gd name="connsiteY22" fmla="*/ 395288 h 974725"/>
                  <a:gd name="connsiteX23" fmla="*/ 1138239 w 1196976"/>
                  <a:gd name="connsiteY23" fmla="*/ 393353 h 974725"/>
                  <a:gd name="connsiteX24" fmla="*/ 1138239 w 1196976"/>
                  <a:gd name="connsiteY24" fmla="*/ 209550 h 974725"/>
                  <a:gd name="connsiteX25" fmla="*/ 786607 w 1196976"/>
                  <a:gd name="connsiteY25" fmla="*/ 177800 h 974725"/>
                  <a:gd name="connsiteX26" fmla="*/ 889196 w 1196976"/>
                  <a:gd name="connsiteY26" fmla="*/ 253471 h 974725"/>
                  <a:gd name="connsiteX27" fmla="*/ 891131 w 1196976"/>
                  <a:gd name="connsiteY27" fmla="*/ 255412 h 974725"/>
                  <a:gd name="connsiteX28" fmla="*/ 877582 w 1196976"/>
                  <a:gd name="connsiteY28" fmla="*/ 296158 h 974725"/>
                  <a:gd name="connsiteX29" fmla="*/ 864032 w 1196976"/>
                  <a:gd name="connsiteY29" fmla="*/ 298098 h 974725"/>
                  <a:gd name="connsiteX30" fmla="*/ 838869 w 1196976"/>
                  <a:gd name="connsiteY30" fmla="*/ 282576 h 974725"/>
                  <a:gd name="connsiteX31" fmla="*/ 836933 w 1196976"/>
                  <a:gd name="connsiteY31" fmla="*/ 280635 h 974725"/>
                  <a:gd name="connsiteX32" fmla="*/ 786607 w 1196976"/>
                  <a:gd name="connsiteY32" fmla="*/ 236009 h 974725"/>
                  <a:gd name="connsiteX33" fmla="*/ 736280 w 1196976"/>
                  <a:gd name="connsiteY33" fmla="*/ 280635 h 974725"/>
                  <a:gd name="connsiteX34" fmla="*/ 695632 w 1196976"/>
                  <a:gd name="connsiteY34" fmla="*/ 294217 h 974725"/>
                  <a:gd name="connsiteX35" fmla="*/ 684018 w 1196976"/>
                  <a:gd name="connsiteY35" fmla="*/ 253471 h 974725"/>
                  <a:gd name="connsiteX36" fmla="*/ 786607 w 1196976"/>
                  <a:gd name="connsiteY36" fmla="*/ 177800 h 974725"/>
                  <a:gd name="connsiteX37" fmla="*/ 340520 w 1196976"/>
                  <a:gd name="connsiteY37" fmla="*/ 177800 h 974725"/>
                  <a:gd name="connsiteX38" fmla="*/ 443109 w 1196976"/>
                  <a:gd name="connsiteY38" fmla="*/ 253471 h 974725"/>
                  <a:gd name="connsiteX39" fmla="*/ 443109 w 1196976"/>
                  <a:gd name="connsiteY39" fmla="*/ 255412 h 974725"/>
                  <a:gd name="connsiteX40" fmla="*/ 431495 w 1196976"/>
                  <a:gd name="connsiteY40" fmla="*/ 296158 h 974725"/>
                  <a:gd name="connsiteX41" fmla="*/ 417945 w 1196976"/>
                  <a:gd name="connsiteY41" fmla="*/ 298098 h 974725"/>
                  <a:gd name="connsiteX42" fmla="*/ 390846 w 1196976"/>
                  <a:gd name="connsiteY42" fmla="*/ 282576 h 974725"/>
                  <a:gd name="connsiteX43" fmla="*/ 390846 w 1196976"/>
                  <a:gd name="connsiteY43" fmla="*/ 280635 h 974725"/>
                  <a:gd name="connsiteX44" fmla="*/ 340520 w 1196976"/>
                  <a:gd name="connsiteY44" fmla="*/ 236009 h 974725"/>
                  <a:gd name="connsiteX45" fmla="*/ 288257 w 1196976"/>
                  <a:gd name="connsiteY45" fmla="*/ 280635 h 974725"/>
                  <a:gd name="connsiteX46" fmla="*/ 249545 w 1196976"/>
                  <a:gd name="connsiteY46" fmla="*/ 294217 h 974725"/>
                  <a:gd name="connsiteX47" fmla="*/ 235995 w 1196976"/>
                  <a:gd name="connsiteY47" fmla="*/ 253471 h 974725"/>
                  <a:gd name="connsiteX48" fmla="*/ 340520 w 1196976"/>
                  <a:gd name="connsiteY48" fmla="*/ 177800 h 974725"/>
                  <a:gd name="connsiteX49" fmla="*/ 118543 w 1196976"/>
                  <a:gd name="connsiteY49" fmla="*/ 58019 h 974725"/>
                  <a:gd name="connsiteX50" fmla="*/ 58300 w 1196976"/>
                  <a:gd name="connsiteY50" fmla="*/ 117973 h 974725"/>
                  <a:gd name="connsiteX51" fmla="*/ 58300 w 1196976"/>
                  <a:gd name="connsiteY51" fmla="*/ 636279 h 974725"/>
                  <a:gd name="connsiteX52" fmla="*/ 118543 w 1196976"/>
                  <a:gd name="connsiteY52" fmla="*/ 696232 h 974725"/>
                  <a:gd name="connsiteX53" fmla="*/ 149636 w 1196976"/>
                  <a:gd name="connsiteY53" fmla="*/ 696232 h 974725"/>
                  <a:gd name="connsiteX54" fmla="*/ 174899 w 1196976"/>
                  <a:gd name="connsiteY54" fmla="*/ 707836 h 974725"/>
                  <a:gd name="connsiteX55" fmla="*/ 178785 w 1196976"/>
                  <a:gd name="connsiteY55" fmla="*/ 734912 h 974725"/>
                  <a:gd name="connsiteX56" fmla="*/ 126316 w 1196976"/>
                  <a:gd name="connsiteY56" fmla="*/ 874158 h 974725"/>
                  <a:gd name="connsiteX57" fmla="*/ 390607 w 1196976"/>
                  <a:gd name="connsiteY57" fmla="*/ 700100 h 974725"/>
                  <a:gd name="connsiteX58" fmla="*/ 406154 w 1196976"/>
                  <a:gd name="connsiteY58" fmla="*/ 696232 h 974725"/>
                  <a:gd name="connsiteX59" fmla="*/ 1008583 w 1196976"/>
                  <a:gd name="connsiteY59" fmla="*/ 696232 h 974725"/>
                  <a:gd name="connsiteX60" fmla="*/ 1068826 w 1196976"/>
                  <a:gd name="connsiteY60" fmla="*/ 636279 h 974725"/>
                  <a:gd name="connsiteX61" fmla="*/ 1068826 w 1196976"/>
                  <a:gd name="connsiteY61" fmla="*/ 567336 h 974725"/>
                  <a:gd name="connsiteX62" fmla="*/ 1068826 w 1196976"/>
                  <a:gd name="connsiteY62" fmla="*/ 556942 h 974725"/>
                  <a:gd name="connsiteX63" fmla="*/ 1012708 w 1196976"/>
                  <a:gd name="connsiteY63" fmla="*/ 605759 h 974725"/>
                  <a:gd name="connsiteX64" fmla="*/ 969247 w 1196976"/>
                  <a:gd name="connsiteY64" fmla="*/ 623493 h 974725"/>
                  <a:gd name="connsiteX65" fmla="*/ 943608 w 1196976"/>
                  <a:gd name="connsiteY65" fmla="*/ 627579 h 974725"/>
                  <a:gd name="connsiteX66" fmla="*/ 940094 w 1196976"/>
                  <a:gd name="connsiteY66" fmla="*/ 645872 h 974725"/>
                  <a:gd name="connsiteX67" fmla="*/ 886184 w 1196976"/>
                  <a:gd name="connsiteY67" fmla="*/ 682625 h 974725"/>
                  <a:gd name="connsiteX68" fmla="*/ 703263 w 1196976"/>
                  <a:gd name="connsiteY68" fmla="*/ 682625 h 974725"/>
                  <a:gd name="connsiteX69" fmla="*/ 642938 w 1196976"/>
                  <a:gd name="connsiteY69" fmla="*/ 622610 h 974725"/>
                  <a:gd name="connsiteX70" fmla="*/ 642938 w 1196976"/>
                  <a:gd name="connsiteY70" fmla="*/ 581954 h 974725"/>
                  <a:gd name="connsiteX71" fmla="*/ 703263 w 1196976"/>
                  <a:gd name="connsiteY71" fmla="*/ 523875 h 974725"/>
                  <a:gd name="connsiteX72" fmla="*/ 886184 w 1196976"/>
                  <a:gd name="connsiteY72" fmla="*/ 523875 h 974725"/>
                  <a:gd name="connsiteX73" fmla="*/ 940094 w 1196976"/>
                  <a:gd name="connsiteY73" fmla="*/ 559812 h 974725"/>
                  <a:gd name="connsiteX74" fmla="*/ 941961 w 1196976"/>
                  <a:gd name="connsiteY74" fmla="*/ 569064 h 974725"/>
                  <a:gd name="connsiteX75" fmla="*/ 960646 w 1196976"/>
                  <a:gd name="connsiteY75" fmla="*/ 565759 h 974725"/>
                  <a:gd name="connsiteX76" fmla="*/ 1041989 w 1196976"/>
                  <a:gd name="connsiteY76" fmla="*/ 496504 h 974725"/>
                  <a:gd name="connsiteX77" fmla="*/ 1059306 w 1196976"/>
                  <a:gd name="connsiteY77" fmla="*/ 452438 h 974725"/>
                  <a:gd name="connsiteX78" fmla="*/ 1054854 w 1196976"/>
                  <a:gd name="connsiteY78" fmla="*/ 452438 h 974725"/>
                  <a:gd name="connsiteX79" fmla="*/ 1053521 w 1196976"/>
                  <a:gd name="connsiteY79" fmla="*/ 452438 h 974725"/>
                  <a:gd name="connsiteX80" fmla="*/ 995363 w 1196976"/>
                  <a:gd name="connsiteY80" fmla="*/ 392500 h 974725"/>
                  <a:gd name="connsiteX81" fmla="*/ 995363 w 1196976"/>
                  <a:gd name="connsiteY81" fmla="*/ 208818 h 974725"/>
                  <a:gd name="connsiteX82" fmla="*/ 1053521 w 1196976"/>
                  <a:gd name="connsiteY82" fmla="*/ 150813 h 974725"/>
                  <a:gd name="connsiteX83" fmla="*/ 1068826 w 1196976"/>
                  <a:gd name="connsiteY83" fmla="*/ 150813 h 974725"/>
                  <a:gd name="connsiteX84" fmla="*/ 1068826 w 1196976"/>
                  <a:gd name="connsiteY84" fmla="*/ 142450 h 974725"/>
                  <a:gd name="connsiteX85" fmla="*/ 1068826 w 1196976"/>
                  <a:gd name="connsiteY85" fmla="*/ 117973 h 974725"/>
                  <a:gd name="connsiteX86" fmla="*/ 1008583 w 1196976"/>
                  <a:gd name="connsiteY86" fmla="*/ 58019 h 974725"/>
                  <a:gd name="connsiteX87" fmla="*/ 118543 w 1196976"/>
                  <a:gd name="connsiteY87" fmla="*/ 58019 h 974725"/>
                  <a:gd name="connsiteX88" fmla="*/ 118543 w 1196976"/>
                  <a:gd name="connsiteY88" fmla="*/ 0 h 974725"/>
                  <a:gd name="connsiteX89" fmla="*/ 1008583 w 1196976"/>
                  <a:gd name="connsiteY89" fmla="*/ 0 h 974725"/>
                  <a:gd name="connsiteX90" fmla="*/ 1127125 w 1196976"/>
                  <a:gd name="connsiteY90" fmla="*/ 117973 h 974725"/>
                  <a:gd name="connsiteX91" fmla="*/ 1127125 w 1196976"/>
                  <a:gd name="connsiteY91" fmla="*/ 150813 h 974725"/>
                  <a:gd name="connsiteX92" fmla="*/ 1128156 w 1196976"/>
                  <a:gd name="connsiteY92" fmla="*/ 150813 h 974725"/>
                  <a:gd name="connsiteX93" fmla="*/ 1138819 w 1196976"/>
                  <a:gd name="connsiteY93" fmla="*/ 150813 h 974725"/>
                  <a:gd name="connsiteX94" fmla="*/ 1196976 w 1196976"/>
                  <a:gd name="connsiteY94" fmla="*/ 208818 h 974725"/>
                  <a:gd name="connsiteX95" fmla="*/ 1196976 w 1196976"/>
                  <a:gd name="connsiteY95" fmla="*/ 392500 h 974725"/>
                  <a:gd name="connsiteX96" fmla="*/ 1138819 w 1196976"/>
                  <a:gd name="connsiteY96" fmla="*/ 452438 h 974725"/>
                  <a:gd name="connsiteX97" fmla="*/ 1127125 w 1196976"/>
                  <a:gd name="connsiteY97" fmla="*/ 452438 h 974725"/>
                  <a:gd name="connsiteX98" fmla="*/ 1127125 w 1196976"/>
                  <a:gd name="connsiteY98" fmla="*/ 496353 h 974725"/>
                  <a:gd name="connsiteX99" fmla="*/ 1127125 w 1196976"/>
                  <a:gd name="connsiteY99" fmla="*/ 636279 h 974725"/>
                  <a:gd name="connsiteX100" fmla="*/ 1008583 w 1196976"/>
                  <a:gd name="connsiteY100" fmla="*/ 754252 h 974725"/>
                  <a:gd name="connsiteX101" fmla="*/ 415870 w 1196976"/>
                  <a:gd name="connsiteY101" fmla="*/ 754252 h 974725"/>
                  <a:gd name="connsiteX102" fmla="*/ 85506 w 1196976"/>
                  <a:gd name="connsiteY102" fmla="*/ 970857 h 974725"/>
                  <a:gd name="connsiteX103" fmla="*/ 68016 w 1196976"/>
                  <a:gd name="connsiteY103" fmla="*/ 974725 h 974725"/>
                  <a:gd name="connsiteX104" fmla="*/ 50526 w 1196976"/>
                  <a:gd name="connsiteY104" fmla="*/ 968923 h 974725"/>
                  <a:gd name="connsiteX105" fmla="*/ 40810 w 1196976"/>
                  <a:gd name="connsiteY105" fmla="*/ 936046 h 974725"/>
                  <a:gd name="connsiteX106" fmla="*/ 108826 w 1196976"/>
                  <a:gd name="connsiteY106" fmla="*/ 754252 h 974725"/>
                  <a:gd name="connsiteX107" fmla="*/ 0 w 1196976"/>
                  <a:gd name="connsiteY107" fmla="*/ 636279 h 974725"/>
                  <a:gd name="connsiteX108" fmla="*/ 0 w 1196976"/>
                  <a:gd name="connsiteY108" fmla="*/ 117973 h 974725"/>
                  <a:gd name="connsiteX109" fmla="*/ 118543 w 1196976"/>
                  <a:gd name="connsiteY109" fmla="*/ 0 h 9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96976" h="974725">
                    <a:moveTo>
                      <a:pt x="701676" y="582613"/>
                    </a:moveTo>
                    <a:cubicBezTo>
                      <a:pt x="701676" y="622012"/>
                      <a:pt x="701676" y="622012"/>
                      <a:pt x="701676" y="622012"/>
                    </a:cubicBezTo>
                    <a:cubicBezTo>
                      <a:pt x="701676" y="623888"/>
                      <a:pt x="703615" y="623888"/>
                      <a:pt x="703615" y="623888"/>
                    </a:cubicBezTo>
                    <a:cubicBezTo>
                      <a:pt x="885826" y="623888"/>
                      <a:pt x="885826" y="623888"/>
                      <a:pt x="885826" y="623888"/>
                    </a:cubicBezTo>
                    <a:cubicBezTo>
                      <a:pt x="885826" y="623888"/>
                      <a:pt x="885826" y="623888"/>
                      <a:pt x="885826" y="622012"/>
                    </a:cubicBezTo>
                    <a:cubicBezTo>
                      <a:pt x="885826" y="582613"/>
                      <a:pt x="885826" y="582613"/>
                      <a:pt x="885826" y="582613"/>
                    </a:cubicBezTo>
                    <a:lnTo>
                      <a:pt x="703615" y="582613"/>
                    </a:lnTo>
                    <a:cubicBezTo>
                      <a:pt x="703615" y="582613"/>
                      <a:pt x="701676" y="582613"/>
                      <a:pt x="701676" y="582613"/>
                    </a:cubicBezTo>
                    <a:close/>
                    <a:moveTo>
                      <a:pt x="385969" y="427491"/>
                    </a:moveTo>
                    <a:cubicBezTo>
                      <a:pt x="393500" y="426765"/>
                      <a:pt x="401274" y="428700"/>
                      <a:pt x="408077" y="433537"/>
                    </a:cubicBezTo>
                    <a:cubicBezTo>
                      <a:pt x="410020" y="435472"/>
                      <a:pt x="410020" y="435472"/>
                      <a:pt x="410020" y="435472"/>
                    </a:cubicBezTo>
                    <a:cubicBezTo>
                      <a:pt x="495538" y="508993"/>
                      <a:pt x="633531" y="508993"/>
                      <a:pt x="719049" y="435472"/>
                    </a:cubicBezTo>
                    <a:cubicBezTo>
                      <a:pt x="732654" y="425798"/>
                      <a:pt x="750146" y="427733"/>
                      <a:pt x="761807" y="439341"/>
                    </a:cubicBezTo>
                    <a:cubicBezTo>
                      <a:pt x="771525" y="450950"/>
                      <a:pt x="769582" y="470298"/>
                      <a:pt x="757920" y="479971"/>
                    </a:cubicBezTo>
                    <a:cubicBezTo>
                      <a:pt x="705444" y="524471"/>
                      <a:pt x="635475" y="547688"/>
                      <a:pt x="565506" y="547688"/>
                    </a:cubicBezTo>
                    <a:cubicBezTo>
                      <a:pt x="495538" y="547688"/>
                      <a:pt x="425569" y="524471"/>
                      <a:pt x="371149" y="479971"/>
                    </a:cubicBezTo>
                    <a:cubicBezTo>
                      <a:pt x="369205" y="478037"/>
                      <a:pt x="369205" y="478037"/>
                      <a:pt x="369205" y="478037"/>
                    </a:cubicBezTo>
                    <a:cubicBezTo>
                      <a:pt x="357544" y="468363"/>
                      <a:pt x="355600" y="449015"/>
                      <a:pt x="365318" y="437406"/>
                    </a:cubicBezTo>
                    <a:cubicBezTo>
                      <a:pt x="371149" y="431602"/>
                      <a:pt x="378437" y="428216"/>
                      <a:pt x="385969" y="427491"/>
                    </a:cubicBezTo>
                    <a:close/>
                    <a:moveTo>
                      <a:pt x="1052514" y="209550"/>
                    </a:moveTo>
                    <a:cubicBezTo>
                      <a:pt x="1052514" y="393353"/>
                      <a:pt x="1052514" y="393353"/>
                      <a:pt x="1052514" y="393353"/>
                    </a:cubicBezTo>
                    <a:cubicBezTo>
                      <a:pt x="1052514" y="395288"/>
                      <a:pt x="1052514" y="395288"/>
                      <a:pt x="1052514" y="395288"/>
                    </a:cubicBezTo>
                    <a:cubicBezTo>
                      <a:pt x="1138239" y="395288"/>
                      <a:pt x="1138239" y="395288"/>
                      <a:pt x="1138239" y="395288"/>
                    </a:cubicBezTo>
                    <a:cubicBezTo>
                      <a:pt x="1138239" y="395288"/>
                      <a:pt x="1138239" y="395288"/>
                      <a:pt x="1138239" y="393353"/>
                    </a:cubicBezTo>
                    <a:cubicBezTo>
                      <a:pt x="1138239" y="209550"/>
                      <a:pt x="1138239" y="209550"/>
                      <a:pt x="1138239" y="209550"/>
                    </a:cubicBezTo>
                    <a:close/>
                    <a:moveTo>
                      <a:pt x="786607" y="177800"/>
                    </a:moveTo>
                    <a:cubicBezTo>
                      <a:pt x="827255" y="177800"/>
                      <a:pt x="864032" y="204964"/>
                      <a:pt x="889196" y="253471"/>
                    </a:cubicBezTo>
                    <a:cubicBezTo>
                      <a:pt x="891131" y="255412"/>
                      <a:pt x="891131" y="255412"/>
                      <a:pt x="891131" y="255412"/>
                    </a:cubicBezTo>
                    <a:cubicBezTo>
                      <a:pt x="896938" y="270934"/>
                      <a:pt x="893067" y="288396"/>
                      <a:pt x="877582" y="296158"/>
                    </a:cubicBezTo>
                    <a:cubicBezTo>
                      <a:pt x="873711" y="298098"/>
                      <a:pt x="869839" y="298098"/>
                      <a:pt x="864032" y="298098"/>
                    </a:cubicBezTo>
                    <a:cubicBezTo>
                      <a:pt x="854354" y="298098"/>
                      <a:pt x="844676" y="292277"/>
                      <a:pt x="838869" y="282576"/>
                    </a:cubicBezTo>
                    <a:cubicBezTo>
                      <a:pt x="836933" y="280635"/>
                      <a:pt x="836933" y="280635"/>
                      <a:pt x="836933" y="280635"/>
                    </a:cubicBezTo>
                    <a:cubicBezTo>
                      <a:pt x="823384" y="251531"/>
                      <a:pt x="804028" y="236009"/>
                      <a:pt x="786607" y="236009"/>
                    </a:cubicBezTo>
                    <a:cubicBezTo>
                      <a:pt x="769186" y="236009"/>
                      <a:pt x="749830" y="251531"/>
                      <a:pt x="736280" y="280635"/>
                    </a:cubicBezTo>
                    <a:cubicBezTo>
                      <a:pt x="728538" y="296158"/>
                      <a:pt x="711117" y="300038"/>
                      <a:pt x="695632" y="294217"/>
                    </a:cubicBezTo>
                    <a:cubicBezTo>
                      <a:pt x="682082" y="286456"/>
                      <a:pt x="676275" y="268994"/>
                      <a:pt x="684018" y="253471"/>
                    </a:cubicBezTo>
                    <a:cubicBezTo>
                      <a:pt x="709181" y="204964"/>
                      <a:pt x="745958" y="177800"/>
                      <a:pt x="786607" y="177800"/>
                    </a:cubicBezTo>
                    <a:close/>
                    <a:moveTo>
                      <a:pt x="340520" y="177800"/>
                    </a:moveTo>
                    <a:cubicBezTo>
                      <a:pt x="379233" y="177800"/>
                      <a:pt x="416010" y="204964"/>
                      <a:pt x="443109" y="253471"/>
                    </a:cubicBezTo>
                    <a:cubicBezTo>
                      <a:pt x="443109" y="255412"/>
                      <a:pt x="443109" y="255412"/>
                      <a:pt x="443109" y="255412"/>
                    </a:cubicBezTo>
                    <a:cubicBezTo>
                      <a:pt x="450851" y="270934"/>
                      <a:pt x="445044" y="288396"/>
                      <a:pt x="431495" y="296158"/>
                    </a:cubicBezTo>
                    <a:cubicBezTo>
                      <a:pt x="425688" y="298098"/>
                      <a:pt x="421817" y="298098"/>
                      <a:pt x="417945" y="298098"/>
                    </a:cubicBezTo>
                    <a:cubicBezTo>
                      <a:pt x="406332" y="298098"/>
                      <a:pt x="396653" y="292277"/>
                      <a:pt x="390846" y="282576"/>
                    </a:cubicBezTo>
                    <a:cubicBezTo>
                      <a:pt x="390846" y="280635"/>
                      <a:pt x="390846" y="280635"/>
                      <a:pt x="390846" y="280635"/>
                    </a:cubicBezTo>
                    <a:cubicBezTo>
                      <a:pt x="375361" y="251531"/>
                      <a:pt x="357941" y="236009"/>
                      <a:pt x="340520" y="236009"/>
                    </a:cubicBezTo>
                    <a:cubicBezTo>
                      <a:pt x="321163" y="236009"/>
                      <a:pt x="303743" y="251531"/>
                      <a:pt x="288257" y="280635"/>
                    </a:cubicBezTo>
                    <a:cubicBezTo>
                      <a:pt x="280515" y="296158"/>
                      <a:pt x="263094" y="300038"/>
                      <a:pt x="249545" y="294217"/>
                    </a:cubicBezTo>
                    <a:cubicBezTo>
                      <a:pt x="234060" y="286456"/>
                      <a:pt x="230188" y="268994"/>
                      <a:pt x="235995" y="253471"/>
                    </a:cubicBezTo>
                    <a:cubicBezTo>
                      <a:pt x="263094" y="204964"/>
                      <a:pt x="299871" y="177800"/>
                      <a:pt x="340520" y="177800"/>
                    </a:cubicBezTo>
                    <a:close/>
                    <a:moveTo>
                      <a:pt x="118543" y="58019"/>
                    </a:moveTo>
                    <a:cubicBezTo>
                      <a:pt x="85506" y="58019"/>
                      <a:pt x="58300" y="85095"/>
                      <a:pt x="58300" y="117973"/>
                    </a:cubicBezTo>
                    <a:cubicBezTo>
                      <a:pt x="58300" y="636279"/>
                      <a:pt x="58300" y="636279"/>
                      <a:pt x="58300" y="636279"/>
                    </a:cubicBezTo>
                    <a:cubicBezTo>
                      <a:pt x="58300" y="669157"/>
                      <a:pt x="85506" y="696232"/>
                      <a:pt x="118543" y="696232"/>
                    </a:cubicBezTo>
                    <a:cubicBezTo>
                      <a:pt x="149636" y="696232"/>
                      <a:pt x="149636" y="696232"/>
                      <a:pt x="149636" y="696232"/>
                    </a:cubicBezTo>
                    <a:cubicBezTo>
                      <a:pt x="159352" y="696232"/>
                      <a:pt x="169069" y="700100"/>
                      <a:pt x="174899" y="707836"/>
                    </a:cubicBezTo>
                    <a:cubicBezTo>
                      <a:pt x="180729" y="715572"/>
                      <a:pt x="180729" y="727176"/>
                      <a:pt x="178785" y="734912"/>
                    </a:cubicBezTo>
                    <a:cubicBezTo>
                      <a:pt x="126316" y="874158"/>
                      <a:pt x="126316" y="874158"/>
                      <a:pt x="126316" y="874158"/>
                    </a:cubicBezTo>
                    <a:cubicBezTo>
                      <a:pt x="390607" y="700100"/>
                      <a:pt x="390607" y="700100"/>
                      <a:pt x="390607" y="700100"/>
                    </a:cubicBezTo>
                    <a:cubicBezTo>
                      <a:pt x="396437" y="698166"/>
                      <a:pt x="402267" y="696232"/>
                      <a:pt x="406154" y="696232"/>
                    </a:cubicBezTo>
                    <a:cubicBezTo>
                      <a:pt x="1008583" y="696232"/>
                      <a:pt x="1008583" y="696232"/>
                      <a:pt x="1008583" y="696232"/>
                    </a:cubicBezTo>
                    <a:cubicBezTo>
                      <a:pt x="1041619" y="696232"/>
                      <a:pt x="1068826" y="669157"/>
                      <a:pt x="1068826" y="636279"/>
                    </a:cubicBezTo>
                    <a:cubicBezTo>
                      <a:pt x="1068826" y="610170"/>
                      <a:pt x="1068826" y="587325"/>
                      <a:pt x="1068826" y="567336"/>
                    </a:cubicBezTo>
                    <a:lnTo>
                      <a:pt x="1068826" y="556942"/>
                    </a:lnTo>
                    <a:lnTo>
                      <a:pt x="1012708" y="605759"/>
                    </a:lnTo>
                    <a:cubicBezTo>
                      <a:pt x="999619" y="612993"/>
                      <a:pt x="985168" y="619026"/>
                      <a:pt x="969247" y="623493"/>
                    </a:cubicBezTo>
                    <a:lnTo>
                      <a:pt x="943608" y="627579"/>
                    </a:lnTo>
                    <a:lnTo>
                      <a:pt x="940094" y="645872"/>
                    </a:lnTo>
                    <a:cubicBezTo>
                      <a:pt x="931428" y="667379"/>
                      <a:pt x="910995" y="682625"/>
                      <a:pt x="886184" y="682625"/>
                    </a:cubicBezTo>
                    <a:cubicBezTo>
                      <a:pt x="703263" y="682625"/>
                      <a:pt x="703263" y="682625"/>
                      <a:pt x="703263" y="682625"/>
                    </a:cubicBezTo>
                    <a:cubicBezTo>
                      <a:pt x="670182" y="682625"/>
                      <a:pt x="642938" y="655521"/>
                      <a:pt x="642938" y="622610"/>
                    </a:cubicBezTo>
                    <a:cubicBezTo>
                      <a:pt x="642938" y="581954"/>
                      <a:pt x="642938" y="581954"/>
                      <a:pt x="642938" y="581954"/>
                    </a:cubicBezTo>
                    <a:cubicBezTo>
                      <a:pt x="642938" y="550979"/>
                      <a:pt x="670182" y="523875"/>
                      <a:pt x="703263" y="523875"/>
                    </a:cubicBezTo>
                    <a:cubicBezTo>
                      <a:pt x="886184" y="523875"/>
                      <a:pt x="886184" y="523875"/>
                      <a:pt x="886184" y="523875"/>
                    </a:cubicBezTo>
                    <a:cubicBezTo>
                      <a:pt x="910995" y="523875"/>
                      <a:pt x="931428" y="539121"/>
                      <a:pt x="940094" y="559812"/>
                    </a:cubicBezTo>
                    <a:lnTo>
                      <a:pt x="941961" y="569064"/>
                    </a:lnTo>
                    <a:lnTo>
                      <a:pt x="960646" y="565759"/>
                    </a:lnTo>
                    <a:cubicBezTo>
                      <a:pt x="1001033" y="552325"/>
                      <a:pt x="1026300" y="524414"/>
                      <a:pt x="1041989" y="496504"/>
                    </a:cubicBezTo>
                    <a:lnTo>
                      <a:pt x="1059306" y="452438"/>
                    </a:lnTo>
                    <a:lnTo>
                      <a:pt x="1054854" y="452438"/>
                    </a:lnTo>
                    <a:cubicBezTo>
                      <a:pt x="1053521" y="452438"/>
                      <a:pt x="1053521" y="452438"/>
                      <a:pt x="1053521" y="452438"/>
                    </a:cubicBezTo>
                    <a:cubicBezTo>
                      <a:pt x="1020565" y="452438"/>
                      <a:pt x="995363" y="425369"/>
                      <a:pt x="995363" y="392500"/>
                    </a:cubicBezTo>
                    <a:cubicBezTo>
                      <a:pt x="995363" y="208818"/>
                      <a:pt x="995363" y="208818"/>
                      <a:pt x="995363" y="208818"/>
                    </a:cubicBezTo>
                    <a:cubicBezTo>
                      <a:pt x="995363" y="177882"/>
                      <a:pt x="1020565" y="150813"/>
                      <a:pt x="1053521" y="150813"/>
                    </a:cubicBezTo>
                    <a:lnTo>
                      <a:pt x="1068826" y="150813"/>
                    </a:lnTo>
                    <a:lnTo>
                      <a:pt x="1068826" y="142450"/>
                    </a:lnTo>
                    <a:cubicBezTo>
                      <a:pt x="1068826" y="117973"/>
                      <a:pt x="1068826" y="117973"/>
                      <a:pt x="1068826" y="117973"/>
                    </a:cubicBezTo>
                    <a:cubicBezTo>
                      <a:pt x="1068826" y="85095"/>
                      <a:pt x="1041619" y="58019"/>
                      <a:pt x="1008583" y="58019"/>
                    </a:cubicBezTo>
                    <a:cubicBezTo>
                      <a:pt x="118543" y="58019"/>
                      <a:pt x="118543" y="58019"/>
                      <a:pt x="118543" y="58019"/>
                    </a:cubicBezTo>
                    <a:close/>
                    <a:moveTo>
                      <a:pt x="118543" y="0"/>
                    </a:moveTo>
                    <a:cubicBezTo>
                      <a:pt x="1008583" y="0"/>
                      <a:pt x="1008583" y="0"/>
                      <a:pt x="1008583" y="0"/>
                    </a:cubicBezTo>
                    <a:cubicBezTo>
                      <a:pt x="1074656" y="0"/>
                      <a:pt x="1127125" y="52218"/>
                      <a:pt x="1127125" y="117973"/>
                    </a:cubicBezTo>
                    <a:lnTo>
                      <a:pt x="1127125" y="150813"/>
                    </a:lnTo>
                    <a:lnTo>
                      <a:pt x="1128156" y="150813"/>
                    </a:lnTo>
                    <a:cubicBezTo>
                      <a:pt x="1138819" y="150813"/>
                      <a:pt x="1138819" y="150813"/>
                      <a:pt x="1138819" y="150813"/>
                    </a:cubicBezTo>
                    <a:cubicBezTo>
                      <a:pt x="1171775" y="150813"/>
                      <a:pt x="1196976" y="177882"/>
                      <a:pt x="1196976" y="208818"/>
                    </a:cubicBezTo>
                    <a:cubicBezTo>
                      <a:pt x="1196976" y="392500"/>
                      <a:pt x="1196976" y="392500"/>
                      <a:pt x="1196976" y="392500"/>
                    </a:cubicBezTo>
                    <a:cubicBezTo>
                      <a:pt x="1196976" y="425369"/>
                      <a:pt x="1171775" y="452438"/>
                      <a:pt x="1138819" y="452438"/>
                    </a:cubicBezTo>
                    <a:lnTo>
                      <a:pt x="1127125" y="452438"/>
                    </a:lnTo>
                    <a:lnTo>
                      <a:pt x="1127125" y="496353"/>
                    </a:lnTo>
                    <a:cubicBezTo>
                      <a:pt x="1127125" y="636279"/>
                      <a:pt x="1127125" y="636279"/>
                      <a:pt x="1127125" y="636279"/>
                    </a:cubicBezTo>
                    <a:cubicBezTo>
                      <a:pt x="1127125" y="702034"/>
                      <a:pt x="1074656" y="754252"/>
                      <a:pt x="1008583" y="754252"/>
                    </a:cubicBezTo>
                    <a:cubicBezTo>
                      <a:pt x="415870" y="754252"/>
                      <a:pt x="415870" y="754252"/>
                      <a:pt x="415870" y="754252"/>
                    </a:cubicBezTo>
                    <a:cubicBezTo>
                      <a:pt x="85506" y="970857"/>
                      <a:pt x="85506" y="970857"/>
                      <a:pt x="85506" y="970857"/>
                    </a:cubicBezTo>
                    <a:cubicBezTo>
                      <a:pt x="79676" y="972791"/>
                      <a:pt x="73846" y="974725"/>
                      <a:pt x="68016" y="974725"/>
                    </a:cubicBezTo>
                    <a:cubicBezTo>
                      <a:pt x="62186" y="974725"/>
                      <a:pt x="56356" y="972791"/>
                      <a:pt x="50526" y="968923"/>
                    </a:cubicBezTo>
                    <a:cubicBezTo>
                      <a:pt x="40810" y="961187"/>
                      <a:pt x="36923" y="947649"/>
                      <a:pt x="40810" y="936046"/>
                    </a:cubicBezTo>
                    <a:cubicBezTo>
                      <a:pt x="108826" y="754252"/>
                      <a:pt x="108826" y="754252"/>
                      <a:pt x="108826" y="754252"/>
                    </a:cubicBezTo>
                    <a:cubicBezTo>
                      <a:pt x="48583" y="748450"/>
                      <a:pt x="0" y="698166"/>
                      <a:pt x="0" y="636279"/>
                    </a:cubicBezTo>
                    <a:cubicBezTo>
                      <a:pt x="0" y="117973"/>
                      <a:pt x="0" y="117973"/>
                      <a:pt x="0" y="117973"/>
                    </a:cubicBezTo>
                    <a:cubicBezTo>
                      <a:pt x="0" y="52218"/>
                      <a:pt x="52470" y="0"/>
                      <a:pt x="118543" y="0"/>
                    </a:cubicBezTo>
                    <a:close/>
                  </a:path>
                </a:pathLst>
              </a:custGeom>
              <a:solidFill>
                <a:schemeClr val="bg1"/>
              </a:solidFill>
              <a:ln>
                <a:noFill/>
              </a:ln>
            </p:spPr>
            <p:txBody>
              <a:bodyPr vert="horz" wrap="square" lIns="124312" tIns="62156" rIns="124312" bIns="62156" numCol="1" anchor="t" anchorCtr="0" compatLnSpc="1">
                <a:prstTxWarp prst="textNoShape">
                  <a:avLst/>
                </a:prstTxWarp>
                <a:noAutofit/>
              </a:bodyPr>
              <a:lstStyle/>
              <a:p>
                <a:pPr defTabSz="1243015">
                  <a:defRPr/>
                </a:pPr>
                <a:endParaRPr lang="en-US" sz="1098" kern="0">
                  <a:solidFill>
                    <a:srgbClr val="505050"/>
                  </a:solidFill>
                  <a:latin typeface="Segoe UI"/>
                </a:endParaRPr>
              </a:p>
            </p:txBody>
          </p:sp>
          <p:sp>
            <p:nvSpPr>
              <p:cNvPr id="471" name="Freeform: Shape 866"/>
              <p:cNvSpPr>
                <a:spLocks/>
              </p:cNvSpPr>
              <p:nvPr/>
            </p:nvSpPr>
            <p:spPr bwMode="auto">
              <a:xfrm>
                <a:off x="704867" y="2051043"/>
                <a:ext cx="85478" cy="69607"/>
              </a:xfrm>
              <a:custGeom>
                <a:avLst/>
                <a:gdLst>
                  <a:gd name="connsiteX0" fmla="*/ 701676 w 1196976"/>
                  <a:gd name="connsiteY0" fmla="*/ 582613 h 974725"/>
                  <a:gd name="connsiteX1" fmla="*/ 701676 w 1196976"/>
                  <a:gd name="connsiteY1" fmla="*/ 622012 h 974725"/>
                  <a:gd name="connsiteX2" fmla="*/ 703615 w 1196976"/>
                  <a:gd name="connsiteY2" fmla="*/ 623888 h 974725"/>
                  <a:gd name="connsiteX3" fmla="*/ 885826 w 1196976"/>
                  <a:gd name="connsiteY3" fmla="*/ 623888 h 974725"/>
                  <a:gd name="connsiteX4" fmla="*/ 885826 w 1196976"/>
                  <a:gd name="connsiteY4" fmla="*/ 622012 h 974725"/>
                  <a:gd name="connsiteX5" fmla="*/ 885826 w 1196976"/>
                  <a:gd name="connsiteY5" fmla="*/ 582613 h 974725"/>
                  <a:gd name="connsiteX6" fmla="*/ 703615 w 1196976"/>
                  <a:gd name="connsiteY6" fmla="*/ 582613 h 974725"/>
                  <a:gd name="connsiteX7" fmla="*/ 701676 w 1196976"/>
                  <a:gd name="connsiteY7" fmla="*/ 582613 h 974725"/>
                  <a:gd name="connsiteX8" fmla="*/ 385969 w 1196976"/>
                  <a:gd name="connsiteY8" fmla="*/ 427491 h 974725"/>
                  <a:gd name="connsiteX9" fmla="*/ 408077 w 1196976"/>
                  <a:gd name="connsiteY9" fmla="*/ 433537 h 974725"/>
                  <a:gd name="connsiteX10" fmla="*/ 410020 w 1196976"/>
                  <a:gd name="connsiteY10" fmla="*/ 435472 h 974725"/>
                  <a:gd name="connsiteX11" fmla="*/ 719049 w 1196976"/>
                  <a:gd name="connsiteY11" fmla="*/ 435472 h 974725"/>
                  <a:gd name="connsiteX12" fmla="*/ 761807 w 1196976"/>
                  <a:gd name="connsiteY12" fmla="*/ 439341 h 974725"/>
                  <a:gd name="connsiteX13" fmla="*/ 757920 w 1196976"/>
                  <a:gd name="connsiteY13" fmla="*/ 479971 h 974725"/>
                  <a:gd name="connsiteX14" fmla="*/ 565506 w 1196976"/>
                  <a:gd name="connsiteY14" fmla="*/ 547688 h 974725"/>
                  <a:gd name="connsiteX15" fmla="*/ 371149 w 1196976"/>
                  <a:gd name="connsiteY15" fmla="*/ 479971 h 974725"/>
                  <a:gd name="connsiteX16" fmla="*/ 369205 w 1196976"/>
                  <a:gd name="connsiteY16" fmla="*/ 478037 h 974725"/>
                  <a:gd name="connsiteX17" fmla="*/ 365318 w 1196976"/>
                  <a:gd name="connsiteY17" fmla="*/ 437406 h 974725"/>
                  <a:gd name="connsiteX18" fmla="*/ 385969 w 1196976"/>
                  <a:gd name="connsiteY18" fmla="*/ 427491 h 974725"/>
                  <a:gd name="connsiteX19" fmla="*/ 1052514 w 1196976"/>
                  <a:gd name="connsiteY19" fmla="*/ 209550 h 974725"/>
                  <a:gd name="connsiteX20" fmla="*/ 1052514 w 1196976"/>
                  <a:gd name="connsiteY20" fmla="*/ 393353 h 974725"/>
                  <a:gd name="connsiteX21" fmla="*/ 1052514 w 1196976"/>
                  <a:gd name="connsiteY21" fmla="*/ 395288 h 974725"/>
                  <a:gd name="connsiteX22" fmla="*/ 1138239 w 1196976"/>
                  <a:gd name="connsiteY22" fmla="*/ 395288 h 974725"/>
                  <a:gd name="connsiteX23" fmla="*/ 1138239 w 1196976"/>
                  <a:gd name="connsiteY23" fmla="*/ 393353 h 974725"/>
                  <a:gd name="connsiteX24" fmla="*/ 1138239 w 1196976"/>
                  <a:gd name="connsiteY24" fmla="*/ 209550 h 974725"/>
                  <a:gd name="connsiteX25" fmla="*/ 786607 w 1196976"/>
                  <a:gd name="connsiteY25" fmla="*/ 177800 h 974725"/>
                  <a:gd name="connsiteX26" fmla="*/ 889196 w 1196976"/>
                  <a:gd name="connsiteY26" fmla="*/ 253471 h 974725"/>
                  <a:gd name="connsiteX27" fmla="*/ 891131 w 1196976"/>
                  <a:gd name="connsiteY27" fmla="*/ 255412 h 974725"/>
                  <a:gd name="connsiteX28" fmla="*/ 877582 w 1196976"/>
                  <a:gd name="connsiteY28" fmla="*/ 296158 h 974725"/>
                  <a:gd name="connsiteX29" fmla="*/ 864032 w 1196976"/>
                  <a:gd name="connsiteY29" fmla="*/ 298098 h 974725"/>
                  <a:gd name="connsiteX30" fmla="*/ 838869 w 1196976"/>
                  <a:gd name="connsiteY30" fmla="*/ 282576 h 974725"/>
                  <a:gd name="connsiteX31" fmla="*/ 836933 w 1196976"/>
                  <a:gd name="connsiteY31" fmla="*/ 280635 h 974725"/>
                  <a:gd name="connsiteX32" fmla="*/ 786607 w 1196976"/>
                  <a:gd name="connsiteY32" fmla="*/ 236009 h 974725"/>
                  <a:gd name="connsiteX33" fmla="*/ 736280 w 1196976"/>
                  <a:gd name="connsiteY33" fmla="*/ 280635 h 974725"/>
                  <a:gd name="connsiteX34" fmla="*/ 695632 w 1196976"/>
                  <a:gd name="connsiteY34" fmla="*/ 294217 h 974725"/>
                  <a:gd name="connsiteX35" fmla="*/ 684018 w 1196976"/>
                  <a:gd name="connsiteY35" fmla="*/ 253471 h 974725"/>
                  <a:gd name="connsiteX36" fmla="*/ 786607 w 1196976"/>
                  <a:gd name="connsiteY36" fmla="*/ 177800 h 974725"/>
                  <a:gd name="connsiteX37" fmla="*/ 340520 w 1196976"/>
                  <a:gd name="connsiteY37" fmla="*/ 177800 h 974725"/>
                  <a:gd name="connsiteX38" fmla="*/ 443109 w 1196976"/>
                  <a:gd name="connsiteY38" fmla="*/ 253471 h 974725"/>
                  <a:gd name="connsiteX39" fmla="*/ 443109 w 1196976"/>
                  <a:gd name="connsiteY39" fmla="*/ 255412 h 974725"/>
                  <a:gd name="connsiteX40" fmla="*/ 431495 w 1196976"/>
                  <a:gd name="connsiteY40" fmla="*/ 296158 h 974725"/>
                  <a:gd name="connsiteX41" fmla="*/ 417945 w 1196976"/>
                  <a:gd name="connsiteY41" fmla="*/ 298098 h 974725"/>
                  <a:gd name="connsiteX42" fmla="*/ 390846 w 1196976"/>
                  <a:gd name="connsiteY42" fmla="*/ 282576 h 974725"/>
                  <a:gd name="connsiteX43" fmla="*/ 390846 w 1196976"/>
                  <a:gd name="connsiteY43" fmla="*/ 280635 h 974725"/>
                  <a:gd name="connsiteX44" fmla="*/ 340520 w 1196976"/>
                  <a:gd name="connsiteY44" fmla="*/ 236009 h 974725"/>
                  <a:gd name="connsiteX45" fmla="*/ 288257 w 1196976"/>
                  <a:gd name="connsiteY45" fmla="*/ 280635 h 974725"/>
                  <a:gd name="connsiteX46" fmla="*/ 249545 w 1196976"/>
                  <a:gd name="connsiteY46" fmla="*/ 294217 h 974725"/>
                  <a:gd name="connsiteX47" fmla="*/ 235995 w 1196976"/>
                  <a:gd name="connsiteY47" fmla="*/ 253471 h 974725"/>
                  <a:gd name="connsiteX48" fmla="*/ 340520 w 1196976"/>
                  <a:gd name="connsiteY48" fmla="*/ 177800 h 974725"/>
                  <a:gd name="connsiteX49" fmla="*/ 118543 w 1196976"/>
                  <a:gd name="connsiteY49" fmla="*/ 58019 h 974725"/>
                  <a:gd name="connsiteX50" fmla="*/ 58300 w 1196976"/>
                  <a:gd name="connsiteY50" fmla="*/ 117973 h 974725"/>
                  <a:gd name="connsiteX51" fmla="*/ 58300 w 1196976"/>
                  <a:gd name="connsiteY51" fmla="*/ 636279 h 974725"/>
                  <a:gd name="connsiteX52" fmla="*/ 118543 w 1196976"/>
                  <a:gd name="connsiteY52" fmla="*/ 696232 h 974725"/>
                  <a:gd name="connsiteX53" fmla="*/ 149636 w 1196976"/>
                  <a:gd name="connsiteY53" fmla="*/ 696232 h 974725"/>
                  <a:gd name="connsiteX54" fmla="*/ 174899 w 1196976"/>
                  <a:gd name="connsiteY54" fmla="*/ 707836 h 974725"/>
                  <a:gd name="connsiteX55" fmla="*/ 178785 w 1196976"/>
                  <a:gd name="connsiteY55" fmla="*/ 734912 h 974725"/>
                  <a:gd name="connsiteX56" fmla="*/ 126316 w 1196976"/>
                  <a:gd name="connsiteY56" fmla="*/ 874158 h 974725"/>
                  <a:gd name="connsiteX57" fmla="*/ 390607 w 1196976"/>
                  <a:gd name="connsiteY57" fmla="*/ 700100 h 974725"/>
                  <a:gd name="connsiteX58" fmla="*/ 406154 w 1196976"/>
                  <a:gd name="connsiteY58" fmla="*/ 696232 h 974725"/>
                  <a:gd name="connsiteX59" fmla="*/ 1008583 w 1196976"/>
                  <a:gd name="connsiteY59" fmla="*/ 696232 h 974725"/>
                  <a:gd name="connsiteX60" fmla="*/ 1068826 w 1196976"/>
                  <a:gd name="connsiteY60" fmla="*/ 636279 h 974725"/>
                  <a:gd name="connsiteX61" fmla="*/ 1068826 w 1196976"/>
                  <a:gd name="connsiteY61" fmla="*/ 567336 h 974725"/>
                  <a:gd name="connsiteX62" fmla="*/ 1068826 w 1196976"/>
                  <a:gd name="connsiteY62" fmla="*/ 556942 h 974725"/>
                  <a:gd name="connsiteX63" fmla="*/ 1012708 w 1196976"/>
                  <a:gd name="connsiteY63" fmla="*/ 605759 h 974725"/>
                  <a:gd name="connsiteX64" fmla="*/ 969247 w 1196976"/>
                  <a:gd name="connsiteY64" fmla="*/ 623493 h 974725"/>
                  <a:gd name="connsiteX65" fmla="*/ 943608 w 1196976"/>
                  <a:gd name="connsiteY65" fmla="*/ 627579 h 974725"/>
                  <a:gd name="connsiteX66" fmla="*/ 940094 w 1196976"/>
                  <a:gd name="connsiteY66" fmla="*/ 645872 h 974725"/>
                  <a:gd name="connsiteX67" fmla="*/ 886184 w 1196976"/>
                  <a:gd name="connsiteY67" fmla="*/ 682625 h 974725"/>
                  <a:gd name="connsiteX68" fmla="*/ 703263 w 1196976"/>
                  <a:gd name="connsiteY68" fmla="*/ 682625 h 974725"/>
                  <a:gd name="connsiteX69" fmla="*/ 642938 w 1196976"/>
                  <a:gd name="connsiteY69" fmla="*/ 622610 h 974725"/>
                  <a:gd name="connsiteX70" fmla="*/ 642938 w 1196976"/>
                  <a:gd name="connsiteY70" fmla="*/ 581954 h 974725"/>
                  <a:gd name="connsiteX71" fmla="*/ 703263 w 1196976"/>
                  <a:gd name="connsiteY71" fmla="*/ 523875 h 974725"/>
                  <a:gd name="connsiteX72" fmla="*/ 886184 w 1196976"/>
                  <a:gd name="connsiteY72" fmla="*/ 523875 h 974725"/>
                  <a:gd name="connsiteX73" fmla="*/ 940094 w 1196976"/>
                  <a:gd name="connsiteY73" fmla="*/ 559812 h 974725"/>
                  <a:gd name="connsiteX74" fmla="*/ 941961 w 1196976"/>
                  <a:gd name="connsiteY74" fmla="*/ 569064 h 974725"/>
                  <a:gd name="connsiteX75" fmla="*/ 960646 w 1196976"/>
                  <a:gd name="connsiteY75" fmla="*/ 565759 h 974725"/>
                  <a:gd name="connsiteX76" fmla="*/ 1041989 w 1196976"/>
                  <a:gd name="connsiteY76" fmla="*/ 496504 h 974725"/>
                  <a:gd name="connsiteX77" fmla="*/ 1059306 w 1196976"/>
                  <a:gd name="connsiteY77" fmla="*/ 452438 h 974725"/>
                  <a:gd name="connsiteX78" fmla="*/ 1054854 w 1196976"/>
                  <a:gd name="connsiteY78" fmla="*/ 452438 h 974725"/>
                  <a:gd name="connsiteX79" fmla="*/ 1053521 w 1196976"/>
                  <a:gd name="connsiteY79" fmla="*/ 452438 h 974725"/>
                  <a:gd name="connsiteX80" fmla="*/ 995363 w 1196976"/>
                  <a:gd name="connsiteY80" fmla="*/ 392500 h 974725"/>
                  <a:gd name="connsiteX81" fmla="*/ 995363 w 1196976"/>
                  <a:gd name="connsiteY81" fmla="*/ 208818 h 974725"/>
                  <a:gd name="connsiteX82" fmla="*/ 1053521 w 1196976"/>
                  <a:gd name="connsiteY82" fmla="*/ 150813 h 974725"/>
                  <a:gd name="connsiteX83" fmla="*/ 1068826 w 1196976"/>
                  <a:gd name="connsiteY83" fmla="*/ 150813 h 974725"/>
                  <a:gd name="connsiteX84" fmla="*/ 1068826 w 1196976"/>
                  <a:gd name="connsiteY84" fmla="*/ 142450 h 974725"/>
                  <a:gd name="connsiteX85" fmla="*/ 1068826 w 1196976"/>
                  <a:gd name="connsiteY85" fmla="*/ 117973 h 974725"/>
                  <a:gd name="connsiteX86" fmla="*/ 1008583 w 1196976"/>
                  <a:gd name="connsiteY86" fmla="*/ 58019 h 974725"/>
                  <a:gd name="connsiteX87" fmla="*/ 118543 w 1196976"/>
                  <a:gd name="connsiteY87" fmla="*/ 58019 h 974725"/>
                  <a:gd name="connsiteX88" fmla="*/ 118543 w 1196976"/>
                  <a:gd name="connsiteY88" fmla="*/ 0 h 974725"/>
                  <a:gd name="connsiteX89" fmla="*/ 1008583 w 1196976"/>
                  <a:gd name="connsiteY89" fmla="*/ 0 h 974725"/>
                  <a:gd name="connsiteX90" fmla="*/ 1127125 w 1196976"/>
                  <a:gd name="connsiteY90" fmla="*/ 117973 h 974725"/>
                  <a:gd name="connsiteX91" fmla="*/ 1127125 w 1196976"/>
                  <a:gd name="connsiteY91" fmla="*/ 150813 h 974725"/>
                  <a:gd name="connsiteX92" fmla="*/ 1128156 w 1196976"/>
                  <a:gd name="connsiteY92" fmla="*/ 150813 h 974725"/>
                  <a:gd name="connsiteX93" fmla="*/ 1138819 w 1196976"/>
                  <a:gd name="connsiteY93" fmla="*/ 150813 h 974725"/>
                  <a:gd name="connsiteX94" fmla="*/ 1196976 w 1196976"/>
                  <a:gd name="connsiteY94" fmla="*/ 208818 h 974725"/>
                  <a:gd name="connsiteX95" fmla="*/ 1196976 w 1196976"/>
                  <a:gd name="connsiteY95" fmla="*/ 392500 h 974725"/>
                  <a:gd name="connsiteX96" fmla="*/ 1138819 w 1196976"/>
                  <a:gd name="connsiteY96" fmla="*/ 452438 h 974725"/>
                  <a:gd name="connsiteX97" fmla="*/ 1127125 w 1196976"/>
                  <a:gd name="connsiteY97" fmla="*/ 452438 h 974725"/>
                  <a:gd name="connsiteX98" fmla="*/ 1127125 w 1196976"/>
                  <a:gd name="connsiteY98" fmla="*/ 496353 h 974725"/>
                  <a:gd name="connsiteX99" fmla="*/ 1127125 w 1196976"/>
                  <a:gd name="connsiteY99" fmla="*/ 636279 h 974725"/>
                  <a:gd name="connsiteX100" fmla="*/ 1008583 w 1196976"/>
                  <a:gd name="connsiteY100" fmla="*/ 754252 h 974725"/>
                  <a:gd name="connsiteX101" fmla="*/ 415870 w 1196976"/>
                  <a:gd name="connsiteY101" fmla="*/ 754252 h 974725"/>
                  <a:gd name="connsiteX102" fmla="*/ 85506 w 1196976"/>
                  <a:gd name="connsiteY102" fmla="*/ 970857 h 974725"/>
                  <a:gd name="connsiteX103" fmla="*/ 68016 w 1196976"/>
                  <a:gd name="connsiteY103" fmla="*/ 974725 h 974725"/>
                  <a:gd name="connsiteX104" fmla="*/ 50526 w 1196976"/>
                  <a:gd name="connsiteY104" fmla="*/ 968923 h 974725"/>
                  <a:gd name="connsiteX105" fmla="*/ 40810 w 1196976"/>
                  <a:gd name="connsiteY105" fmla="*/ 936046 h 974725"/>
                  <a:gd name="connsiteX106" fmla="*/ 108826 w 1196976"/>
                  <a:gd name="connsiteY106" fmla="*/ 754252 h 974725"/>
                  <a:gd name="connsiteX107" fmla="*/ 0 w 1196976"/>
                  <a:gd name="connsiteY107" fmla="*/ 636279 h 974725"/>
                  <a:gd name="connsiteX108" fmla="*/ 0 w 1196976"/>
                  <a:gd name="connsiteY108" fmla="*/ 117973 h 974725"/>
                  <a:gd name="connsiteX109" fmla="*/ 118543 w 1196976"/>
                  <a:gd name="connsiteY109" fmla="*/ 0 h 9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96976" h="974725">
                    <a:moveTo>
                      <a:pt x="701676" y="582613"/>
                    </a:moveTo>
                    <a:cubicBezTo>
                      <a:pt x="701676" y="622012"/>
                      <a:pt x="701676" y="622012"/>
                      <a:pt x="701676" y="622012"/>
                    </a:cubicBezTo>
                    <a:cubicBezTo>
                      <a:pt x="701676" y="623888"/>
                      <a:pt x="703615" y="623888"/>
                      <a:pt x="703615" y="623888"/>
                    </a:cubicBezTo>
                    <a:cubicBezTo>
                      <a:pt x="885826" y="623888"/>
                      <a:pt x="885826" y="623888"/>
                      <a:pt x="885826" y="623888"/>
                    </a:cubicBezTo>
                    <a:cubicBezTo>
                      <a:pt x="885826" y="623888"/>
                      <a:pt x="885826" y="623888"/>
                      <a:pt x="885826" y="622012"/>
                    </a:cubicBezTo>
                    <a:cubicBezTo>
                      <a:pt x="885826" y="582613"/>
                      <a:pt x="885826" y="582613"/>
                      <a:pt x="885826" y="582613"/>
                    </a:cubicBezTo>
                    <a:lnTo>
                      <a:pt x="703615" y="582613"/>
                    </a:lnTo>
                    <a:cubicBezTo>
                      <a:pt x="703615" y="582613"/>
                      <a:pt x="701676" y="582613"/>
                      <a:pt x="701676" y="582613"/>
                    </a:cubicBezTo>
                    <a:close/>
                    <a:moveTo>
                      <a:pt x="385969" y="427491"/>
                    </a:moveTo>
                    <a:cubicBezTo>
                      <a:pt x="393500" y="426765"/>
                      <a:pt x="401274" y="428700"/>
                      <a:pt x="408077" y="433537"/>
                    </a:cubicBezTo>
                    <a:cubicBezTo>
                      <a:pt x="410020" y="435472"/>
                      <a:pt x="410020" y="435472"/>
                      <a:pt x="410020" y="435472"/>
                    </a:cubicBezTo>
                    <a:cubicBezTo>
                      <a:pt x="495538" y="508993"/>
                      <a:pt x="633531" y="508993"/>
                      <a:pt x="719049" y="435472"/>
                    </a:cubicBezTo>
                    <a:cubicBezTo>
                      <a:pt x="732654" y="425798"/>
                      <a:pt x="750146" y="427733"/>
                      <a:pt x="761807" y="439341"/>
                    </a:cubicBezTo>
                    <a:cubicBezTo>
                      <a:pt x="771525" y="450950"/>
                      <a:pt x="769582" y="470298"/>
                      <a:pt x="757920" y="479971"/>
                    </a:cubicBezTo>
                    <a:cubicBezTo>
                      <a:pt x="705444" y="524471"/>
                      <a:pt x="635475" y="547688"/>
                      <a:pt x="565506" y="547688"/>
                    </a:cubicBezTo>
                    <a:cubicBezTo>
                      <a:pt x="495538" y="547688"/>
                      <a:pt x="425569" y="524471"/>
                      <a:pt x="371149" y="479971"/>
                    </a:cubicBezTo>
                    <a:cubicBezTo>
                      <a:pt x="369205" y="478037"/>
                      <a:pt x="369205" y="478037"/>
                      <a:pt x="369205" y="478037"/>
                    </a:cubicBezTo>
                    <a:cubicBezTo>
                      <a:pt x="357544" y="468363"/>
                      <a:pt x="355600" y="449015"/>
                      <a:pt x="365318" y="437406"/>
                    </a:cubicBezTo>
                    <a:cubicBezTo>
                      <a:pt x="371149" y="431602"/>
                      <a:pt x="378437" y="428216"/>
                      <a:pt x="385969" y="427491"/>
                    </a:cubicBezTo>
                    <a:close/>
                    <a:moveTo>
                      <a:pt x="1052514" y="209550"/>
                    </a:moveTo>
                    <a:cubicBezTo>
                      <a:pt x="1052514" y="393353"/>
                      <a:pt x="1052514" y="393353"/>
                      <a:pt x="1052514" y="393353"/>
                    </a:cubicBezTo>
                    <a:cubicBezTo>
                      <a:pt x="1052514" y="395288"/>
                      <a:pt x="1052514" y="395288"/>
                      <a:pt x="1052514" y="395288"/>
                    </a:cubicBezTo>
                    <a:cubicBezTo>
                      <a:pt x="1138239" y="395288"/>
                      <a:pt x="1138239" y="395288"/>
                      <a:pt x="1138239" y="395288"/>
                    </a:cubicBezTo>
                    <a:cubicBezTo>
                      <a:pt x="1138239" y="395288"/>
                      <a:pt x="1138239" y="395288"/>
                      <a:pt x="1138239" y="393353"/>
                    </a:cubicBezTo>
                    <a:cubicBezTo>
                      <a:pt x="1138239" y="209550"/>
                      <a:pt x="1138239" y="209550"/>
                      <a:pt x="1138239" y="209550"/>
                    </a:cubicBezTo>
                    <a:close/>
                    <a:moveTo>
                      <a:pt x="786607" y="177800"/>
                    </a:moveTo>
                    <a:cubicBezTo>
                      <a:pt x="827255" y="177800"/>
                      <a:pt x="864032" y="204964"/>
                      <a:pt x="889196" y="253471"/>
                    </a:cubicBezTo>
                    <a:cubicBezTo>
                      <a:pt x="891131" y="255412"/>
                      <a:pt x="891131" y="255412"/>
                      <a:pt x="891131" y="255412"/>
                    </a:cubicBezTo>
                    <a:cubicBezTo>
                      <a:pt x="896938" y="270934"/>
                      <a:pt x="893067" y="288396"/>
                      <a:pt x="877582" y="296158"/>
                    </a:cubicBezTo>
                    <a:cubicBezTo>
                      <a:pt x="873711" y="298098"/>
                      <a:pt x="869839" y="298098"/>
                      <a:pt x="864032" y="298098"/>
                    </a:cubicBezTo>
                    <a:cubicBezTo>
                      <a:pt x="854354" y="298098"/>
                      <a:pt x="844676" y="292277"/>
                      <a:pt x="838869" y="282576"/>
                    </a:cubicBezTo>
                    <a:cubicBezTo>
                      <a:pt x="836933" y="280635"/>
                      <a:pt x="836933" y="280635"/>
                      <a:pt x="836933" y="280635"/>
                    </a:cubicBezTo>
                    <a:cubicBezTo>
                      <a:pt x="823384" y="251531"/>
                      <a:pt x="804028" y="236009"/>
                      <a:pt x="786607" y="236009"/>
                    </a:cubicBezTo>
                    <a:cubicBezTo>
                      <a:pt x="769186" y="236009"/>
                      <a:pt x="749830" y="251531"/>
                      <a:pt x="736280" y="280635"/>
                    </a:cubicBezTo>
                    <a:cubicBezTo>
                      <a:pt x="728538" y="296158"/>
                      <a:pt x="711117" y="300038"/>
                      <a:pt x="695632" y="294217"/>
                    </a:cubicBezTo>
                    <a:cubicBezTo>
                      <a:pt x="682082" y="286456"/>
                      <a:pt x="676275" y="268994"/>
                      <a:pt x="684018" y="253471"/>
                    </a:cubicBezTo>
                    <a:cubicBezTo>
                      <a:pt x="709181" y="204964"/>
                      <a:pt x="745958" y="177800"/>
                      <a:pt x="786607" y="177800"/>
                    </a:cubicBezTo>
                    <a:close/>
                    <a:moveTo>
                      <a:pt x="340520" y="177800"/>
                    </a:moveTo>
                    <a:cubicBezTo>
                      <a:pt x="379233" y="177800"/>
                      <a:pt x="416010" y="204964"/>
                      <a:pt x="443109" y="253471"/>
                    </a:cubicBezTo>
                    <a:cubicBezTo>
                      <a:pt x="443109" y="255412"/>
                      <a:pt x="443109" y="255412"/>
                      <a:pt x="443109" y="255412"/>
                    </a:cubicBezTo>
                    <a:cubicBezTo>
                      <a:pt x="450851" y="270934"/>
                      <a:pt x="445044" y="288396"/>
                      <a:pt x="431495" y="296158"/>
                    </a:cubicBezTo>
                    <a:cubicBezTo>
                      <a:pt x="425688" y="298098"/>
                      <a:pt x="421817" y="298098"/>
                      <a:pt x="417945" y="298098"/>
                    </a:cubicBezTo>
                    <a:cubicBezTo>
                      <a:pt x="406332" y="298098"/>
                      <a:pt x="396653" y="292277"/>
                      <a:pt x="390846" y="282576"/>
                    </a:cubicBezTo>
                    <a:cubicBezTo>
                      <a:pt x="390846" y="280635"/>
                      <a:pt x="390846" y="280635"/>
                      <a:pt x="390846" y="280635"/>
                    </a:cubicBezTo>
                    <a:cubicBezTo>
                      <a:pt x="375361" y="251531"/>
                      <a:pt x="357941" y="236009"/>
                      <a:pt x="340520" y="236009"/>
                    </a:cubicBezTo>
                    <a:cubicBezTo>
                      <a:pt x="321163" y="236009"/>
                      <a:pt x="303743" y="251531"/>
                      <a:pt x="288257" y="280635"/>
                    </a:cubicBezTo>
                    <a:cubicBezTo>
                      <a:pt x="280515" y="296158"/>
                      <a:pt x="263094" y="300038"/>
                      <a:pt x="249545" y="294217"/>
                    </a:cubicBezTo>
                    <a:cubicBezTo>
                      <a:pt x="234060" y="286456"/>
                      <a:pt x="230188" y="268994"/>
                      <a:pt x="235995" y="253471"/>
                    </a:cubicBezTo>
                    <a:cubicBezTo>
                      <a:pt x="263094" y="204964"/>
                      <a:pt x="299871" y="177800"/>
                      <a:pt x="340520" y="177800"/>
                    </a:cubicBezTo>
                    <a:close/>
                    <a:moveTo>
                      <a:pt x="118543" y="58019"/>
                    </a:moveTo>
                    <a:cubicBezTo>
                      <a:pt x="85506" y="58019"/>
                      <a:pt x="58300" y="85095"/>
                      <a:pt x="58300" y="117973"/>
                    </a:cubicBezTo>
                    <a:cubicBezTo>
                      <a:pt x="58300" y="636279"/>
                      <a:pt x="58300" y="636279"/>
                      <a:pt x="58300" y="636279"/>
                    </a:cubicBezTo>
                    <a:cubicBezTo>
                      <a:pt x="58300" y="669157"/>
                      <a:pt x="85506" y="696232"/>
                      <a:pt x="118543" y="696232"/>
                    </a:cubicBezTo>
                    <a:cubicBezTo>
                      <a:pt x="149636" y="696232"/>
                      <a:pt x="149636" y="696232"/>
                      <a:pt x="149636" y="696232"/>
                    </a:cubicBezTo>
                    <a:cubicBezTo>
                      <a:pt x="159352" y="696232"/>
                      <a:pt x="169069" y="700100"/>
                      <a:pt x="174899" y="707836"/>
                    </a:cubicBezTo>
                    <a:cubicBezTo>
                      <a:pt x="180729" y="715572"/>
                      <a:pt x="180729" y="727176"/>
                      <a:pt x="178785" y="734912"/>
                    </a:cubicBezTo>
                    <a:cubicBezTo>
                      <a:pt x="126316" y="874158"/>
                      <a:pt x="126316" y="874158"/>
                      <a:pt x="126316" y="874158"/>
                    </a:cubicBezTo>
                    <a:cubicBezTo>
                      <a:pt x="390607" y="700100"/>
                      <a:pt x="390607" y="700100"/>
                      <a:pt x="390607" y="700100"/>
                    </a:cubicBezTo>
                    <a:cubicBezTo>
                      <a:pt x="396437" y="698166"/>
                      <a:pt x="402267" y="696232"/>
                      <a:pt x="406154" y="696232"/>
                    </a:cubicBezTo>
                    <a:cubicBezTo>
                      <a:pt x="1008583" y="696232"/>
                      <a:pt x="1008583" y="696232"/>
                      <a:pt x="1008583" y="696232"/>
                    </a:cubicBezTo>
                    <a:cubicBezTo>
                      <a:pt x="1041619" y="696232"/>
                      <a:pt x="1068826" y="669157"/>
                      <a:pt x="1068826" y="636279"/>
                    </a:cubicBezTo>
                    <a:cubicBezTo>
                      <a:pt x="1068826" y="610170"/>
                      <a:pt x="1068826" y="587325"/>
                      <a:pt x="1068826" y="567336"/>
                    </a:cubicBezTo>
                    <a:lnTo>
                      <a:pt x="1068826" y="556942"/>
                    </a:lnTo>
                    <a:lnTo>
                      <a:pt x="1012708" y="605759"/>
                    </a:lnTo>
                    <a:cubicBezTo>
                      <a:pt x="999619" y="612993"/>
                      <a:pt x="985168" y="619026"/>
                      <a:pt x="969247" y="623493"/>
                    </a:cubicBezTo>
                    <a:lnTo>
                      <a:pt x="943608" y="627579"/>
                    </a:lnTo>
                    <a:lnTo>
                      <a:pt x="940094" y="645872"/>
                    </a:lnTo>
                    <a:cubicBezTo>
                      <a:pt x="931428" y="667379"/>
                      <a:pt x="910995" y="682625"/>
                      <a:pt x="886184" y="682625"/>
                    </a:cubicBezTo>
                    <a:cubicBezTo>
                      <a:pt x="703263" y="682625"/>
                      <a:pt x="703263" y="682625"/>
                      <a:pt x="703263" y="682625"/>
                    </a:cubicBezTo>
                    <a:cubicBezTo>
                      <a:pt x="670182" y="682625"/>
                      <a:pt x="642938" y="655521"/>
                      <a:pt x="642938" y="622610"/>
                    </a:cubicBezTo>
                    <a:cubicBezTo>
                      <a:pt x="642938" y="581954"/>
                      <a:pt x="642938" y="581954"/>
                      <a:pt x="642938" y="581954"/>
                    </a:cubicBezTo>
                    <a:cubicBezTo>
                      <a:pt x="642938" y="550979"/>
                      <a:pt x="670182" y="523875"/>
                      <a:pt x="703263" y="523875"/>
                    </a:cubicBezTo>
                    <a:cubicBezTo>
                      <a:pt x="886184" y="523875"/>
                      <a:pt x="886184" y="523875"/>
                      <a:pt x="886184" y="523875"/>
                    </a:cubicBezTo>
                    <a:cubicBezTo>
                      <a:pt x="910995" y="523875"/>
                      <a:pt x="931428" y="539121"/>
                      <a:pt x="940094" y="559812"/>
                    </a:cubicBezTo>
                    <a:lnTo>
                      <a:pt x="941961" y="569064"/>
                    </a:lnTo>
                    <a:lnTo>
                      <a:pt x="960646" y="565759"/>
                    </a:lnTo>
                    <a:cubicBezTo>
                      <a:pt x="1001033" y="552325"/>
                      <a:pt x="1026300" y="524414"/>
                      <a:pt x="1041989" y="496504"/>
                    </a:cubicBezTo>
                    <a:lnTo>
                      <a:pt x="1059306" y="452438"/>
                    </a:lnTo>
                    <a:lnTo>
                      <a:pt x="1054854" y="452438"/>
                    </a:lnTo>
                    <a:cubicBezTo>
                      <a:pt x="1053521" y="452438"/>
                      <a:pt x="1053521" y="452438"/>
                      <a:pt x="1053521" y="452438"/>
                    </a:cubicBezTo>
                    <a:cubicBezTo>
                      <a:pt x="1020565" y="452438"/>
                      <a:pt x="995363" y="425369"/>
                      <a:pt x="995363" y="392500"/>
                    </a:cubicBezTo>
                    <a:cubicBezTo>
                      <a:pt x="995363" y="208818"/>
                      <a:pt x="995363" y="208818"/>
                      <a:pt x="995363" y="208818"/>
                    </a:cubicBezTo>
                    <a:cubicBezTo>
                      <a:pt x="995363" y="177882"/>
                      <a:pt x="1020565" y="150813"/>
                      <a:pt x="1053521" y="150813"/>
                    </a:cubicBezTo>
                    <a:lnTo>
                      <a:pt x="1068826" y="150813"/>
                    </a:lnTo>
                    <a:lnTo>
                      <a:pt x="1068826" y="142450"/>
                    </a:lnTo>
                    <a:cubicBezTo>
                      <a:pt x="1068826" y="117973"/>
                      <a:pt x="1068826" y="117973"/>
                      <a:pt x="1068826" y="117973"/>
                    </a:cubicBezTo>
                    <a:cubicBezTo>
                      <a:pt x="1068826" y="85095"/>
                      <a:pt x="1041619" y="58019"/>
                      <a:pt x="1008583" y="58019"/>
                    </a:cubicBezTo>
                    <a:cubicBezTo>
                      <a:pt x="118543" y="58019"/>
                      <a:pt x="118543" y="58019"/>
                      <a:pt x="118543" y="58019"/>
                    </a:cubicBezTo>
                    <a:close/>
                    <a:moveTo>
                      <a:pt x="118543" y="0"/>
                    </a:moveTo>
                    <a:cubicBezTo>
                      <a:pt x="1008583" y="0"/>
                      <a:pt x="1008583" y="0"/>
                      <a:pt x="1008583" y="0"/>
                    </a:cubicBezTo>
                    <a:cubicBezTo>
                      <a:pt x="1074656" y="0"/>
                      <a:pt x="1127125" y="52218"/>
                      <a:pt x="1127125" y="117973"/>
                    </a:cubicBezTo>
                    <a:lnTo>
                      <a:pt x="1127125" y="150813"/>
                    </a:lnTo>
                    <a:lnTo>
                      <a:pt x="1128156" y="150813"/>
                    </a:lnTo>
                    <a:cubicBezTo>
                      <a:pt x="1138819" y="150813"/>
                      <a:pt x="1138819" y="150813"/>
                      <a:pt x="1138819" y="150813"/>
                    </a:cubicBezTo>
                    <a:cubicBezTo>
                      <a:pt x="1171775" y="150813"/>
                      <a:pt x="1196976" y="177882"/>
                      <a:pt x="1196976" y="208818"/>
                    </a:cubicBezTo>
                    <a:cubicBezTo>
                      <a:pt x="1196976" y="392500"/>
                      <a:pt x="1196976" y="392500"/>
                      <a:pt x="1196976" y="392500"/>
                    </a:cubicBezTo>
                    <a:cubicBezTo>
                      <a:pt x="1196976" y="425369"/>
                      <a:pt x="1171775" y="452438"/>
                      <a:pt x="1138819" y="452438"/>
                    </a:cubicBezTo>
                    <a:lnTo>
                      <a:pt x="1127125" y="452438"/>
                    </a:lnTo>
                    <a:lnTo>
                      <a:pt x="1127125" y="496353"/>
                    </a:lnTo>
                    <a:cubicBezTo>
                      <a:pt x="1127125" y="636279"/>
                      <a:pt x="1127125" y="636279"/>
                      <a:pt x="1127125" y="636279"/>
                    </a:cubicBezTo>
                    <a:cubicBezTo>
                      <a:pt x="1127125" y="702034"/>
                      <a:pt x="1074656" y="754252"/>
                      <a:pt x="1008583" y="754252"/>
                    </a:cubicBezTo>
                    <a:cubicBezTo>
                      <a:pt x="415870" y="754252"/>
                      <a:pt x="415870" y="754252"/>
                      <a:pt x="415870" y="754252"/>
                    </a:cubicBezTo>
                    <a:cubicBezTo>
                      <a:pt x="85506" y="970857"/>
                      <a:pt x="85506" y="970857"/>
                      <a:pt x="85506" y="970857"/>
                    </a:cubicBezTo>
                    <a:cubicBezTo>
                      <a:pt x="79676" y="972791"/>
                      <a:pt x="73846" y="974725"/>
                      <a:pt x="68016" y="974725"/>
                    </a:cubicBezTo>
                    <a:cubicBezTo>
                      <a:pt x="62186" y="974725"/>
                      <a:pt x="56356" y="972791"/>
                      <a:pt x="50526" y="968923"/>
                    </a:cubicBezTo>
                    <a:cubicBezTo>
                      <a:pt x="40810" y="961187"/>
                      <a:pt x="36923" y="947649"/>
                      <a:pt x="40810" y="936046"/>
                    </a:cubicBezTo>
                    <a:cubicBezTo>
                      <a:pt x="108826" y="754252"/>
                      <a:pt x="108826" y="754252"/>
                      <a:pt x="108826" y="754252"/>
                    </a:cubicBezTo>
                    <a:cubicBezTo>
                      <a:pt x="48583" y="748450"/>
                      <a:pt x="0" y="698166"/>
                      <a:pt x="0" y="636279"/>
                    </a:cubicBezTo>
                    <a:cubicBezTo>
                      <a:pt x="0" y="117973"/>
                      <a:pt x="0" y="117973"/>
                      <a:pt x="0" y="117973"/>
                    </a:cubicBezTo>
                    <a:cubicBezTo>
                      <a:pt x="0" y="52218"/>
                      <a:pt x="52470" y="0"/>
                      <a:pt x="118543" y="0"/>
                    </a:cubicBezTo>
                    <a:close/>
                  </a:path>
                </a:pathLst>
              </a:custGeom>
              <a:solidFill>
                <a:schemeClr val="bg1"/>
              </a:solidFill>
              <a:ln>
                <a:noFill/>
              </a:ln>
            </p:spPr>
            <p:txBody>
              <a:bodyPr vert="horz" wrap="square" lIns="124312" tIns="62156" rIns="124312" bIns="62156" numCol="1" anchor="t" anchorCtr="0" compatLnSpc="1">
                <a:prstTxWarp prst="textNoShape">
                  <a:avLst/>
                </a:prstTxWarp>
                <a:noAutofit/>
              </a:bodyPr>
              <a:lstStyle/>
              <a:p>
                <a:pPr defTabSz="1243015">
                  <a:defRPr/>
                </a:pPr>
                <a:endParaRPr lang="en-US" sz="1098" kern="0">
                  <a:solidFill>
                    <a:srgbClr val="505050"/>
                  </a:solidFill>
                  <a:latin typeface="Segoe UI"/>
                </a:endParaRPr>
              </a:p>
            </p:txBody>
          </p:sp>
        </p:grpSp>
        <p:grpSp>
          <p:nvGrpSpPr>
            <p:cNvPr id="92" name="Group 91"/>
            <p:cNvGrpSpPr/>
            <p:nvPr/>
          </p:nvGrpSpPr>
          <p:grpSpPr>
            <a:xfrm>
              <a:off x="13737909" y="2789826"/>
              <a:ext cx="2421516" cy="1172722"/>
              <a:chOff x="14342618" y="1752329"/>
              <a:chExt cx="2108518" cy="1021139"/>
            </a:xfrm>
          </p:grpSpPr>
          <p:sp>
            <p:nvSpPr>
              <p:cNvPr id="488" name="Rectangle: Rounded Corners 1467"/>
              <p:cNvSpPr/>
              <p:nvPr/>
            </p:nvSpPr>
            <p:spPr bwMode="auto">
              <a:xfrm>
                <a:off x="14342618" y="1752329"/>
                <a:ext cx="2108518" cy="1021139"/>
              </a:xfrm>
              <a:prstGeom prst="rect">
                <a:avLst/>
              </a:prstGeom>
              <a:solidFill>
                <a:srgbClr val="FFFF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3" name="Picture 50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392247" y="2078864"/>
                <a:ext cx="1731881" cy="354528"/>
              </a:xfrm>
              <a:prstGeom prst="rect">
                <a:avLst/>
              </a:prstGeom>
            </p:spPr>
          </p:pic>
          <p:pic>
            <p:nvPicPr>
              <p:cNvPr id="504" name="Picture 503"/>
              <p:cNvPicPr>
                <a:picLocks noChangeAspect="1"/>
              </p:cNvPicPr>
              <p:nvPr/>
            </p:nvPicPr>
            <p:blipFill rotWithShape="1">
              <a:blip r:embed="rId11" cstate="email">
                <a:duotone>
                  <a:schemeClr val="accent1">
                    <a:shade val="45000"/>
                    <a:satMod val="135000"/>
                  </a:schemeClr>
                  <a:prstClr val="white"/>
                </a:duotone>
                <a:extLst>
                  <a:ext uri="{28A0092B-C50C-407E-A947-70E740481C1C}">
                    <a14:useLocalDpi xmlns:a14="http://schemas.microsoft.com/office/drawing/2010/main"/>
                  </a:ext>
                </a:extLst>
              </a:blip>
              <a:srcRect b="-5433"/>
              <a:stretch/>
            </p:blipFill>
            <p:spPr>
              <a:xfrm>
                <a:off x="14387150" y="1809564"/>
                <a:ext cx="1820832" cy="283754"/>
              </a:xfrm>
              <a:prstGeom prst="rect">
                <a:avLst/>
              </a:prstGeom>
            </p:spPr>
          </p:pic>
          <p:pic>
            <p:nvPicPr>
              <p:cNvPr id="505" name="Picture 504"/>
              <p:cNvPicPr>
                <a:picLocks noChangeAspect="1"/>
              </p:cNvPicPr>
              <p:nvPr/>
            </p:nvPicPr>
            <p:blipFill rotWithShape="1">
              <a:blip r:embed="rId12" cstate="email">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p:blipFill>
            <p:spPr>
              <a:xfrm>
                <a:off x="14376041" y="2437826"/>
                <a:ext cx="1189700" cy="324537"/>
              </a:xfrm>
              <a:prstGeom prst="rect">
                <a:avLst/>
              </a:prstGeom>
            </p:spPr>
          </p:pic>
          <p:pic>
            <p:nvPicPr>
              <p:cNvPr id="506" name="Picture 505"/>
              <p:cNvPicPr>
                <a:picLocks noChangeAspect="1"/>
              </p:cNvPicPr>
              <p:nvPr/>
            </p:nvPicPr>
            <p:blipFill rotWithShape="1">
              <a:blip r:embed="rId14" cstate="email">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rcRect/>
              <a:stretch/>
            </p:blipFill>
            <p:spPr>
              <a:xfrm>
                <a:off x="15194105" y="2467865"/>
                <a:ext cx="1189700" cy="257047"/>
              </a:xfrm>
              <a:prstGeom prst="rect">
                <a:avLst/>
              </a:prstGeom>
            </p:spPr>
          </p:pic>
        </p:grpSp>
      </p:grpSp>
      <p:sp>
        <p:nvSpPr>
          <p:cNvPr id="3" name="Title 2"/>
          <p:cNvSpPr>
            <a:spLocks noGrp="1"/>
          </p:cNvSpPr>
          <p:nvPr>
            <p:ph type="title"/>
          </p:nvPr>
        </p:nvSpPr>
        <p:spPr/>
        <p:txBody>
          <a:bodyPr vert="horz" wrap="square" lIns="146283" tIns="91427" rIns="146283" bIns="91427" rtlCol="0" anchor="t">
            <a:noAutofit/>
          </a:bodyPr>
          <a:lstStyle/>
          <a:p>
            <a:r>
              <a:rPr lang="en-US" dirty="0">
                <a:solidFill>
                  <a:schemeClr val="tx1"/>
                </a:solidFill>
              </a:rPr>
              <a:t>Intelligent customer service</a:t>
            </a:r>
          </a:p>
        </p:txBody>
      </p:sp>
      <p:sp>
        <p:nvSpPr>
          <p:cNvPr id="355" name="Oval 354"/>
          <p:cNvSpPr/>
          <p:nvPr/>
        </p:nvSpPr>
        <p:spPr bwMode="auto">
          <a:xfrm>
            <a:off x="4710697" y="1635734"/>
            <a:ext cx="2439589" cy="2439588"/>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913926" fontAlgn="base">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356" name="Oval 355"/>
          <p:cNvSpPr/>
          <p:nvPr/>
        </p:nvSpPr>
        <p:spPr bwMode="auto">
          <a:xfrm>
            <a:off x="6528937" y="1547643"/>
            <a:ext cx="1335376" cy="13353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6" fontAlgn="base">
              <a:spcBef>
                <a:spcPct val="0"/>
              </a:spcBef>
              <a:spcAft>
                <a:spcPct val="0"/>
              </a:spcAft>
              <a:defRPr/>
            </a:pPr>
            <a:r>
              <a:rPr lang="en-US" sz="1199" kern="0" dirty="0">
                <a:solidFill>
                  <a:srgbClr val="FFFFFF"/>
                </a:solidFill>
                <a:latin typeface="Segoe UI"/>
                <a:ea typeface="Segoe UI" pitchFamily="34" charset="0"/>
                <a:cs typeface="Segoe UI" pitchFamily="34" charset="0"/>
              </a:rPr>
              <a:t>Predict and minimize churn</a:t>
            </a:r>
          </a:p>
        </p:txBody>
      </p:sp>
      <p:sp>
        <p:nvSpPr>
          <p:cNvPr id="357" name="TextBox 356"/>
          <p:cNvSpPr txBox="1"/>
          <p:nvPr/>
        </p:nvSpPr>
        <p:spPr>
          <a:xfrm>
            <a:off x="7744759" y="1968970"/>
            <a:ext cx="2269522" cy="474256"/>
          </a:xfrm>
          <a:prstGeom prst="rect">
            <a:avLst/>
          </a:prstGeom>
          <a:noFill/>
        </p:spPr>
        <p:txBody>
          <a:bodyPr wrap="square" lIns="179260" tIns="143408" rIns="179260" bIns="143408" rtlCol="0">
            <a:spAutoFit/>
          </a:bodyPr>
          <a:lstStyle/>
          <a:p>
            <a:pPr algn="ctr" defTabSz="896214">
              <a:spcAft>
                <a:spcPts val="587"/>
              </a:spcAft>
              <a:defRPr/>
            </a:pPr>
            <a:r>
              <a:rPr lang="en-US" sz="1199" kern="0" dirty="0">
                <a:solidFill>
                  <a:srgbClr val="0078D7"/>
                </a:solidFill>
                <a:latin typeface="Segoe UI Semibold" panose="020B0702040204020203" pitchFamily="34" charset="0"/>
                <a:cs typeface="Segoe UI Semibold" panose="020B0702040204020203" pitchFamily="34" charset="0"/>
              </a:rPr>
              <a:t>Customer support agent</a:t>
            </a:r>
          </a:p>
        </p:txBody>
      </p:sp>
      <p:sp>
        <p:nvSpPr>
          <p:cNvPr id="384" name="Oval 383"/>
          <p:cNvSpPr/>
          <p:nvPr/>
        </p:nvSpPr>
        <p:spPr bwMode="auto">
          <a:xfrm>
            <a:off x="5262805" y="3544659"/>
            <a:ext cx="1335376" cy="13353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6" fontAlgn="base">
              <a:spcBef>
                <a:spcPct val="0"/>
              </a:spcBef>
              <a:spcAft>
                <a:spcPct val="0"/>
              </a:spcAft>
              <a:defRPr/>
            </a:pPr>
            <a:r>
              <a:rPr lang="en-US" sz="1199" kern="0" dirty="0">
                <a:solidFill>
                  <a:srgbClr val="FFFFFF"/>
                </a:solidFill>
                <a:latin typeface="Segoe UI"/>
                <a:ea typeface="Segoe UI" pitchFamily="34" charset="0"/>
                <a:cs typeface="Segoe UI" pitchFamily="34" charset="0"/>
              </a:rPr>
              <a:t>Take action in real time</a:t>
            </a:r>
          </a:p>
        </p:txBody>
      </p:sp>
      <p:sp>
        <p:nvSpPr>
          <p:cNvPr id="385" name="TextBox 384"/>
          <p:cNvSpPr txBox="1"/>
          <p:nvPr/>
        </p:nvSpPr>
        <p:spPr>
          <a:xfrm>
            <a:off x="4798060" y="4900889"/>
            <a:ext cx="2264859" cy="474256"/>
          </a:xfrm>
          <a:prstGeom prst="rect">
            <a:avLst/>
          </a:prstGeom>
          <a:noFill/>
        </p:spPr>
        <p:txBody>
          <a:bodyPr wrap="square" lIns="179260" tIns="143408" rIns="179260" bIns="143408" rtlCol="0">
            <a:spAutoFit/>
          </a:bodyPr>
          <a:lstStyle/>
          <a:p>
            <a:pPr algn="ctr" defTabSz="896214">
              <a:spcAft>
                <a:spcPts val="587"/>
              </a:spcAft>
              <a:defRPr/>
            </a:pPr>
            <a:r>
              <a:rPr lang="en-US" sz="1199" kern="0" dirty="0">
                <a:solidFill>
                  <a:srgbClr val="0078D7"/>
                </a:solidFill>
                <a:latin typeface="Segoe UI Semibold" panose="020B0702040204020203" pitchFamily="34" charset="0"/>
                <a:cs typeface="Segoe UI Semibold" panose="020B0702040204020203" pitchFamily="34" charset="0"/>
              </a:rPr>
              <a:t>VP of operations</a:t>
            </a:r>
          </a:p>
        </p:txBody>
      </p:sp>
      <p:grpSp>
        <p:nvGrpSpPr>
          <p:cNvPr id="386" name="Group 25"/>
          <p:cNvGrpSpPr>
            <a:grpSpLocks noChangeAspect="1"/>
          </p:cNvGrpSpPr>
          <p:nvPr/>
        </p:nvGrpSpPr>
        <p:grpSpPr bwMode="auto">
          <a:xfrm>
            <a:off x="6598180" y="4736962"/>
            <a:ext cx="509516" cy="1284106"/>
            <a:chOff x="6067" y="3134"/>
            <a:chExt cx="321" cy="809"/>
          </a:xfrm>
        </p:grpSpPr>
        <p:sp>
          <p:nvSpPr>
            <p:cNvPr id="387" name="Freeform 26"/>
            <p:cNvSpPr>
              <a:spLocks/>
            </p:cNvSpPr>
            <p:nvPr/>
          </p:nvSpPr>
          <p:spPr bwMode="auto">
            <a:xfrm>
              <a:off x="6187" y="3304"/>
              <a:ext cx="80" cy="40"/>
            </a:xfrm>
            <a:custGeom>
              <a:avLst/>
              <a:gdLst>
                <a:gd name="T0" fmla="*/ 64 w 129"/>
                <a:gd name="T1" fmla="*/ 65 h 65"/>
                <a:gd name="T2" fmla="*/ 64 w 129"/>
                <a:gd name="T3" fmla="*/ 65 h 65"/>
                <a:gd name="T4" fmla="*/ 129 w 129"/>
                <a:gd name="T5" fmla="*/ 0 h 65"/>
                <a:gd name="T6" fmla="*/ 0 w 129"/>
                <a:gd name="T7" fmla="*/ 0 h 65"/>
                <a:gd name="T8" fmla="*/ 64 w 129"/>
                <a:gd name="T9" fmla="*/ 65 h 65"/>
                <a:gd name="T10" fmla="*/ 64 w 129"/>
                <a:gd name="T11" fmla="*/ 65 h 65"/>
              </a:gdLst>
              <a:ahLst/>
              <a:cxnLst>
                <a:cxn ang="0">
                  <a:pos x="T0" y="T1"/>
                </a:cxn>
                <a:cxn ang="0">
                  <a:pos x="T2" y="T3"/>
                </a:cxn>
                <a:cxn ang="0">
                  <a:pos x="T4" y="T5"/>
                </a:cxn>
                <a:cxn ang="0">
                  <a:pos x="T6" y="T7"/>
                </a:cxn>
                <a:cxn ang="0">
                  <a:pos x="T8" y="T9"/>
                </a:cxn>
                <a:cxn ang="0">
                  <a:pos x="T10" y="T11"/>
                </a:cxn>
              </a:cxnLst>
              <a:rect l="0" t="0" r="r" b="b"/>
              <a:pathLst>
                <a:path w="129" h="65">
                  <a:moveTo>
                    <a:pt x="64" y="65"/>
                  </a:moveTo>
                  <a:lnTo>
                    <a:pt x="64" y="65"/>
                  </a:lnTo>
                  <a:cubicBezTo>
                    <a:pt x="100" y="65"/>
                    <a:pt x="129" y="43"/>
                    <a:pt x="129" y="0"/>
                  </a:cubicBezTo>
                  <a:lnTo>
                    <a:pt x="0" y="0"/>
                  </a:lnTo>
                  <a:cubicBezTo>
                    <a:pt x="0" y="43"/>
                    <a:pt x="29" y="65"/>
                    <a:pt x="64" y="65"/>
                  </a:cubicBezTo>
                  <a:lnTo>
                    <a:pt x="64" y="6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388" name="Freeform 27"/>
            <p:cNvSpPr>
              <a:spLocks noEditPoints="1"/>
            </p:cNvSpPr>
            <p:nvPr/>
          </p:nvSpPr>
          <p:spPr bwMode="auto">
            <a:xfrm>
              <a:off x="6147" y="3500"/>
              <a:ext cx="160" cy="443"/>
            </a:xfrm>
            <a:custGeom>
              <a:avLst/>
              <a:gdLst>
                <a:gd name="T0" fmla="*/ 0 w 257"/>
                <a:gd name="T1" fmla="*/ 0 h 730"/>
                <a:gd name="T2" fmla="*/ 0 w 257"/>
                <a:gd name="T3" fmla="*/ 0 h 730"/>
                <a:gd name="T4" fmla="*/ 0 w 257"/>
                <a:gd name="T5" fmla="*/ 730 h 730"/>
                <a:gd name="T6" fmla="*/ 257 w 257"/>
                <a:gd name="T7" fmla="*/ 730 h 730"/>
                <a:gd name="T8" fmla="*/ 257 w 257"/>
                <a:gd name="T9" fmla="*/ 730 h 730"/>
                <a:gd name="T10" fmla="*/ 257 w 257"/>
                <a:gd name="T11" fmla="*/ 0 h 730"/>
              </a:gdLst>
              <a:ahLst/>
              <a:cxnLst>
                <a:cxn ang="0">
                  <a:pos x="T0" y="T1"/>
                </a:cxn>
                <a:cxn ang="0">
                  <a:pos x="T2" y="T3"/>
                </a:cxn>
                <a:cxn ang="0">
                  <a:pos x="T4" y="T5"/>
                </a:cxn>
                <a:cxn ang="0">
                  <a:pos x="T6" y="T7"/>
                </a:cxn>
                <a:cxn ang="0">
                  <a:pos x="T8" y="T9"/>
                </a:cxn>
                <a:cxn ang="0">
                  <a:pos x="T10" y="T11"/>
                </a:cxn>
              </a:cxnLst>
              <a:rect l="0" t="0" r="r" b="b"/>
              <a:pathLst>
                <a:path w="257" h="730">
                  <a:moveTo>
                    <a:pt x="0" y="0"/>
                  </a:moveTo>
                  <a:lnTo>
                    <a:pt x="0" y="0"/>
                  </a:lnTo>
                  <a:lnTo>
                    <a:pt x="0" y="730"/>
                  </a:lnTo>
                  <a:moveTo>
                    <a:pt x="257" y="730"/>
                  </a:moveTo>
                  <a:lnTo>
                    <a:pt x="257" y="730"/>
                  </a:lnTo>
                  <a:lnTo>
                    <a:pt x="257"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389" name="Freeform 28"/>
            <p:cNvSpPr>
              <a:spLocks/>
            </p:cNvSpPr>
            <p:nvPr/>
          </p:nvSpPr>
          <p:spPr bwMode="auto">
            <a:xfrm>
              <a:off x="6067" y="3394"/>
              <a:ext cx="321" cy="354"/>
            </a:xfrm>
            <a:custGeom>
              <a:avLst/>
              <a:gdLst>
                <a:gd name="T0" fmla="*/ 0 w 515"/>
                <a:gd name="T1" fmla="*/ 582 h 582"/>
                <a:gd name="T2" fmla="*/ 0 w 515"/>
                <a:gd name="T3" fmla="*/ 582 h 582"/>
                <a:gd name="T4" fmla="*/ 0 w 515"/>
                <a:gd name="T5" fmla="*/ 269 h 582"/>
                <a:gd name="T6" fmla="*/ 253 w 515"/>
                <a:gd name="T7" fmla="*/ 3 h 582"/>
                <a:gd name="T8" fmla="*/ 515 w 515"/>
                <a:gd name="T9" fmla="*/ 260 h 582"/>
                <a:gd name="T10" fmla="*/ 515 w 515"/>
                <a:gd name="T11" fmla="*/ 582 h 582"/>
              </a:gdLst>
              <a:ahLst/>
              <a:cxnLst>
                <a:cxn ang="0">
                  <a:pos x="T0" y="T1"/>
                </a:cxn>
                <a:cxn ang="0">
                  <a:pos x="T2" y="T3"/>
                </a:cxn>
                <a:cxn ang="0">
                  <a:pos x="T4" y="T5"/>
                </a:cxn>
                <a:cxn ang="0">
                  <a:pos x="T6" y="T7"/>
                </a:cxn>
                <a:cxn ang="0">
                  <a:pos x="T8" y="T9"/>
                </a:cxn>
                <a:cxn ang="0">
                  <a:pos x="T10" y="T11"/>
                </a:cxn>
              </a:cxnLst>
              <a:rect l="0" t="0" r="r" b="b"/>
              <a:pathLst>
                <a:path w="515" h="582">
                  <a:moveTo>
                    <a:pt x="0" y="582"/>
                  </a:moveTo>
                  <a:lnTo>
                    <a:pt x="0" y="582"/>
                  </a:lnTo>
                  <a:lnTo>
                    <a:pt x="0" y="269"/>
                  </a:lnTo>
                  <a:cubicBezTo>
                    <a:pt x="0" y="127"/>
                    <a:pt x="111" y="5"/>
                    <a:pt x="253" y="3"/>
                  </a:cubicBezTo>
                  <a:cubicBezTo>
                    <a:pt x="397" y="0"/>
                    <a:pt x="515" y="116"/>
                    <a:pt x="515" y="260"/>
                  </a:cubicBezTo>
                  <a:lnTo>
                    <a:pt x="515" y="582"/>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390" name="Freeform 29"/>
            <p:cNvSpPr>
              <a:spLocks/>
            </p:cNvSpPr>
            <p:nvPr/>
          </p:nvSpPr>
          <p:spPr bwMode="auto">
            <a:xfrm>
              <a:off x="6147" y="3735"/>
              <a:ext cx="160" cy="0"/>
            </a:xfrm>
            <a:custGeom>
              <a:avLst/>
              <a:gdLst>
                <a:gd name="T0" fmla="*/ 0 w 257"/>
                <a:gd name="T1" fmla="*/ 0 w 257"/>
                <a:gd name="T2" fmla="*/ 257 w 257"/>
              </a:gdLst>
              <a:ahLst/>
              <a:cxnLst>
                <a:cxn ang="0">
                  <a:pos x="T0" y="0"/>
                </a:cxn>
                <a:cxn ang="0">
                  <a:pos x="T1" y="0"/>
                </a:cxn>
                <a:cxn ang="0">
                  <a:pos x="T2" y="0"/>
                </a:cxn>
              </a:cxnLst>
              <a:rect l="0" t="0" r="r" b="b"/>
              <a:pathLst>
                <a:path w="257">
                  <a:moveTo>
                    <a:pt x="0" y="0"/>
                  </a:moveTo>
                  <a:lnTo>
                    <a:pt x="0" y="0"/>
                  </a:lnTo>
                  <a:lnTo>
                    <a:pt x="257"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391" name="Freeform 30"/>
            <p:cNvSpPr>
              <a:spLocks/>
            </p:cNvSpPr>
            <p:nvPr/>
          </p:nvSpPr>
          <p:spPr bwMode="auto">
            <a:xfrm>
              <a:off x="6121" y="3134"/>
              <a:ext cx="213" cy="260"/>
            </a:xfrm>
            <a:custGeom>
              <a:avLst/>
              <a:gdLst>
                <a:gd name="T0" fmla="*/ 343 w 343"/>
                <a:gd name="T1" fmla="*/ 171 h 429"/>
                <a:gd name="T2" fmla="*/ 343 w 343"/>
                <a:gd name="T3" fmla="*/ 171 h 429"/>
                <a:gd name="T4" fmla="*/ 171 w 343"/>
                <a:gd name="T5" fmla="*/ 0 h 429"/>
                <a:gd name="T6" fmla="*/ 0 w 343"/>
                <a:gd name="T7" fmla="*/ 171 h 429"/>
                <a:gd name="T8" fmla="*/ 0 w 343"/>
                <a:gd name="T9" fmla="*/ 258 h 429"/>
                <a:gd name="T10" fmla="*/ 171 w 343"/>
                <a:gd name="T11" fmla="*/ 429 h 429"/>
                <a:gd name="T12" fmla="*/ 343 w 343"/>
                <a:gd name="T13" fmla="*/ 258 h 429"/>
                <a:gd name="T14" fmla="*/ 343 w 343"/>
                <a:gd name="T15" fmla="*/ 171 h 429"/>
                <a:gd name="T16" fmla="*/ 343 w 343"/>
                <a:gd name="T17" fmla="*/ 17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29">
                  <a:moveTo>
                    <a:pt x="343" y="171"/>
                  </a:moveTo>
                  <a:lnTo>
                    <a:pt x="343" y="171"/>
                  </a:lnTo>
                  <a:cubicBezTo>
                    <a:pt x="343" y="76"/>
                    <a:pt x="266" y="0"/>
                    <a:pt x="171" y="0"/>
                  </a:cubicBezTo>
                  <a:cubicBezTo>
                    <a:pt x="77" y="0"/>
                    <a:pt x="0" y="76"/>
                    <a:pt x="0" y="171"/>
                  </a:cubicBezTo>
                  <a:lnTo>
                    <a:pt x="0" y="258"/>
                  </a:lnTo>
                  <a:cubicBezTo>
                    <a:pt x="0" y="353"/>
                    <a:pt x="77" y="429"/>
                    <a:pt x="171" y="429"/>
                  </a:cubicBezTo>
                  <a:cubicBezTo>
                    <a:pt x="266" y="429"/>
                    <a:pt x="343" y="353"/>
                    <a:pt x="343" y="258"/>
                  </a:cubicBezTo>
                  <a:lnTo>
                    <a:pt x="343" y="171"/>
                  </a:lnTo>
                  <a:lnTo>
                    <a:pt x="343" y="171"/>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grpSp>
      <p:sp>
        <p:nvSpPr>
          <p:cNvPr id="392" name="Oval 391"/>
          <p:cNvSpPr/>
          <p:nvPr/>
        </p:nvSpPr>
        <p:spPr bwMode="auto">
          <a:xfrm>
            <a:off x="3996671" y="1547643"/>
            <a:ext cx="1335376" cy="13353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6" fontAlgn="base">
              <a:spcBef>
                <a:spcPct val="0"/>
              </a:spcBef>
              <a:spcAft>
                <a:spcPct val="0"/>
              </a:spcAft>
              <a:defRPr/>
            </a:pPr>
            <a:r>
              <a:rPr lang="en-US" sz="1199" kern="0" dirty="0">
                <a:solidFill>
                  <a:srgbClr val="FFFFFF"/>
                </a:solidFill>
                <a:latin typeface="Segoe UI"/>
                <a:ea typeface="Segoe UI" pitchFamily="34" charset="0"/>
                <a:cs typeface="Segoe UI" pitchFamily="34" charset="0"/>
              </a:rPr>
              <a:t>Interact via personalized conversations </a:t>
            </a:r>
          </a:p>
        </p:txBody>
      </p:sp>
      <p:sp>
        <p:nvSpPr>
          <p:cNvPr id="393" name="TextBox 392"/>
          <p:cNvSpPr txBox="1"/>
          <p:nvPr/>
        </p:nvSpPr>
        <p:spPr>
          <a:xfrm>
            <a:off x="2945835" y="1963368"/>
            <a:ext cx="1110947" cy="474256"/>
          </a:xfrm>
          <a:prstGeom prst="rect">
            <a:avLst/>
          </a:prstGeom>
          <a:noFill/>
        </p:spPr>
        <p:txBody>
          <a:bodyPr wrap="square" lIns="179260" tIns="143408" rIns="179260" bIns="143408" rtlCol="0">
            <a:spAutoFit/>
          </a:bodyPr>
          <a:lstStyle/>
          <a:p>
            <a:pPr algn="ctr" defTabSz="896214">
              <a:spcAft>
                <a:spcPts val="587"/>
              </a:spcAft>
              <a:defRPr/>
            </a:pPr>
            <a:r>
              <a:rPr lang="en-US" sz="1199" kern="0" dirty="0">
                <a:solidFill>
                  <a:srgbClr val="0078D7"/>
                </a:solidFill>
                <a:latin typeface="Segoe UI Semibold" panose="020B0702040204020203" pitchFamily="34" charset="0"/>
                <a:cs typeface="Segoe UI Semibold" panose="020B0702040204020203" pitchFamily="34" charset="0"/>
              </a:rPr>
              <a:t>Customer</a:t>
            </a:r>
            <a:endParaRPr lang="en-US" sz="1599" kern="0" dirty="0">
              <a:solidFill>
                <a:srgbClr val="0078D7"/>
              </a:solidFill>
              <a:latin typeface="Segoe UI Semibold" panose="020B0702040204020203" pitchFamily="34" charset="0"/>
              <a:cs typeface="Segoe UI Semibold" panose="020B0702040204020203" pitchFamily="34" charset="0"/>
            </a:endParaRPr>
          </a:p>
        </p:txBody>
      </p:sp>
      <p:grpSp>
        <p:nvGrpSpPr>
          <p:cNvPr id="395" name="Group 33"/>
          <p:cNvGrpSpPr>
            <a:grpSpLocks noChangeAspect="1"/>
          </p:cNvGrpSpPr>
          <p:nvPr/>
        </p:nvGrpSpPr>
        <p:grpSpPr bwMode="auto">
          <a:xfrm>
            <a:off x="2493993" y="1789433"/>
            <a:ext cx="504520" cy="1283017"/>
            <a:chOff x="2501" y="2302"/>
            <a:chExt cx="302" cy="768"/>
          </a:xfrm>
        </p:grpSpPr>
        <p:sp>
          <p:nvSpPr>
            <p:cNvPr id="398" name="Freeform 34"/>
            <p:cNvSpPr>
              <a:spLocks noEditPoints="1"/>
            </p:cNvSpPr>
            <p:nvPr/>
          </p:nvSpPr>
          <p:spPr bwMode="auto">
            <a:xfrm>
              <a:off x="2576" y="2649"/>
              <a:ext cx="151" cy="112"/>
            </a:xfrm>
            <a:custGeom>
              <a:avLst/>
              <a:gdLst>
                <a:gd name="T0" fmla="*/ 0 w 246"/>
                <a:gd name="T1" fmla="*/ 0 h 185"/>
                <a:gd name="T2" fmla="*/ 0 w 246"/>
                <a:gd name="T3" fmla="*/ 0 h 185"/>
                <a:gd name="T4" fmla="*/ 0 w 246"/>
                <a:gd name="T5" fmla="*/ 185 h 185"/>
                <a:gd name="T6" fmla="*/ 246 w 246"/>
                <a:gd name="T7" fmla="*/ 185 h 185"/>
                <a:gd name="T8" fmla="*/ 246 w 246"/>
                <a:gd name="T9" fmla="*/ 185 h 185"/>
                <a:gd name="T10" fmla="*/ 246 w 246"/>
                <a:gd name="T11" fmla="*/ 0 h 185"/>
              </a:gdLst>
              <a:ahLst/>
              <a:cxnLst>
                <a:cxn ang="0">
                  <a:pos x="T0" y="T1"/>
                </a:cxn>
                <a:cxn ang="0">
                  <a:pos x="T2" y="T3"/>
                </a:cxn>
                <a:cxn ang="0">
                  <a:pos x="T4" y="T5"/>
                </a:cxn>
                <a:cxn ang="0">
                  <a:pos x="T6" y="T7"/>
                </a:cxn>
                <a:cxn ang="0">
                  <a:pos x="T8" y="T9"/>
                </a:cxn>
                <a:cxn ang="0">
                  <a:pos x="T10" y="T11"/>
                </a:cxn>
              </a:cxnLst>
              <a:rect l="0" t="0" r="r" b="b"/>
              <a:pathLst>
                <a:path w="246" h="185">
                  <a:moveTo>
                    <a:pt x="0" y="0"/>
                  </a:moveTo>
                  <a:lnTo>
                    <a:pt x="0" y="0"/>
                  </a:lnTo>
                  <a:lnTo>
                    <a:pt x="0" y="185"/>
                  </a:lnTo>
                  <a:moveTo>
                    <a:pt x="246" y="185"/>
                  </a:moveTo>
                  <a:lnTo>
                    <a:pt x="246" y="185"/>
                  </a:lnTo>
                  <a:lnTo>
                    <a:pt x="246"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399" name="Freeform 35"/>
            <p:cNvSpPr>
              <a:spLocks noEditPoints="1"/>
            </p:cNvSpPr>
            <p:nvPr/>
          </p:nvSpPr>
          <p:spPr bwMode="auto">
            <a:xfrm>
              <a:off x="2589" y="2971"/>
              <a:ext cx="126" cy="99"/>
            </a:xfrm>
            <a:custGeom>
              <a:avLst/>
              <a:gdLst>
                <a:gd name="T0" fmla="*/ 0 w 206"/>
                <a:gd name="T1" fmla="*/ 0 h 164"/>
                <a:gd name="T2" fmla="*/ 0 w 206"/>
                <a:gd name="T3" fmla="*/ 0 h 164"/>
                <a:gd name="T4" fmla="*/ 0 w 206"/>
                <a:gd name="T5" fmla="*/ 164 h 164"/>
                <a:gd name="T6" fmla="*/ 206 w 206"/>
                <a:gd name="T7" fmla="*/ 164 h 164"/>
                <a:gd name="T8" fmla="*/ 206 w 206"/>
                <a:gd name="T9" fmla="*/ 164 h 164"/>
                <a:gd name="T10" fmla="*/ 206 w 206"/>
                <a:gd name="T11" fmla="*/ 0 h 164"/>
              </a:gdLst>
              <a:ahLst/>
              <a:cxnLst>
                <a:cxn ang="0">
                  <a:pos x="T0" y="T1"/>
                </a:cxn>
                <a:cxn ang="0">
                  <a:pos x="T2" y="T3"/>
                </a:cxn>
                <a:cxn ang="0">
                  <a:pos x="T4" y="T5"/>
                </a:cxn>
                <a:cxn ang="0">
                  <a:pos x="T6" y="T7"/>
                </a:cxn>
                <a:cxn ang="0">
                  <a:pos x="T8" y="T9"/>
                </a:cxn>
                <a:cxn ang="0">
                  <a:pos x="T10" y="T11"/>
                </a:cxn>
              </a:cxnLst>
              <a:rect l="0" t="0" r="r" b="b"/>
              <a:pathLst>
                <a:path w="206" h="164">
                  <a:moveTo>
                    <a:pt x="0" y="0"/>
                  </a:moveTo>
                  <a:lnTo>
                    <a:pt x="0" y="0"/>
                  </a:lnTo>
                  <a:lnTo>
                    <a:pt x="0" y="164"/>
                  </a:lnTo>
                  <a:moveTo>
                    <a:pt x="206" y="164"/>
                  </a:moveTo>
                  <a:lnTo>
                    <a:pt x="206" y="164"/>
                  </a:lnTo>
                  <a:lnTo>
                    <a:pt x="206"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400" name="Freeform 36"/>
            <p:cNvSpPr>
              <a:spLocks/>
            </p:cNvSpPr>
            <p:nvPr/>
          </p:nvSpPr>
          <p:spPr bwMode="auto">
            <a:xfrm>
              <a:off x="2501" y="2550"/>
              <a:ext cx="302" cy="334"/>
            </a:xfrm>
            <a:custGeom>
              <a:avLst/>
              <a:gdLst>
                <a:gd name="T0" fmla="*/ 0 w 492"/>
                <a:gd name="T1" fmla="*/ 554 h 554"/>
                <a:gd name="T2" fmla="*/ 0 w 492"/>
                <a:gd name="T3" fmla="*/ 554 h 554"/>
                <a:gd name="T4" fmla="*/ 0 w 492"/>
                <a:gd name="T5" fmla="*/ 247 h 554"/>
                <a:gd name="T6" fmla="*/ 246 w 492"/>
                <a:gd name="T7" fmla="*/ 0 h 554"/>
                <a:gd name="T8" fmla="*/ 492 w 492"/>
                <a:gd name="T9" fmla="*/ 247 h 554"/>
                <a:gd name="T10" fmla="*/ 492 w 492"/>
                <a:gd name="T11" fmla="*/ 554 h 554"/>
              </a:gdLst>
              <a:ahLst/>
              <a:cxnLst>
                <a:cxn ang="0">
                  <a:pos x="T0" y="T1"/>
                </a:cxn>
                <a:cxn ang="0">
                  <a:pos x="T2" y="T3"/>
                </a:cxn>
                <a:cxn ang="0">
                  <a:pos x="T4" y="T5"/>
                </a:cxn>
                <a:cxn ang="0">
                  <a:pos x="T6" y="T7"/>
                </a:cxn>
                <a:cxn ang="0">
                  <a:pos x="T8" y="T9"/>
                </a:cxn>
                <a:cxn ang="0">
                  <a:pos x="T10" y="T11"/>
                </a:cxn>
              </a:cxnLst>
              <a:rect l="0" t="0" r="r" b="b"/>
              <a:pathLst>
                <a:path w="492" h="554">
                  <a:moveTo>
                    <a:pt x="0" y="554"/>
                  </a:moveTo>
                  <a:lnTo>
                    <a:pt x="0" y="554"/>
                  </a:lnTo>
                  <a:lnTo>
                    <a:pt x="0" y="247"/>
                  </a:lnTo>
                  <a:cubicBezTo>
                    <a:pt x="0" y="111"/>
                    <a:pt x="110" y="0"/>
                    <a:pt x="246" y="0"/>
                  </a:cubicBezTo>
                  <a:cubicBezTo>
                    <a:pt x="382" y="0"/>
                    <a:pt x="492" y="111"/>
                    <a:pt x="492" y="247"/>
                  </a:cubicBezTo>
                  <a:lnTo>
                    <a:pt x="492" y="55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401" name="Freeform 37"/>
            <p:cNvSpPr>
              <a:spLocks/>
            </p:cNvSpPr>
            <p:nvPr/>
          </p:nvSpPr>
          <p:spPr bwMode="auto">
            <a:xfrm>
              <a:off x="2602" y="2563"/>
              <a:ext cx="100" cy="49"/>
            </a:xfrm>
            <a:custGeom>
              <a:avLst/>
              <a:gdLst>
                <a:gd name="T0" fmla="*/ 164 w 164"/>
                <a:gd name="T1" fmla="*/ 0 h 82"/>
                <a:gd name="T2" fmla="*/ 164 w 164"/>
                <a:gd name="T3" fmla="*/ 0 h 82"/>
                <a:gd name="T4" fmla="*/ 82 w 164"/>
                <a:gd name="T5" fmla="*/ 82 h 82"/>
                <a:gd name="T6" fmla="*/ 0 w 164"/>
                <a:gd name="T7" fmla="*/ 0 h 82"/>
              </a:gdLst>
              <a:ahLst/>
              <a:cxnLst>
                <a:cxn ang="0">
                  <a:pos x="T0" y="T1"/>
                </a:cxn>
                <a:cxn ang="0">
                  <a:pos x="T2" y="T3"/>
                </a:cxn>
                <a:cxn ang="0">
                  <a:pos x="T4" y="T5"/>
                </a:cxn>
                <a:cxn ang="0">
                  <a:pos x="T6" y="T7"/>
                </a:cxn>
              </a:cxnLst>
              <a:rect l="0" t="0" r="r" b="b"/>
              <a:pathLst>
                <a:path w="164" h="82">
                  <a:moveTo>
                    <a:pt x="164" y="0"/>
                  </a:moveTo>
                  <a:lnTo>
                    <a:pt x="164" y="0"/>
                  </a:lnTo>
                  <a:cubicBezTo>
                    <a:pt x="164" y="45"/>
                    <a:pt x="127" y="82"/>
                    <a:pt x="82" y="82"/>
                  </a:cubicBezTo>
                  <a:cubicBezTo>
                    <a:pt x="37" y="82"/>
                    <a:pt x="0" y="45"/>
                    <a:pt x="0"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402" name="Freeform 38"/>
            <p:cNvSpPr>
              <a:spLocks/>
            </p:cNvSpPr>
            <p:nvPr/>
          </p:nvSpPr>
          <p:spPr bwMode="auto">
            <a:xfrm>
              <a:off x="2502" y="2302"/>
              <a:ext cx="299" cy="223"/>
            </a:xfrm>
            <a:custGeom>
              <a:avLst/>
              <a:gdLst>
                <a:gd name="T0" fmla="*/ 141 w 487"/>
                <a:gd name="T1" fmla="*/ 369 h 369"/>
                <a:gd name="T2" fmla="*/ 141 w 487"/>
                <a:gd name="T3" fmla="*/ 369 h 369"/>
                <a:gd name="T4" fmla="*/ 112 w 487"/>
                <a:gd name="T5" fmla="*/ 369 h 369"/>
                <a:gd name="T6" fmla="*/ 0 w 487"/>
                <a:gd name="T7" fmla="*/ 259 h 369"/>
                <a:gd name="T8" fmla="*/ 39 w 487"/>
                <a:gd name="T9" fmla="*/ 223 h 369"/>
                <a:gd name="T10" fmla="*/ 39 w 487"/>
                <a:gd name="T11" fmla="*/ 206 h 369"/>
                <a:gd name="T12" fmla="*/ 244 w 487"/>
                <a:gd name="T13" fmla="*/ 0 h 369"/>
                <a:gd name="T14" fmla="*/ 449 w 487"/>
                <a:gd name="T15" fmla="*/ 206 h 369"/>
                <a:gd name="T16" fmla="*/ 449 w 487"/>
                <a:gd name="T17" fmla="*/ 223 h 369"/>
                <a:gd name="T18" fmla="*/ 487 w 487"/>
                <a:gd name="T19" fmla="*/ 259 h 369"/>
                <a:gd name="T20" fmla="*/ 375 w 487"/>
                <a:gd name="T21" fmla="*/ 369 h 369"/>
                <a:gd name="T22" fmla="*/ 347 w 487"/>
                <a:gd name="T23"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7" h="369">
                  <a:moveTo>
                    <a:pt x="141" y="369"/>
                  </a:moveTo>
                  <a:lnTo>
                    <a:pt x="141" y="369"/>
                  </a:lnTo>
                  <a:lnTo>
                    <a:pt x="112" y="369"/>
                  </a:lnTo>
                  <a:cubicBezTo>
                    <a:pt x="50" y="369"/>
                    <a:pt x="0" y="321"/>
                    <a:pt x="0" y="259"/>
                  </a:cubicBezTo>
                  <a:cubicBezTo>
                    <a:pt x="21" y="259"/>
                    <a:pt x="39" y="244"/>
                    <a:pt x="39" y="223"/>
                  </a:cubicBezTo>
                  <a:lnTo>
                    <a:pt x="39" y="206"/>
                  </a:lnTo>
                  <a:cubicBezTo>
                    <a:pt x="39" y="92"/>
                    <a:pt x="130" y="0"/>
                    <a:pt x="244" y="0"/>
                  </a:cubicBezTo>
                  <a:cubicBezTo>
                    <a:pt x="358" y="0"/>
                    <a:pt x="449" y="92"/>
                    <a:pt x="449" y="206"/>
                  </a:cubicBezTo>
                  <a:lnTo>
                    <a:pt x="449" y="223"/>
                  </a:lnTo>
                  <a:cubicBezTo>
                    <a:pt x="449" y="244"/>
                    <a:pt x="466" y="259"/>
                    <a:pt x="487" y="259"/>
                  </a:cubicBezTo>
                  <a:cubicBezTo>
                    <a:pt x="487" y="321"/>
                    <a:pt x="437" y="369"/>
                    <a:pt x="375" y="369"/>
                  </a:cubicBezTo>
                  <a:lnTo>
                    <a:pt x="347" y="369"/>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403" name="Freeform 39"/>
            <p:cNvSpPr>
              <a:spLocks/>
            </p:cNvSpPr>
            <p:nvPr/>
          </p:nvSpPr>
          <p:spPr bwMode="auto">
            <a:xfrm>
              <a:off x="2564" y="2346"/>
              <a:ext cx="176" cy="204"/>
            </a:xfrm>
            <a:custGeom>
              <a:avLst/>
              <a:gdLst>
                <a:gd name="T0" fmla="*/ 145 w 288"/>
                <a:gd name="T1" fmla="*/ 0 h 338"/>
                <a:gd name="T2" fmla="*/ 145 w 288"/>
                <a:gd name="T3" fmla="*/ 0 h 338"/>
                <a:gd name="T4" fmla="*/ 288 w 288"/>
                <a:gd name="T5" fmla="*/ 131 h 338"/>
                <a:gd name="T6" fmla="*/ 288 w 288"/>
                <a:gd name="T7" fmla="*/ 195 h 338"/>
                <a:gd name="T8" fmla="*/ 144 w 288"/>
                <a:gd name="T9" fmla="*/ 338 h 338"/>
                <a:gd name="T10" fmla="*/ 0 w 288"/>
                <a:gd name="T11" fmla="*/ 195 h 338"/>
                <a:gd name="T12" fmla="*/ 0 w 288"/>
                <a:gd name="T13" fmla="*/ 131 h 338"/>
                <a:gd name="T14" fmla="*/ 145 w 288"/>
                <a:gd name="T15" fmla="*/ 0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338">
                  <a:moveTo>
                    <a:pt x="145" y="0"/>
                  </a:moveTo>
                  <a:lnTo>
                    <a:pt x="145" y="0"/>
                  </a:lnTo>
                  <a:cubicBezTo>
                    <a:pt x="145" y="70"/>
                    <a:pt x="206" y="131"/>
                    <a:pt x="288" y="131"/>
                  </a:cubicBezTo>
                  <a:lnTo>
                    <a:pt x="288" y="195"/>
                  </a:lnTo>
                  <a:cubicBezTo>
                    <a:pt x="288" y="274"/>
                    <a:pt x="223" y="338"/>
                    <a:pt x="144" y="338"/>
                  </a:cubicBezTo>
                  <a:cubicBezTo>
                    <a:pt x="65" y="338"/>
                    <a:pt x="0" y="274"/>
                    <a:pt x="0" y="195"/>
                  </a:cubicBezTo>
                  <a:lnTo>
                    <a:pt x="0" y="131"/>
                  </a:lnTo>
                  <a:cubicBezTo>
                    <a:pt x="79" y="131"/>
                    <a:pt x="145" y="70"/>
                    <a:pt x="145"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404" name="Freeform 40"/>
            <p:cNvSpPr>
              <a:spLocks/>
            </p:cNvSpPr>
            <p:nvPr/>
          </p:nvSpPr>
          <p:spPr bwMode="auto">
            <a:xfrm>
              <a:off x="2652" y="2649"/>
              <a:ext cx="0" cy="25"/>
            </a:xfrm>
            <a:custGeom>
              <a:avLst/>
              <a:gdLst>
                <a:gd name="T0" fmla="*/ 0 h 41"/>
                <a:gd name="T1" fmla="*/ 0 h 41"/>
                <a:gd name="T2" fmla="*/ 41 h 41"/>
              </a:gdLst>
              <a:ahLst/>
              <a:cxnLst>
                <a:cxn ang="0">
                  <a:pos x="0" y="T0"/>
                </a:cxn>
                <a:cxn ang="0">
                  <a:pos x="0" y="T1"/>
                </a:cxn>
                <a:cxn ang="0">
                  <a:pos x="0" y="T2"/>
                </a:cxn>
              </a:cxnLst>
              <a:rect l="0" t="0" r="r" b="b"/>
              <a:pathLst>
                <a:path h="41">
                  <a:moveTo>
                    <a:pt x="0" y="0"/>
                  </a:moveTo>
                  <a:lnTo>
                    <a:pt x="0" y="0"/>
                  </a:lnTo>
                  <a:lnTo>
                    <a:pt x="0" y="4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405" name="Freeform 41"/>
            <p:cNvSpPr>
              <a:spLocks/>
            </p:cNvSpPr>
            <p:nvPr/>
          </p:nvSpPr>
          <p:spPr bwMode="auto">
            <a:xfrm>
              <a:off x="2652" y="2699"/>
              <a:ext cx="0" cy="25"/>
            </a:xfrm>
            <a:custGeom>
              <a:avLst/>
              <a:gdLst>
                <a:gd name="T0" fmla="*/ 0 h 41"/>
                <a:gd name="T1" fmla="*/ 0 h 41"/>
                <a:gd name="T2" fmla="*/ 41 h 41"/>
              </a:gdLst>
              <a:ahLst/>
              <a:cxnLst>
                <a:cxn ang="0">
                  <a:pos x="0" y="T0"/>
                </a:cxn>
                <a:cxn ang="0">
                  <a:pos x="0" y="T1"/>
                </a:cxn>
                <a:cxn ang="0">
                  <a:pos x="0" y="T2"/>
                </a:cxn>
              </a:cxnLst>
              <a:rect l="0" t="0" r="r" b="b"/>
              <a:pathLst>
                <a:path h="41">
                  <a:moveTo>
                    <a:pt x="0" y="0"/>
                  </a:moveTo>
                  <a:lnTo>
                    <a:pt x="0" y="0"/>
                  </a:lnTo>
                  <a:lnTo>
                    <a:pt x="0" y="4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406" name="Freeform 42"/>
            <p:cNvSpPr>
              <a:spLocks/>
            </p:cNvSpPr>
            <p:nvPr/>
          </p:nvSpPr>
          <p:spPr bwMode="auto">
            <a:xfrm>
              <a:off x="2580" y="2773"/>
              <a:ext cx="144" cy="0"/>
            </a:xfrm>
            <a:custGeom>
              <a:avLst/>
              <a:gdLst>
                <a:gd name="T0" fmla="*/ 0 w 234"/>
                <a:gd name="T1" fmla="*/ 0 w 234"/>
                <a:gd name="T2" fmla="*/ 234 w 234"/>
              </a:gdLst>
              <a:ahLst/>
              <a:cxnLst>
                <a:cxn ang="0">
                  <a:pos x="T0" y="0"/>
                </a:cxn>
                <a:cxn ang="0">
                  <a:pos x="T1" y="0"/>
                </a:cxn>
                <a:cxn ang="0">
                  <a:pos x="T2" y="0"/>
                </a:cxn>
              </a:cxnLst>
              <a:rect l="0" t="0" r="r" b="b"/>
              <a:pathLst>
                <a:path w="234">
                  <a:moveTo>
                    <a:pt x="0" y="0"/>
                  </a:moveTo>
                  <a:lnTo>
                    <a:pt x="0" y="0"/>
                  </a:lnTo>
                  <a:lnTo>
                    <a:pt x="234"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407" name="Freeform 43"/>
            <p:cNvSpPr>
              <a:spLocks/>
            </p:cNvSpPr>
            <p:nvPr/>
          </p:nvSpPr>
          <p:spPr bwMode="auto">
            <a:xfrm>
              <a:off x="2538" y="2761"/>
              <a:ext cx="227" cy="210"/>
            </a:xfrm>
            <a:custGeom>
              <a:avLst/>
              <a:gdLst>
                <a:gd name="T0" fmla="*/ 308 w 370"/>
                <a:gd name="T1" fmla="*/ 0 h 349"/>
                <a:gd name="T2" fmla="*/ 308 w 370"/>
                <a:gd name="T3" fmla="*/ 0 h 349"/>
                <a:gd name="T4" fmla="*/ 370 w 370"/>
                <a:gd name="T5" fmla="*/ 349 h 349"/>
                <a:gd name="T6" fmla="*/ 0 w 370"/>
                <a:gd name="T7" fmla="*/ 349 h 349"/>
                <a:gd name="T8" fmla="*/ 62 w 370"/>
                <a:gd name="T9" fmla="*/ 0 h 349"/>
              </a:gdLst>
              <a:ahLst/>
              <a:cxnLst>
                <a:cxn ang="0">
                  <a:pos x="T0" y="T1"/>
                </a:cxn>
                <a:cxn ang="0">
                  <a:pos x="T2" y="T3"/>
                </a:cxn>
                <a:cxn ang="0">
                  <a:pos x="T4" y="T5"/>
                </a:cxn>
                <a:cxn ang="0">
                  <a:pos x="T6" y="T7"/>
                </a:cxn>
                <a:cxn ang="0">
                  <a:pos x="T8" y="T9"/>
                </a:cxn>
              </a:cxnLst>
              <a:rect l="0" t="0" r="r" b="b"/>
              <a:pathLst>
                <a:path w="370" h="349">
                  <a:moveTo>
                    <a:pt x="308" y="0"/>
                  </a:moveTo>
                  <a:lnTo>
                    <a:pt x="308" y="0"/>
                  </a:lnTo>
                  <a:lnTo>
                    <a:pt x="370" y="349"/>
                  </a:lnTo>
                  <a:lnTo>
                    <a:pt x="0" y="349"/>
                  </a:lnTo>
                  <a:lnTo>
                    <a:pt x="62"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408" name="Freeform 44"/>
            <p:cNvSpPr>
              <a:spLocks/>
            </p:cNvSpPr>
            <p:nvPr/>
          </p:nvSpPr>
          <p:spPr bwMode="auto">
            <a:xfrm>
              <a:off x="2614" y="2476"/>
              <a:ext cx="76" cy="37"/>
            </a:xfrm>
            <a:custGeom>
              <a:avLst/>
              <a:gdLst>
                <a:gd name="T0" fmla="*/ 62 w 124"/>
                <a:gd name="T1" fmla="*/ 62 h 62"/>
                <a:gd name="T2" fmla="*/ 62 w 124"/>
                <a:gd name="T3" fmla="*/ 62 h 62"/>
                <a:gd name="T4" fmla="*/ 124 w 124"/>
                <a:gd name="T5" fmla="*/ 0 h 62"/>
                <a:gd name="T6" fmla="*/ 0 w 124"/>
                <a:gd name="T7" fmla="*/ 0 h 62"/>
                <a:gd name="T8" fmla="*/ 62 w 124"/>
                <a:gd name="T9" fmla="*/ 62 h 62"/>
                <a:gd name="T10" fmla="*/ 62 w 124"/>
                <a:gd name="T11" fmla="*/ 62 h 62"/>
              </a:gdLst>
              <a:ahLst/>
              <a:cxnLst>
                <a:cxn ang="0">
                  <a:pos x="T0" y="T1"/>
                </a:cxn>
                <a:cxn ang="0">
                  <a:pos x="T2" y="T3"/>
                </a:cxn>
                <a:cxn ang="0">
                  <a:pos x="T4" y="T5"/>
                </a:cxn>
                <a:cxn ang="0">
                  <a:pos x="T6" y="T7"/>
                </a:cxn>
                <a:cxn ang="0">
                  <a:pos x="T8" y="T9"/>
                </a:cxn>
                <a:cxn ang="0">
                  <a:pos x="T10" y="T11"/>
                </a:cxn>
              </a:cxnLst>
              <a:rect l="0" t="0" r="r" b="b"/>
              <a:pathLst>
                <a:path w="124" h="62">
                  <a:moveTo>
                    <a:pt x="62" y="62"/>
                  </a:moveTo>
                  <a:lnTo>
                    <a:pt x="62" y="62"/>
                  </a:lnTo>
                  <a:cubicBezTo>
                    <a:pt x="96" y="62"/>
                    <a:pt x="124" y="41"/>
                    <a:pt x="124" y="0"/>
                  </a:cubicBezTo>
                  <a:lnTo>
                    <a:pt x="0" y="0"/>
                  </a:lnTo>
                  <a:cubicBezTo>
                    <a:pt x="0" y="41"/>
                    <a:pt x="28" y="62"/>
                    <a:pt x="62" y="62"/>
                  </a:cubicBezTo>
                  <a:lnTo>
                    <a:pt x="62" y="62"/>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grpSp>
      <p:pic>
        <p:nvPicPr>
          <p:cNvPr id="420" name="Picture 41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536647" y="1740918"/>
            <a:ext cx="858266" cy="728444"/>
          </a:xfrm>
          <a:prstGeom prst="rect">
            <a:avLst/>
          </a:prstGeom>
        </p:spPr>
      </p:pic>
      <p:grpSp>
        <p:nvGrpSpPr>
          <p:cNvPr id="2" name="Group 1"/>
          <p:cNvGrpSpPr/>
          <p:nvPr/>
        </p:nvGrpSpPr>
        <p:grpSpPr>
          <a:xfrm>
            <a:off x="9780294" y="1888389"/>
            <a:ext cx="1809236" cy="669735"/>
            <a:chOff x="8718964" y="2402559"/>
            <a:chExt cx="1809493" cy="669830"/>
          </a:xfrm>
        </p:grpSpPr>
        <p:sp>
          <p:nvSpPr>
            <p:cNvPr id="422" name="Rectangle 421"/>
            <p:cNvSpPr/>
            <p:nvPr/>
          </p:nvSpPr>
          <p:spPr bwMode="auto">
            <a:xfrm>
              <a:off x="8777538" y="2461198"/>
              <a:ext cx="817110" cy="4741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3" name="Rectangle 422"/>
            <p:cNvSpPr/>
            <p:nvPr/>
          </p:nvSpPr>
          <p:spPr bwMode="auto">
            <a:xfrm>
              <a:off x="9696324" y="2461982"/>
              <a:ext cx="817110" cy="4741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Rectangle 423"/>
            <p:cNvSpPr/>
            <p:nvPr/>
          </p:nvSpPr>
          <p:spPr bwMode="auto">
            <a:xfrm>
              <a:off x="10018193" y="2493292"/>
              <a:ext cx="323759" cy="81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324" rIns="0" bIns="9324" numCol="1" spcCol="0" rtlCol="0" fromWordArt="0" anchor="ctr" anchorCtr="0" forceAA="0" compatLnSpc="1">
              <a:prstTxWarp prst="textNoShape">
                <a:avLst/>
              </a:prstTxWarp>
              <a:spAutoFit/>
            </a:bodyPr>
            <a:lstStyle/>
            <a:p>
              <a:pPr algn="r" defTabSz="950640" fontAlgn="base">
                <a:spcBef>
                  <a:spcPct val="0"/>
                </a:spcBef>
                <a:spcAft>
                  <a:spcPct val="0"/>
                </a:spcAft>
                <a:defRPr/>
              </a:pPr>
              <a:r>
                <a:rPr lang="en-US" sz="400" b="1" kern="0" dirty="0">
                  <a:solidFill>
                    <a:srgbClr val="505050"/>
                  </a:solidFill>
                  <a:latin typeface="Segoe UI"/>
                  <a:ea typeface="Segoe UI" pitchFamily="34" charset="0"/>
                  <a:cs typeface="Segoe UI" pitchFamily="34" charset="0"/>
                </a:rPr>
                <a:t>Call Schedule</a:t>
              </a:r>
            </a:p>
          </p:txBody>
        </p:sp>
        <p:sp>
          <p:nvSpPr>
            <p:cNvPr id="425" name="Rectangle 424"/>
            <p:cNvSpPr/>
            <p:nvPr/>
          </p:nvSpPr>
          <p:spPr bwMode="auto">
            <a:xfrm>
              <a:off x="9996702" y="2601192"/>
              <a:ext cx="453252" cy="277688"/>
            </a:xfrm>
            <a:prstGeom prst="rect">
              <a:avLst/>
            </a:prstGeom>
            <a:solidFill>
              <a:schemeClr val="bg1"/>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6" name="Rectangle 425"/>
            <p:cNvSpPr/>
            <p:nvPr/>
          </p:nvSpPr>
          <p:spPr bwMode="auto">
            <a:xfrm>
              <a:off x="10030985" y="2613649"/>
              <a:ext cx="403063" cy="2511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640" fontAlgn="base">
                <a:spcBef>
                  <a:spcPct val="0"/>
                </a:spcBef>
                <a:spcAft>
                  <a:spcPct val="0"/>
                </a:spcAft>
                <a:defRPr/>
              </a:pPr>
              <a:r>
                <a:rPr lang="en-US" sz="400" kern="0" dirty="0">
                  <a:solidFill>
                    <a:srgbClr val="505050"/>
                  </a:solidFill>
                  <a:latin typeface="Segoe UI"/>
                  <a:ea typeface="Segoe UI" pitchFamily="34" charset="0"/>
                  <a:cs typeface="Segoe UI" pitchFamily="34" charset="0"/>
                </a:rPr>
                <a:t>Claims assessment call scheduled</a:t>
              </a:r>
            </a:p>
            <a:p>
              <a:pPr defTabSz="950640" fontAlgn="base">
                <a:spcBef>
                  <a:spcPct val="0"/>
                </a:spcBef>
                <a:spcAft>
                  <a:spcPct val="0"/>
                </a:spcAft>
                <a:defRPr/>
              </a:pPr>
              <a:r>
                <a:rPr lang="en-US" sz="400" b="1" kern="0" dirty="0">
                  <a:solidFill>
                    <a:srgbClr val="505050"/>
                  </a:solidFill>
                  <a:latin typeface="Segoe UI"/>
                  <a:ea typeface="Segoe UI" pitchFamily="34" charset="0"/>
                  <a:cs typeface="Segoe UI" pitchFamily="34" charset="0"/>
                </a:rPr>
                <a:t>08:23 AM</a:t>
              </a:r>
            </a:p>
          </p:txBody>
        </p:sp>
        <p:grpSp>
          <p:nvGrpSpPr>
            <p:cNvPr id="427" name="Group 426"/>
            <p:cNvGrpSpPr/>
            <p:nvPr/>
          </p:nvGrpSpPr>
          <p:grpSpPr>
            <a:xfrm>
              <a:off x="8765810" y="2455089"/>
              <a:ext cx="796920" cy="465289"/>
              <a:chOff x="7896484" y="4319403"/>
              <a:chExt cx="785896" cy="478486"/>
            </a:xfrm>
          </p:grpSpPr>
          <p:sp>
            <p:nvSpPr>
              <p:cNvPr id="486" name="Rectangle 485"/>
              <p:cNvSpPr/>
              <p:nvPr/>
            </p:nvSpPr>
            <p:spPr bwMode="auto">
              <a:xfrm>
                <a:off x="7906271" y="4319403"/>
                <a:ext cx="776109" cy="4784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err="1">
                  <a:solidFill>
                    <a:srgbClr val="505050"/>
                  </a:solidFill>
                  <a:latin typeface="Segoe UI"/>
                  <a:ea typeface="Segoe UI" pitchFamily="34" charset="0"/>
                  <a:cs typeface="Segoe UI" pitchFamily="34" charset="0"/>
                </a:endParaRPr>
              </a:p>
            </p:txBody>
          </p:sp>
          <p:sp>
            <p:nvSpPr>
              <p:cNvPr id="487" name="Rectangle 486"/>
              <p:cNvSpPr/>
              <p:nvPr/>
            </p:nvSpPr>
            <p:spPr bwMode="auto">
              <a:xfrm>
                <a:off x="7896484" y="4330821"/>
                <a:ext cx="765475" cy="4424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1020" kern="0" dirty="0" err="1">
                  <a:solidFill>
                    <a:srgbClr val="505050"/>
                  </a:solidFill>
                  <a:latin typeface="Segoe UI"/>
                  <a:ea typeface="Segoe UI" pitchFamily="34" charset="0"/>
                  <a:cs typeface="Segoe UI" pitchFamily="34" charset="0"/>
                </a:endParaRPr>
              </a:p>
            </p:txBody>
          </p:sp>
          <p:sp>
            <p:nvSpPr>
              <p:cNvPr id="490" name="Rectangle 489"/>
              <p:cNvSpPr/>
              <p:nvPr/>
            </p:nvSpPr>
            <p:spPr bwMode="auto">
              <a:xfrm>
                <a:off x="7909298" y="4549123"/>
                <a:ext cx="740779" cy="211670"/>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defTabSz="932215" fontAlgn="base">
                  <a:spcBef>
                    <a:spcPct val="0"/>
                  </a:spcBef>
                  <a:spcAft>
                    <a:spcPts val="612"/>
                  </a:spcAft>
                  <a:defRPr/>
                </a:pPr>
                <a:endParaRPr lang="en-US" sz="204" kern="0" dirty="0">
                  <a:solidFill>
                    <a:srgbClr val="505050"/>
                  </a:solidFill>
                  <a:latin typeface="Segoe UI"/>
                </a:endParaRPr>
              </a:p>
            </p:txBody>
          </p:sp>
          <p:sp>
            <p:nvSpPr>
              <p:cNvPr id="491" name="Rectangle 490"/>
              <p:cNvSpPr/>
              <p:nvPr/>
            </p:nvSpPr>
            <p:spPr bwMode="auto">
              <a:xfrm>
                <a:off x="7909298" y="4640253"/>
                <a:ext cx="154991" cy="115085"/>
              </a:xfrm>
              <a:prstGeom prst="rect">
                <a:avLst/>
              </a:prstGeom>
              <a:solidFill>
                <a:schemeClr val="bg1">
                  <a:lumMod val="95000"/>
                </a:schemeClr>
              </a:solidFill>
              <a:ln w="31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defTabSz="932215" fontAlgn="base">
                  <a:spcBef>
                    <a:spcPct val="0"/>
                  </a:spcBef>
                  <a:spcAft>
                    <a:spcPts val="612"/>
                  </a:spcAft>
                  <a:defRPr/>
                </a:pPr>
                <a:endParaRPr lang="en-US" sz="204" kern="0" dirty="0">
                  <a:solidFill>
                    <a:srgbClr val="505050"/>
                  </a:solidFill>
                  <a:latin typeface="Segoe UI"/>
                </a:endParaRPr>
              </a:p>
            </p:txBody>
          </p:sp>
          <p:sp>
            <p:nvSpPr>
              <p:cNvPr id="493" name="Freeform: Shape 906"/>
              <p:cNvSpPr/>
              <p:nvPr/>
            </p:nvSpPr>
            <p:spPr bwMode="auto">
              <a:xfrm>
                <a:off x="7919424" y="4341275"/>
                <a:ext cx="45401" cy="33456"/>
              </a:xfrm>
              <a:custGeom>
                <a:avLst/>
                <a:gdLst>
                  <a:gd name="connsiteX0" fmla="*/ 10997 w 1632582"/>
                  <a:gd name="connsiteY0" fmla="*/ 243449 h 1239742"/>
                  <a:gd name="connsiteX1" fmla="*/ 1621585 w 1632582"/>
                  <a:gd name="connsiteY1" fmla="*/ 243449 h 1239742"/>
                  <a:gd name="connsiteX2" fmla="*/ 1631958 w 1632582"/>
                  <a:gd name="connsiteY2" fmla="*/ 252939 h 1239742"/>
                  <a:gd name="connsiteX3" fmla="*/ 1632033 w 1632582"/>
                  <a:gd name="connsiteY3" fmla="*/ 252939 h 1239742"/>
                  <a:gd name="connsiteX4" fmla="*/ 1632103 w 1632582"/>
                  <a:gd name="connsiteY4" fmla="*/ 253290 h 1239742"/>
                  <a:gd name="connsiteX5" fmla="*/ 1632582 w 1632582"/>
                  <a:gd name="connsiteY5" fmla="*/ 254446 h 1239742"/>
                  <a:gd name="connsiteX6" fmla="*/ 1632582 w 1632582"/>
                  <a:gd name="connsiteY6" fmla="*/ 255663 h 1239742"/>
                  <a:gd name="connsiteX7" fmla="*/ 1632582 w 1632582"/>
                  <a:gd name="connsiteY7" fmla="*/ 276440 h 1239742"/>
                  <a:gd name="connsiteX8" fmla="*/ 1632582 w 1632582"/>
                  <a:gd name="connsiteY8" fmla="*/ 1203458 h 1239742"/>
                  <a:gd name="connsiteX9" fmla="*/ 1596298 w 1632582"/>
                  <a:gd name="connsiteY9" fmla="*/ 1239742 h 1239742"/>
                  <a:gd name="connsiteX10" fmla="*/ 36284 w 1632582"/>
                  <a:gd name="connsiteY10" fmla="*/ 1239742 h 1239742"/>
                  <a:gd name="connsiteX11" fmla="*/ 0 w 1632582"/>
                  <a:gd name="connsiteY11" fmla="*/ 1203458 h 1239742"/>
                  <a:gd name="connsiteX12" fmla="*/ 0 w 1632582"/>
                  <a:gd name="connsiteY12" fmla="*/ 276440 h 1239742"/>
                  <a:gd name="connsiteX13" fmla="*/ 0 w 1632582"/>
                  <a:gd name="connsiteY13" fmla="*/ 255663 h 1239742"/>
                  <a:gd name="connsiteX14" fmla="*/ 0 w 1632582"/>
                  <a:gd name="connsiteY14" fmla="*/ 254446 h 1239742"/>
                  <a:gd name="connsiteX15" fmla="*/ 480 w 1632582"/>
                  <a:gd name="connsiteY15" fmla="*/ 253289 h 1239742"/>
                  <a:gd name="connsiteX16" fmla="*/ 550 w 1632582"/>
                  <a:gd name="connsiteY16" fmla="*/ 252939 h 1239742"/>
                  <a:gd name="connsiteX17" fmla="*/ 625 w 1632582"/>
                  <a:gd name="connsiteY17" fmla="*/ 252939 h 1239742"/>
                  <a:gd name="connsiteX18" fmla="*/ 10997 w 1632582"/>
                  <a:gd name="connsiteY18" fmla="*/ 243449 h 1239742"/>
                  <a:gd name="connsiteX19" fmla="*/ 181268 w 1632582"/>
                  <a:gd name="connsiteY19" fmla="*/ 0 h 1239742"/>
                  <a:gd name="connsiteX20" fmla="*/ 682030 w 1632582"/>
                  <a:gd name="connsiteY20" fmla="*/ 0 h 1239742"/>
                  <a:gd name="connsiteX21" fmla="*/ 733932 w 1632582"/>
                  <a:gd name="connsiteY21" fmla="*/ 51902 h 1239742"/>
                  <a:gd name="connsiteX22" fmla="*/ 733932 w 1632582"/>
                  <a:gd name="connsiteY22" fmla="*/ 148542 h 1239742"/>
                  <a:gd name="connsiteX23" fmla="*/ 1545568 w 1632582"/>
                  <a:gd name="connsiteY23" fmla="*/ 148542 h 1239742"/>
                  <a:gd name="connsiteX24" fmla="*/ 1560427 w 1632582"/>
                  <a:gd name="connsiteY24" fmla="*/ 163400 h 1239742"/>
                  <a:gd name="connsiteX25" fmla="*/ 1560427 w 1632582"/>
                  <a:gd name="connsiteY25" fmla="*/ 218927 h 1239742"/>
                  <a:gd name="connsiteX26" fmla="*/ 73246 w 1632582"/>
                  <a:gd name="connsiteY26" fmla="*/ 218927 h 1239742"/>
                  <a:gd name="connsiteX27" fmla="*/ 73246 w 1632582"/>
                  <a:gd name="connsiteY27" fmla="*/ 163400 h 1239742"/>
                  <a:gd name="connsiteX28" fmla="*/ 88104 w 1632582"/>
                  <a:gd name="connsiteY28" fmla="*/ 148542 h 1239742"/>
                  <a:gd name="connsiteX29" fmla="*/ 129367 w 1632582"/>
                  <a:gd name="connsiteY29" fmla="*/ 148542 h 1239742"/>
                  <a:gd name="connsiteX30" fmla="*/ 129367 w 1632582"/>
                  <a:gd name="connsiteY30" fmla="*/ 51902 h 1239742"/>
                  <a:gd name="connsiteX31" fmla="*/ 181268 w 1632582"/>
                  <a:gd name="connsiteY31" fmla="*/ 0 h 123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32582" h="1239742">
                    <a:moveTo>
                      <a:pt x="10997" y="243449"/>
                    </a:moveTo>
                    <a:lnTo>
                      <a:pt x="1621585" y="243449"/>
                    </a:lnTo>
                    <a:cubicBezTo>
                      <a:pt x="1627122" y="243449"/>
                      <a:pt x="1631703" y="247541"/>
                      <a:pt x="1631958" y="252939"/>
                    </a:cubicBezTo>
                    <a:lnTo>
                      <a:pt x="1632033" y="252939"/>
                    </a:lnTo>
                    <a:lnTo>
                      <a:pt x="1632103" y="253290"/>
                    </a:lnTo>
                    <a:cubicBezTo>
                      <a:pt x="1632560" y="253639"/>
                      <a:pt x="1632582" y="254040"/>
                      <a:pt x="1632582" y="254446"/>
                    </a:cubicBezTo>
                    <a:lnTo>
                      <a:pt x="1632582" y="255663"/>
                    </a:lnTo>
                    <a:lnTo>
                      <a:pt x="1632582" y="276440"/>
                    </a:lnTo>
                    <a:lnTo>
                      <a:pt x="1632582" y="1203458"/>
                    </a:lnTo>
                    <a:cubicBezTo>
                      <a:pt x="1632582" y="1223497"/>
                      <a:pt x="1616337" y="1239742"/>
                      <a:pt x="1596298" y="1239742"/>
                    </a:cubicBezTo>
                    <a:lnTo>
                      <a:pt x="36284" y="1239742"/>
                    </a:lnTo>
                    <a:cubicBezTo>
                      <a:pt x="16245" y="1239742"/>
                      <a:pt x="0" y="1223497"/>
                      <a:pt x="0" y="1203458"/>
                    </a:cubicBezTo>
                    <a:lnTo>
                      <a:pt x="0" y="276440"/>
                    </a:lnTo>
                    <a:lnTo>
                      <a:pt x="0" y="255663"/>
                    </a:lnTo>
                    <a:lnTo>
                      <a:pt x="0" y="254446"/>
                    </a:lnTo>
                    <a:lnTo>
                      <a:pt x="480" y="253289"/>
                    </a:lnTo>
                    <a:lnTo>
                      <a:pt x="550" y="252939"/>
                    </a:lnTo>
                    <a:lnTo>
                      <a:pt x="625" y="252939"/>
                    </a:lnTo>
                    <a:cubicBezTo>
                      <a:pt x="879" y="247541"/>
                      <a:pt x="5460" y="243449"/>
                      <a:pt x="10997" y="243449"/>
                    </a:cubicBezTo>
                    <a:close/>
                    <a:moveTo>
                      <a:pt x="181268" y="0"/>
                    </a:moveTo>
                    <a:lnTo>
                      <a:pt x="682030" y="0"/>
                    </a:lnTo>
                    <a:cubicBezTo>
                      <a:pt x="710695" y="0"/>
                      <a:pt x="733932" y="23237"/>
                      <a:pt x="733932" y="51902"/>
                    </a:cubicBezTo>
                    <a:lnTo>
                      <a:pt x="733932" y="148542"/>
                    </a:lnTo>
                    <a:lnTo>
                      <a:pt x="1545568" y="148542"/>
                    </a:lnTo>
                    <a:cubicBezTo>
                      <a:pt x="1553774" y="148542"/>
                      <a:pt x="1560427" y="155194"/>
                      <a:pt x="1560427" y="163400"/>
                    </a:cubicBezTo>
                    <a:lnTo>
                      <a:pt x="1560427" y="218927"/>
                    </a:lnTo>
                    <a:lnTo>
                      <a:pt x="73246" y="218927"/>
                    </a:lnTo>
                    <a:lnTo>
                      <a:pt x="73246" y="163400"/>
                    </a:lnTo>
                    <a:cubicBezTo>
                      <a:pt x="73246" y="155194"/>
                      <a:pt x="79898" y="148542"/>
                      <a:pt x="88104" y="148542"/>
                    </a:cubicBezTo>
                    <a:lnTo>
                      <a:pt x="129367" y="148542"/>
                    </a:lnTo>
                    <a:lnTo>
                      <a:pt x="129367" y="51902"/>
                    </a:lnTo>
                    <a:cubicBezTo>
                      <a:pt x="129367" y="23237"/>
                      <a:pt x="152604" y="0"/>
                      <a:pt x="181268" y="0"/>
                    </a:cubicBezTo>
                    <a:close/>
                  </a:path>
                </a:pathLst>
              </a:custGeom>
              <a:solidFill>
                <a:srgbClr val="000000">
                  <a:lumMod val="50000"/>
                  <a:lumOff val="50000"/>
                </a:srgbClr>
              </a:solidFill>
              <a:ln>
                <a:noFill/>
              </a:ln>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algn="ctr" defTabSz="932215">
                  <a:defRPr/>
                </a:pPr>
                <a:endParaRPr lang="en-US" sz="612" kern="0">
                  <a:solidFill>
                    <a:sysClr val="windowText" lastClr="000000"/>
                  </a:solidFill>
                  <a:latin typeface="Segoe UI"/>
                </a:endParaRPr>
              </a:p>
            </p:txBody>
          </p:sp>
          <p:sp>
            <p:nvSpPr>
              <p:cNvPr id="494" name="TextBox 493"/>
              <p:cNvSpPr txBox="1"/>
              <p:nvPr/>
            </p:nvSpPr>
            <p:spPr>
              <a:xfrm>
                <a:off x="7988176" y="4346018"/>
                <a:ext cx="119883" cy="32958"/>
              </a:xfrm>
              <a:prstGeom prst="rect">
                <a:avLst/>
              </a:prstGeom>
              <a:noFill/>
            </p:spPr>
            <p:txBody>
              <a:bodyPr wrap="square" lIns="0" tIns="0" rIns="0" bIns="0" rtlCol="0">
                <a:spAutoFit/>
              </a:bodyPr>
              <a:lstStyle/>
              <a:p>
                <a:pPr defTabSz="932215">
                  <a:spcAft>
                    <a:spcPts val="612"/>
                  </a:spcAft>
                  <a:defRPr/>
                </a:pPr>
                <a:r>
                  <a:rPr lang="en-US" sz="204" kern="0" dirty="0">
                    <a:solidFill>
                      <a:sysClr val="windowText" lastClr="000000"/>
                    </a:solidFill>
                    <a:latin typeface="Segoe UI"/>
                  </a:rPr>
                  <a:t>Account</a:t>
                </a:r>
              </a:p>
            </p:txBody>
          </p:sp>
          <p:sp>
            <p:nvSpPr>
              <p:cNvPr id="499" name="TextBox 498"/>
              <p:cNvSpPr txBox="1"/>
              <p:nvPr/>
            </p:nvSpPr>
            <p:spPr>
              <a:xfrm>
                <a:off x="8178792" y="4357880"/>
                <a:ext cx="146819" cy="65916"/>
              </a:xfrm>
              <a:prstGeom prst="rect">
                <a:avLst/>
              </a:prstGeom>
              <a:noFill/>
            </p:spPr>
            <p:txBody>
              <a:bodyPr wrap="square" lIns="0" tIns="0" rIns="0" bIns="0" rtlCol="0">
                <a:spAutoFit/>
              </a:bodyPr>
              <a:lstStyle/>
              <a:p>
                <a:pPr defTabSz="932215">
                  <a:spcAft>
                    <a:spcPts val="612"/>
                  </a:spcAft>
                  <a:defRPr/>
                </a:pPr>
                <a:r>
                  <a:rPr lang="en-US" sz="204" b="1" kern="0" dirty="0">
                    <a:solidFill>
                      <a:sysClr val="windowText" lastClr="000000"/>
                    </a:solidFill>
                    <a:latin typeface="Segoe UI"/>
                  </a:rPr>
                  <a:t>ABC Customer</a:t>
                </a:r>
              </a:p>
            </p:txBody>
          </p:sp>
          <p:sp>
            <p:nvSpPr>
              <p:cNvPr id="502" name="TextBox 501"/>
              <p:cNvSpPr txBox="1"/>
              <p:nvPr/>
            </p:nvSpPr>
            <p:spPr>
              <a:xfrm>
                <a:off x="7988174" y="4401475"/>
                <a:ext cx="179784" cy="65916"/>
              </a:xfrm>
              <a:prstGeom prst="rect">
                <a:avLst/>
              </a:prstGeom>
              <a:noFill/>
            </p:spPr>
            <p:txBody>
              <a:bodyPr wrap="square" lIns="0" tIns="0" rIns="0" bIns="0" rtlCol="0">
                <a:spAutoFit/>
              </a:bodyPr>
              <a:lstStyle/>
              <a:p>
                <a:pPr defTabSz="932215">
                  <a:spcAft>
                    <a:spcPts val="612"/>
                  </a:spcAft>
                  <a:defRPr/>
                </a:pPr>
                <a:r>
                  <a:rPr lang="en-US" sz="204" kern="0" dirty="0">
                    <a:solidFill>
                      <a:sysClr val="windowText" lastClr="000000"/>
                    </a:solidFill>
                    <a:latin typeface="Segoe UI"/>
                  </a:rPr>
                  <a:t>Primary Contact</a:t>
                </a:r>
              </a:p>
            </p:txBody>
          </p:sp>
          <p:sp>
            <p:nvSpPr>
              <p:cNvPr id="507" name="TextBox 506"/>
              <p:cNvSpPr txBox="1"/>
              <p:nvPr/>
            </p:nvSpPr>
            <p:spPr>
              <a:xfrm>
                <a:off x="7991296" y="4474704"/>
                <a:ext cx="154339" cy="32958"/>
              </a:xfrm>
              <a:prstGeom prst="rect">
                <a:avLst/>
              </a:prstGeom>
              <a:noFill/>
            </p:spPr>
            <p:txBody>
              <a:bodyPr wrap="square" lIns="0" tIns="0" rIns="0" bIns="0" rtlCol="0">
                <a:spAutoFit/>
              </a:bodyPr>
              <a:lstStyle/>
              <a:p>
                <a:pPr defTabSz="932215">
                  <a:spcAft>
                    <a:spcPts val="612"/>
                  </a:spcAft>
                  <a:defRPr/>
                </a:pPr>
                <a:r>
                  <a:rPr lang="en-US" sz="204" kern="0" dirty="0">
                    <a:solidFill>
                      <a:sysClr val="windowText" lastClr="000000"/>
                    </a:solidFill>
                    <a:latin typeface="Segoe UI"/>
                  </a:rPr>
                  <a:t>Owner</a:t>
                </a:r>
              </a:p>
            </p:txBody>
          </p:sp>
          <p:sp>
            <p:nvSpPr>
              <p:cNvPr id="508" name="TextBox 507"/>
              <p:cNvSpPr txBox="1"/>
              <p:nvPr/>
            </p:nvSpPr>
            <p:spPr>
              <a:xfrm>
                <a:off x="7991998" y="4505198"/>
                <a:ext cx="250861" cy="32958"/>
              </a:xfrm>
              <a:prstGeom prst="rect">
                <a:avLst/>
              </a:prstGeom>
              <a:noFill/>
            </p:spPr>
            <p:txBody>
              <a:bodyPr wrap="square" lIns="0" tIns="0" rIns="0" bIns="0" rtlCol="0">
                <a:spAutoFit/>
              </a:bodyPr>
              <a:lstStyle/>
              <a:p>
                <a:pPr defTabSz="932215">
                  <a:spcAft>
                    <a:spcPts val="612"/>
                  </a:spcAft>
                  <a:defRPr/>
                </a:pPr>
                <a:r>
                  <a:rPr lang="en-US" sz="204" kern="0" dirty="0">
                    <a:solidFill>
                      <a:sysClr val="windowText" lastClr="000000"/>
                    </a:solidFill>
                    <a:latin typeface="Segoe UI"/>
                  </a:rPr>
                  <a:t>DFC Administrator</a:t>
                </a:r>
              </a:p>
            </p:txBody>
          </p:sp>
          <p:sp>
            <p:nvSpPr>
              <p:cNvPr id="509" name="TextBox 508"/>
              <p:cNvSpPr txBox="1"/>
              <p:nvPr/>
            </p:nvSpPr>
            <p:spPr>
              <a:xfrm>
                <a:off x="8349482" y="4449021"/>
                <a:ext cx="250667" cy="32958"/>
              </a:xfrm>
              <a:prstGeom prst="rect">
                <a:avLst/>
              </a:prstGeom>
              <a:noFill/>
            </p:spPr>
            <p:txBody>
              <a:bodyPr wrap="square" lIns="0" tIns="0" rIns="0" bIns="0" rtlCol="0">
                <a:spAutoFit/>
              </a:bodyPr>
              <a:lstStyle/>
              <a:p>
                <a:pPr defTabSz="932215">
                  <a:spcAft>
                    <a:spcPts val="612"/>
                  </a:spcAft>
                  <a:defRPr/>
                </a:pPr>
                <a:r>
                  <a:rPr lang="en-US" sz="204" kern="0" dirty="0">
                    <a:solidFill>
                      <a:sysClr val="windowText" lastClr="000000"/>
                    </a:solidFill>
                    <a:latin typeface="Segoe UI"/>
                  </a:rPr>
                  <a:t>Annual Revenue</a:t>
                </a:r>
              </a:p>
            </p:txBody>
          </p:sp>
          <p:sp>
            <p:nvSpPr>
              <p:cNvPr id="510" name="TextBox 509"/>
              <p:cNvSpPr txBox="1"/>
              <p:nvPr/>
            </p:nvSpPr>
            <p:spPr>
              <a:xfrm>
                <a:off x="8353598" y="4486004"/>
                <a:ext cx="190843" cy="32958"/>
              </a:xfrm>
              <a:prstGeom prst="rect">
                <a:avLst/>
              </a:prstGeom>
              <a:noFill/>
            </p:spPr>
            <p:txBody>
              <a:bodyPr wrap="square" lIns="0" tIns="0" rIns="0" bIns="0" rtlCol="0">
                <a:spAutoFit/>
              </a:bodyPr>
              <a:lstStyle/>
              <a:p>
                <a:pPr defTabSz="932215">
                  <a:spcAft>
                    <a:spcPts val="612"/>
                  </a:spcAft>
                  <a:defRPr/>
                </a:pPr>
                <a:r>
                  <a:rPr lang="en-US" sz="204" kern="0" dirty="0">
                    <a:solidFill>
                      <a:sysClr val="windowText" lastClr="000000"/>
                    </a:solidFill>
                    <a:latin typeface="Segoe UI"/>
                  </a:rPr>
                  <a:t>Credit Limit</a:t>
                </a:r>
              </a:p>
            </p:txBody>
          </p:sp>
          <p:sp>
            <p:nvSpPr>
              <p:cNvPr id="511" name="TextBox 510"/>
              <p:cNvSpPr txBox="1"/>
              <p:nvPr/>
            </p:nvSpPr>
            <p:spPr>
              <a:xfrm>
                <a:off x="8351851" y="4386802"/>
                <a:ext cx="262830" cy="65916"/>
              </a:xfrm>
              <a:prstGeom prst="rect">
                <a:avLst/>
              </a:prstGeom>
              <a:noFill/>
            </p:spPr>
            <p:txBody>
              <a:bodyPr wrap="square" lIns="0" tIns="0" rIns="0" bIns="0" rtlCol="0">
                <a:spAutoFit/>
              </a:bodyPr>
              <a:lstStyle/>
              <a:p>
                <a:pPr defTabSz="932215">
                  <a:spcAft>
                    <a:spcPts val="612"/>
                  </a:spcAft>
                  <a:defRPr/>
                </a:pPr>
                <a:r>
                  <a:rPr lang="en-US" sz="204" kern="0" dirty="0">
                    <a:solidFill>
                      <a:sysClr val="windowText" lastClr="000000"/>
                    </a:solidFill>
                    <a:latin typeface="Segoe UI"/>
                  </a:rPr>
                  <a:t>Preferred method of Contact</a:t>
                </a:r>
              </a:p>
            </p:txBody>
          </p:sp>
          <p:sp>
            <p:nvSpPr>
              <p:cNvPr id="512" name="Rectangle 511"/>
              <p:cNvSpPr/>
              <p:nvPr/>
            </p:nvSpPr>
            <p:spPr bwMode="auto">
              <a:xfrm>
                <a:off x="8454364" y="4346018"/>
                <a:ext cx="195457" cy="2531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 tIns="0" rIns="0" bIns="0" numCol="1" spcCol="0" rtlCol="0" fromWordArt="0" anchor="ctr" anchorCtr="0" forceAA="0" compatLnSpc="1">
                <a:prstTxWarp prst="textNoShape">
                  <a:avLst/>
                </a:prstTxWarp>
                <a:noAutofit/>
              </a:bodyPr>
              <a:lstStyle/>
              <a:p>
                <a:pPr defTabSz="932215" fontAlgn="base">
                  <a:spcBef>
                    <a:spcPct val="0"/>
                  </a:spcBef>
                  <a:spcAft>
                    <a:spcPts val="612"/>
                  </a:spcAft>
                  <a:defRPr/>
                </a:pPr>
                <a:r>
                  <a:rPr lang="en-US" sz="204" kern="0" dirty="0">
                    <a:solidFill>
                      <a:srgbClr val="505050"/>
                    </a:solidFill>
                    <a:latin typeface="Segoe UI"/>
                  </a:rPr>
                  <a:t>Account</a:t>
                </a:r>
              </a:p>
            </p:txBody>
          </p:sp>
          <p:sp>
            <p:nvSpPr>
              <p:cNvPr id="513" name="Rectangle 512"/>
              <p:cNvSpPr/>
              <p:nvPr/>
            </p:nvSpPr>
            <p:spPr bwMode="auto">
              <a:xfrm>
                <a:off x="8624022" y="4346018"/>
                <a:ext cx="26055" cy="2531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020" kern="0">
                  <a:solidFill>
                    <a:srgbClr val="505050"/>
                  </a:solidFill>
                  <a:latin typeface="Segoe UI"/>
                  <a:ea typeface="Segoe UI" pitchFamily="34" charset="0"/>
                  <a:cs typeface="Segoe UI" pitchFamily="34" charset="0"/>
                </a:endParaRPr>
              </a:p>
            </p:txBody>
          </p:sp>
          <p:sp>
            <p:nvSpPr>
              <p:cNvPr id="514" name="Rectangle 513"/>
              <p:cNvSpPr/>
              <p:nvPr/>
            </p:nvSpPr>
            <p:spPr bwMode="auto">
              <a:xfrm>
                <a:off x="8598820" y="4346018"/>
                <a:ext cx="26055" cy="2531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020" kern="0">
                  <a:solidFill>
                    <a:srgbClr val="505050"/>
                  </a:solidFill>
                  <a:latin typeface="Segoe UI"/>
                  <a:ea typeface="Segoe UI" pitchFamily="34" charset="0"/>
                  <a:cs typeface="Segoe UI" pitchFamily="34" charset="0"/>
                </a:endParaRPr>
              </a:p>
            </p:txBody>
          </p:sp>
          <p:sp>
            <p:nvSpPr>
              <p:cNvPr id="515" name="Isosceles Triangle 514"/>
              <p:cNvSpPr/>
              <p:nvPr/>
            </p:nvSpPr>
            <p:spPr bwMode="auto">
              <a:xfrm rot="10800000">
                <a:off x="8582589" y="4355508"/>
                <a:ext cx="11533" cy="6332"/>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020" kern="0">
                  <a:solidFill>
                    <a:srgbClr val="505050"/>
                  </a:solidFill>
                  <a:latin typeface="Segoe UI"/>
                  <a:ea typeface="Segoe UI" pitchFamily="34" charset="0"/>
                  <a:cs typeface="Segoe UI" pitchFamily="34" charset="0"/>
                </a:endParaRPr>
              </a:p>
            </p:txBody>
          </p:sp>
          <p:sp>
            <p:nvSpPr>
              <p:cNvPr id="516" name="Arrow: Down 920"/>
              <p:cNvSpPr/>
              <p:nvPr/>
            </p:nvSpPr>
            <p:spPr bwMode="auto">
              <a:xfrm>
                <a:off x="8632244" y="4353079"/>
                <a:ext cx="9611" cy="11191"/>
              </a:xfrm>
              <a:prstGeom prst="downArrow">
                <a:avLst>
                  <a:gd name="adj1" fmla="val 50000"/>
                  <a:gd name="adj2" fmla="val 499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020" kern="0">
                  <a:solidFill>
                    <a:srgbClr val="505050"/>
                  </a:solidFill>
                  <a:latin typeface="Segoe UI"/>
                  <a:ea typeface="Segoe UI" pitchFamily="34" charset="0"/>
                  <a:cs typeface="Segoe UI" pitchFamily="34" charset="0"/>
                </a:endParaRPr>
              </a:p>
            </p:txBody>
          </p:sp>
          <p:sp>
            <p:nvSpPr>
              <p:cNvPr id="517" name="Arrow: Down 921"/>
              <p:cNvSpPr/>
              <p:nvPr/>
            </p:nvSpPr>
            <p:spPr bwMode="auto">
              <a:xfrm flipV="1">
                <a:off x="8608324" y="4353079"/>
                <a:ext cx="9611" cy="11191"/>
              </a:xfrm>
              <a:prstGeom prst="downArrow">
                <a:avLst>
                  <a:gd name="adj1" fmla="val 50000"/>
                  <a:gd name="adj2" fmla="val 499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020" kern="0">
                  <a:solidFill>
                    <a:srgbClr val="505050"/>
                  </a:solidFill>
                  <a:latin typeface="Segoe UI"/>
                  <a:ea typeface="Segoe UI" pitchFamily="34" charset="0"/>
                  <a:cs typeface="Segoe UI" pitchFamily="34" charset="0"/>
                </a:endParaRPr>
              </a:p>
            </p:txBody>
          </p:sp>
          <p:sp>
            <p:nvSpPr>
              <p:cNvPr id="518" name="Rectangle 517"/>
              <p:cNvSpPr/>
              <p:nvPr/>
            </p:nvSpPr>
            <p:spPr bwMode="auto">
              <a:xfrm>
                <a:off x="7909298" y="4549123"/>
                <a:ext cx="740779" cy="34265"/>
              </a:xfrm>
              <a:prstGeom prst="rect">
                <a:avLst/>
              </a:prstGeom>
              <a:solidFill>
                <a:schemeClr val="tx2">
                  <a:lumMod val="10000"/>
                  <a:lumOff val="9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defTabSz="932215" fontAlgn="base">
                  <a:spcBef>
                    <a:spcPct val="0"/>
                  </a:spcBef>
                  <a:spcAft>
                    <a:spcPts val="612"/>
                  </a:spcAft>
                  <a:defRPr/>
                </a:pPr>
                <a:endParaRPr lang="en-US" sz="204" kern="0" dirty="0">
                  <a:solidFill>
                    <a:srgbClr val="505050"/>
                  </a:solidFill>
                  <a:latin typeface="Segoe UI"/>
                </a:endParaRPr>
              </a:p>
            </p:txBody>
          </p:sp>
          <p:sp>
            <p:nvSpPr>
              <p:cNvPr id="519" name="Rectangle 518"/>
              <p:cNvSpPr/>
              <p:nvPr/>
            </p:nvSpPr>
            <p:spPr bwMode="auto">
              <a:xfrm>
                <a:off x="8609500" y="4552438"/>
                <a:ext cx="32384" cy="2531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defTabSz="932215" fontAlgn="base">
                  <a:spcBef>
                    <a:spcPct val="0"/>
                  </a:spcBef>
                  <a:spcAft>
                    <a:spcPts val="612"/>
                  </a:spcAft>
                  <a:defRPr/>
                </a:pPr>
                <a:endParaRPr lang="en-US" sz="204" kern="0" dirty="0">
                  <a:solidFill>
                    <a:srgbClr val="505050"/>
                  </a:solidFill>
                  <a:latin typeface="Segoe UI"/>
                </a:endParaRPr>
              </a:p>
            </p:txBody>
          </p:sp>
          <p:sp>
            <p:nvSpPr>
              <p:cNvPr id="520" name="Donut 3"/>
              <p:cNvSpPr/>
              <p:nvPr/>
            </p:nvSpPr>
            <p:spPr bwMode="auto">
              <a:xfrm>
                <a:off x="8616670" y="4556335"/>
                <a:ext cx="19250" cy="1710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15">
                  <a:defRPr/>
                </a:pPr>
                <a:endParaRPr lang="en-US" sz="816" kern="0" dirty="0" err="1">
                  <a:solidFill>
                    <a:srgbClr val="505050"/>
                  </a:solidFill>
                  <a:latin typeface="Segoe UI"/>
                </a:endParaRPr>
              </a:p>
            </p:txBody>
          </p:sp>
          <p:sp>
            <p:nvSpPr>
              <p:cNvPr id="521" name="Rectangle 520"/>
              <p:cNvSpPr/>
              <p:nvPr/>
            </p:nvSpPr>
            <p:spPr bwMode="auto">
              <a:xfrm>
                <a:off x="7909298" y="4584297"/>
                <a:ext cx="740779" cy="27591"/>
              </a:xfrm>
              <a:prstGeom prst="rect">
                <a:avLst/>
              </a:prstGeom>
              <a:solidFill>
                <a:schemeClr val="bg1">
                  <a:lumMod val="85000"/>
                </a:schemeClr>
              </a:solidFill>
              <a:ln w="31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defTabSz="932215" fontAlgn="base">
                  <a:spcBef>
                    <a:spcPct val="0"/>
                  </a:spcBef>
                  <a:spcAft>
                    <a:spcPts val="612"/>
                  </a:spcAft>
                  <a:defRPr/>
                </a:pPr>
                <a:endParaRPr lang="en-US" sz="204" kern="0" dirty="0">
                  <a:solidFill>
                    <a:srgbClr val="505050"/>
                  </a:solidFill>
                  <a:latin typeface="Segoe UI"/>
                </a:endParaRPr>
              </a:p>
            </p:txBody>
          </p:sp>
          <p:grpSp>
            <p:nvGrpSpPr>
              <p:cNvPr id="522" name="Group 521"/>
              <p:cNvGrpSpPr/>
              <p:nvPr/>
            </p:nvGrpSpPr>
            <p:grpSpPr>
              <a:xfrm>
                <a:off x="7919771" y="4588746"/>
                <a:ext cx="213252" cy="48654"/>
                <a:chOff x="5363847" y="2591445"/>
                <a:chExt cx="1755023" cy="412640"/>
              </a:xfrm>
            </p:grpSpPr>
            <p:sp>
              <p:nvSpPr>
                <p:cNvPr id="727" name="TextBox 726"/>
                <p:cNvSpPr txBox="1"/>
                <p:nvPr/>
              </p:nvSpPr>
              <p:spPr>
                <a:xfrm>
                  <a:off x="5363847" y="2632156"/>
                  <a:ext cx="289234" cy="371929"/>
                </a:xfrm>
                <a:prstGeom prst="rect">
                  <a:avLst/>
                </a:prstGeom>
                <a:noFill/>
              </p:spPr>
              <p:txBody>
                <a:bodyPr wrap="square" lIns="0" tIns="0" rIns="0" bIns="0" rtlCol="0">
                  <a:spAutoFit/>
                </a:bodyPr>
                <a:lstStyle/>
                <a:p>
                  <a:pPr defTabSz="932215">
                    <a:spcAft>
                      <a:spcPts val="612"/>
                    </a:spcAft>
                    <a:defRPr/>
                  </a:pPr>
                  <a:r>
                    <a:rPr lang="en-US" sz="136" b="1" kern="0" dirty="0">
                      <a:solidFill>
                        <a:sysClr val="windowText" lastClr="000000"/>
                      </a:solidFill>
                      <a:latin typeface="Segoe UI"/>
                    </a:rPr>
                    <a:t>Filter:</a:t>
                  </a:r>
                </a:p>
              </p:txBody>
            </p:sp>
            <p:sp>
              <p:nvSpPr>
                <p:cNvPr id="728" name="Rectangle 727"/>
                <p:cNvSpPr/>
                <p:nvPr/>
              </p:nvSpPr>
              <p:spPr bwMode="auto">
                <a:xfrm>
                  <a:off x="5678574" y="2591445"/>
                  <a:ext cx="1440296" cy="16445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 tIns="0" rIns="0" bIns="0" numCol="1" spcCol="0" rtlCol="0" fromWordArt="0" anchor="ctr" anchorCtr="0" forceAA="0" compatLnSpc="1">
                  <a:prstTxWarp prst="textNoShape">
                    <a:avLst/>
                  </a:prstTxWarp>
                  <a:noAutofit/>
                </a:bodyPr>
                <a:lstStyle/>
                <a:p>
                  <a:pPr defTabSz="932215" fontAlgn="base">
                    <a:spcBef>
                      <a:spcPct val="0"/>
                    </a:spcBef>
                    <a:spcAft>
                      <a:spcPts val="612"/>
                    </a:spcAft>
                    <a:defRPr/>
                  </a:pPr>
                  <a:r>
                    <a:rPr lang="en-US" sz="204" kern="0" dirty="0">
                      <a:solidFill>
                        <a:srgbClr val="505050"/>
                      </a:solidFill>
                      <a:latin typeface="Segoe UI"/>
                    </a:rPr>
                    <a:t>All</a:t>
                  </a:r>
                </a:p>
              </p:txBody>
            </p:sp>
            <p:sp>
              <p:nvSpPr>
                <p:cNvPr id="729" name="Rectangle 728"/>
                <p:cNvSpPr/>
                <p:nvPr/>
              </p:nvSpPr>
              <p:spPr bwMode="auto">
                <a:xfrm>
                  <a:off x="6884988" y="2591445"/>
                  <a:ext cx="233882" cy="164455"/>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 tIns="0" rIns="0" bIns="0" numCol="1" spcCol="0" rtlCol="0" fromWordArt="0" anchor="ctr" anchorCtr="0" forceAA="0" compatLnSpc="1">
                  <a:prstTxWarp prst="textNoShape">
                    <a:avLst/>
                  </a:prstTxWarp>
                  <a:noAutofit/>
                </a:bodyPr>
                <a:lstStyle/>
                <a:p>
                  <a:pPr defTabSz="932215" fontAlgn="base">
                    <a:spcBef>
                      <a:spcPct val="0"/>
                    </a:spcBef>
                    <a:spcAft>
                      <a:spcPts val="612"/>
                    </a:spcAft>
                    <a:defRPr/>
                  </a:pPr>
                  <a:endParaRPr lang="en-US" sz="204" kern="0" dirty="0">
                    <a:solidFill>
                      <a:srgbClr val="505050"/>
                    </a:solidFill>
                    <a:latin typeface="Segoe UI"/>
                  </a:endParaRPr>
                </a:p>
              </p:txBody>
            </p:sp>
            <p:sp>
              <p:nvSpPr>
                <p:cNvPr id="730" name="Arrow: Chevron 1009"/>
                <p:cNvSpPr/>
                <p:nvPr/>
              </p:nvSpPr>
              <p:spPr bwMode="auto">
                <a:xfrm rot="5400000">
                  <a:off x="6973094" y="2626519"/>
                  <a:ext cx="65088" cy="107950"/>
                </a:xfrm>
                <a:prstGeom prst="chevron">
                  <a:avLst>
                    <a:gd name="adj" fmla="val 61538"/>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122" kern="0">
                    <a:solidFill>
                      <a:srgbClr val="505050"/>
                    </a:solidFill>
                    <a:latin typeface="Segoe UI"/>
                    <a:ea typeface="Segoe UI" pitchFamily="34" charset="0"/>
                    <a:cs typeface="Segoe UI" pitchFamily="34" charset="0"/>
                  </a:endParaRPr>
                </a:p>
              </p:txBody>
            </p:sp>
          </p:grpSp>
          <p:sp>
            <p:nvSpPr>
              <p:cNvPr id="540" name="TextBox 539"/>
              <p:cNvSpPr txBox="1"/>
              <p:nvPr/>
            </p:nvSpPr>
            <p:spPr>
              <a:xfrm>
                <a:off x="8241241" y="4593554"/>
                <a:ext cx="47000" cy="43854"/>
              </a:xfrm>
              <a:prstGeom prst="rect">
                <a:avLst/>
              </a:prstGeom>
              <a:noFill/>
            </p:spPr>
            <p:txBody>
              <a:bodyPr wrap="square" lIns="0" tIns="0" rIns="0" bIns="0" rtlCol="0">
                <a:spAutoFit/>
              </a:bodyPr>
              <a:lstStyle/>
              <a:p>
                <a:pPr defTabSz="932215">
                  <a:spcAft>
                    <a:spcPts val="612"/>
                  </a:spcAft>
                  <a:defRPr/>
                </a:pPr>
                <a:r>
                  <a:rPr lang="en-US" sz="136" b="1" kern="0" dirty="0">
                    <a:solidFill>
                      <a:sysClr val="windowText" lastClr="000000"/>
                    </a:solidFill>
                    <a:latin typeface="Segoe UI"/>
                  </a:rPr>
                  <a:t>Include:</a:t>
                </a:r>
              </a:p>
            </p:txBody>
          </p:sp>
          <p:sp>
            <p:nvSpPr>
              <p:cNvPr id="601" name="Rectangle 600"/>
              <p:cNvSpPr/>
              <p:nvPr/>
            </p:nvSpPr>
            <p:spPr bwMode="auto">
              <a:xfrm>
                <a:off x="8291338" y="4588754"/>
                <a:ext cx="350517" cy="19391"/>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 tIns="0" rIns="0" bIns="0" numCol="1" spcCol="0" rtlCol="0" fromWordArt="0" anchor="ctr" anchorCtr="0" forceAA="0" compatLnSpc="1">
                <a:prstTxWarp prst="textNoShape">
                  <a:avLst/>
                </a:prstTxWarp>
                <a:noAutofit/>
              </a:bodyPr>
              <a:lstStyle/>
              <a:p>
                <a:pPr defTabSz="932215" fontAlgn="base">
                  <a:spcBef>
                    <a:spcPct val="0"/>
                  </a:spcBef>
                  <a:spcAft>
                    <a:spcPts val="612"/>
                  </a:spcAft>
                  <a:defRPr/>
                </a:pPr>
                <a:r>
                  <a:rPr lang="en-US" sz="204" kern="0" dirty="0">
                    <a:solidFill>
                      <a:srgbClr val="505050"/>
                    </a:solidFill>
                    <a:latin typeface="Segoe UI"/>
                  </a:rPr>
                  <a:t>Related *Regarding” Records</a:t>
                </a:r>
              </a:p>
            </p:txBody>
          </p:sp>
          <p:cxnSp>
            <p:nvCxnSpPr>
              <p:cNvPr id="645" name="Straight Connector 644"/>
              <p:cNvCxnSpPr/>
              <p:nvPr/>
            </p:nvCxnSpPr>
            <p:spPr>
              <a:xfrm>
                <a:off x="7909298" y="4611889"/>
                <a:ext cx="740523" cy="0"/>
              </a:xfrm>
              <a:prstGeom prst="line">
                <a:avLst/>
              </a:prstGeom>
              <a:ln w="3175">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a:off x="7909298" y="4638545"/>
                <a:ext cx="740523" cy="0"/>
              </a:xfrm>
              <a:prstGeom prst="line">
                <a:avLst/>
              </a:prstGeom>
              <a:ln w="3175">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7909298" y="4665201"/>
                <a:ext cx="740523" cy="0"/>
              </a:xfrm>
              <a:prstGeom prst="line">
                <a:avLst/>
              </a:prstGeom>
              <a:ln w="3175">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7909298" y="4691856"/>
                <a:ext cx="740523" cy="0"/>
              </a:xfrm>
              <a:prstGeom prst="line">
                <a:avLst/>
              </a:prstGeom>
              <a:ln w="3175">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7909298" y="4718512"/>
                <a:ext cx="740523" cy="0"/>
              </a:xfrm>
              <a:prstGeom prst="line">
                <a:avLst/>
              </a:prstGeom>
              <a:ln w="3175">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0" name="Rectangle 649"/>
              <p:cNvSpPr/>
              <p:nvPr/>
            </p:nvSpPr>
            <p:spPr bwMode="auto">
              <a:xfrm>
                <a:off x="7909298" y="4612451"/>
                <a:ext cx="740779" cy="27031"/>
              </a:xfrm>
              <a:prstGeom prst="rect">
                <a:avLst/>
              </a:prstGeom>
              <a:solidFill>
                <a:schemeClr val="bg1">
                  <a:lumMod val="95000"/>
                </a:schemeClr>
              </a:solidFill>
              <a:ln w="31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defTabSz="932215" fontAlgn="base">
                  <a:spcBef>
                    <a:spcPct val="0"/>
                  </a:spcBef>
                  <a:spcAft>
                    <a:spcPts val="612"/>
                  </a:spcAft>
                  <a:defRPr/>
                </a:pPr>
                <a:endParaRPr lang="en-US" sz="204" kern="0" dirty="0">
                  <a:solidFill>
                    <a:srgbClr val="505050"/>
                  </a:solidFill>
                  <a:latin typeface="Segoe UI"/>
                </a:endParaRPr>
              </a:p>
            </p:txBody>
          </p:sp>
          <p:sp>
            <p:nvSpPr>
              <p:cNvPr id="651" name="TextBox 650"/>
              <p:cNvSpPr txBox="1"/>
              <p:nvPr/>
            </p:nvSpPr>
            <p:spPr>
              <a:xfrm>
                <a:off x="7915845" y="4613553"/>
                <a:ext cx="154339" cy="32315"/>
              </a:xfrm>
              <a:prstGeom prst="rect">
                <a:avLst/>
              </a:prstGeom>
              <a:noFill/>
            </p:spPr>
            <p:txBody>
              <a:bodyPr wrap="square" lIns="0" tIns="0" rIns="0" bIns="0" rtlCol="0">
                <a:spAutoFit/>
              </a:bodyPr>
              <a:lstStyle/>
              <a:p>
                <a:pPr defTabSz="932215">
                  <a:spcAft>
                    <a:spcPts val="612"/>
                  </a:spcAft>
                  <a:defRPr/>
                </a:pPr>
                <a:r>
                  <a:rPr lang="en-US" sz="204" kern="0" dirty="0">
                    <a:solidFill>
                      <a:sysClr val="windowText" lastClr="000000"/>
                    </a:solidFill>
                    <a:latin typeface="Segoe UI"/>
                  </a:rPr>
                  <a:t>Case Number</a:t>
                </a:r>
              </a:p>
            </p:txBody>
          </p:sp>
          <p:sp>
            <p:nvSpPr>
              <p:cNvPr id="652" name="Isosceles Triangle 651"/>
              <p:cNvSpPr/>
              <p:nvPr/>
            </p:nvSpPr>
            <p:spPr bwMode="auto">
              <a:xfrm rot="10800000">
                <a:off x="8008156" y="4624609"/>
                <a:ext cx="12539" cy="6935"/>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122" kern="0">
                  <a:solidFill>
                    <a:srgbClr val="505050"/>
                  </a:solidFill>
                  <a:latin typeface="Segoe UI"/>
                  <a:ea typeface="Segoe UI" pitchFamily="34" charset="0"/>
                  <a:cs typeface="Segoe UI" pitchFamily="34" charset="0"/>
                </a:endParaRPr>
              </a:p>
            </p:txBody>
          </p:sp>
          <p:sp>
            <p:nvSpPr>
              <p:cNvPr id="654" name="Rectangle 653"/>
              <p:cNvSpPr/>
              <p:nvPr/>
            </p:nvSpPr>
            <p:spPr bwMode="auto">
              <a:xfrm>
                <a:off x="7916144" y="4648322"/>
                <a:ext cx="10802" cy="917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122" kern="0">
                  <a:solidFill>
                    <a:srgbClr val="505050"/>
                  </a:solidFill>
                  <a:latin typeface="Segoe UI"/>
                  <a:ea typeface="Segoe UI" pitchFamily="34" charset="0"/>
                  <a:cs typeface="Segoe UI" pitchFamily="34" charset="0"/>
                </a:endParaRPr>
              </a:p>
            </p:txBody>
          </p:sp>
          <p:sp>
            <p:nvSpPr>
              <p:cNvPr id="655" name="TextBox 654"/>
              <p:cNvSpPr txBox="1"/>
              <p:nvPr/>
            </p:nvSpPr>
            <p:spPr>
              <a:xfrm>
                <a:off x="7936094" y="4673586"/>
                <a:ext cx="112763" cy="43854"/>
              </a:xfrm>
              <a:prstGeom prst="rect">
                <a:avLst/>
              </a:prstGeom>
              <a:noFill/>
            </p:spPr>
            <p:txBody>
              <a:bodyPr wrap="square" lIns="0" tIns="0" rIns="0" bIns="0" rtlCol="0">
                <a:spAutoFit/>
              </a:bodyPr>
              <a:lstStyle/>
              <a:p>
                <a:pPr defTabSz="932215">
                  <a:spcAft>
                    <a:spcPts val="612"/>
                  </a:spcAft>
                  <a:defRPr/>
                </a:pPr>
                <a:r>
                  <a:rPr lang="en-US" sz="136" kern="0" dirty="0">
                    <a:solidFill>
                      <a:sysClr val="windowText" lastClr="000000"/>
                    </a:solidFill>
                    <a:latin typeface="Segoe UI"/>
                  </a:rPr>
                  <a:t>DFC-05980-GF90810</a:t>
                </a:r>
              </a:p>
            </p:txBody>
          </p:sp>
          <p:sp>
            <p:nvSpPr>
              <p:cNvPr id="656" name="Rectangle 655"/>
              <p:cNvSpPr/>
              <p:nvPr/>
            </p:nvSpPr>
            <p:spPr bwMode="auto">
              <a:xfrm>
                <a:off x="7916144" y="4674716"/>
                <a:ext cx="10802" cy="917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122" kern="0">
                  <a:solidFill>
                    <a:srgbClr val="505050"/>
                  </a:solidFill>
                  <a:latin typeface="Segoe UI"/>
                  <a:ea typeface="Segoe UI" pitchFamily="34" charset="0"/>
                  <a:cs typeface="Segoe UI" pitchFamily="34" charset="0"/>
                </a:endParaRPr>
              </a:p>
            </p:txBody>
          </p:sp>
          <p:sp>
            <p:nvSpPr>
              <p:cNvPr id="660" name="TextBox 659"/>
              <p:cNvSpPr txBox="1"/>
              <p:nvPr/>
            </p:nvSpPr>
            <p:spPr>
              <a:xfrm>
                <a:off x="7936094" y="4697546"/>
                <a:ext cx="112763" cy="43854"/>
              </a:xfrm>
              <a:prstGeom prst="rect">
                <a:avLst/>
              </a:prstGeom>
              <a:noFill/>
            </p:spPr>
            <p:txBody>
              <a:bodyPr wrap="square" lIns="0" tIns="0" rIns="0" bIns="0" rtlCol="0">
                <a:spAutoFit/>
              </a:bodyPr>
              <a:lstStyle/>
              <a:p>
                <a:pPr defTabSz="932215">
                  <a:spcAft>
                    <a:spcPts val="612"/>
                  </a:spcAft>
                  <a:defRPr/>
                </a:pPr>
                <a:r>
                  <a:rPr lang="en-US" sz="136" kern="0" dirty="0">
                    <a:solidFill>
                      <a:sysClr val="windowText" lastClr="000000"/>
                    </a:solidFill>
                    <a:latin typeface="Segoe UI"/>
                  </a:rPr>
                  <a:t>DFC-05980-GF90917</a:t>
                </a:r>
              </a:p>
            </p:txBody>
          </p:sp>
          <p:sp>
            <p:nvSpPr>
              <p:cNvPr id="661" name="Rectangle 660"/>
              <p:cNvSpPr/>
              <p:nvPr/>
            </p:nvSpPr>
            <p:spPr bwMode="auto">
              <a:xfrm>
                <a:off x="7916144" y="4698677"/>
                <a:ext cx="10802" cy="917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122" kern="0">
                  <a:solidFill>
                    <a:srgbClr val="505050"/>
                  </a:solidFill>
                  <a:latin typeface="Segoe UI"/>
                  <a:ea typeface="Segoe UI" pitchFamily="34" charset="0"/>
                  <a:cs typeface="Segoe UI" pitchFamily="34" charset="0"/>
                </a:endParaRPr>
              </a:p>
            </p:txBody>
          </p:sp>
          <p:sp>
            <p:nvSpPr>
              <p:cNvPr id="662" name="TextBox 661"/>
              <p:cNvSpPr txBox="1"/>
              <p:nvPr/>
            </p:nvSpPr>
            <p:spPr>
              <a:xfrm>
                <a:off x="7936094" y="4724004"/>
                <a:ext cx="112763" cy="43854"/>
              </a:xfrm>
              <a:prstGeom prst="rect">
                <a:avLst/>
              </a:prstGeom>
              <a:noFill/>
            </p:spPr>
            <p:txBody>
              <a:bodyPr wrap="square" lIns="0" tIns="0" rIns="0" bIns="0" rtlCol="0">
                <a:spAutoFit/>
              </a:bodyPr>
              <a:lstStyle/>
              <a:p>
                <a:pPr defTabSz="932215">
                  <a:spcAft>
                    <a:spcPts val="612"/>
                  </a:spcAft>
                  <a:defRPr/>
                </a:pPr>
                <a:r>
                  <a:rPr lang="en-US" sz="136" kern="0" dirty="0">
                    <a:solidFill>
                      <a:sysClr val="windowText" lastClr="000000"/>
                    </a:solidFill>
                    <a:latin typeface="Segoe UI"/>
                  </a:rPr>
                  <a:t>DFC-05980-GF90989</a:t>
                </a:r>
              </a:p>
            </p:txBody>
          </p:sp>
          <p:sp>
            <p:nvSpPr>
              <p:cNvPr id="663" name="Rectangle 662"/>
              <p:cNvSpPr/>
              <p:nvPr/>
            </p:nvSpPr>
            <p:spPr bwMode="auto">
              <a:xfrm>
                <a:off x="7916144" y="4725133"/>
                <a:ext cx="10802" cy="917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122" kern="0">
                  <a:solidFill>
                    <a:srgbClr val="505050"/>
                  </a:solidFill>
                  <a:latin typeface="Segoe UI"/>
                  <a:ea typeface="Segoe UI" pitchFamily="34" charset="0"/>
                  <a:cs typeface="Segoe UI" pitchFamily="34" charset="0"/>
                </a:endParaRPr>
              </a:p>
            </p:txBody>
          </p:sp>
          <p:sp>
            <p:nvSpPr>
              <p:cNvPr id="664" name="TextBox 663"/>
              <p:cNvSpPr txBox="1"/>
              <p:nvPr/>
            </p:nvSpPr>
            <p:spPr>
              <a:xfrm>
                <a:off x="8078857" y="4612942"/>
                <a:ext cx="154339" cy="32958"/>
              </a:xfrm>
              <a:prstGeom prst="rect">
                <a:avLst/>
              </a:prstGeom>
              <a:noFill/>
            </p:spPr>
            <p:txBody>
              <a:bodyPr wrap="square" lIns="0" tIns="0" rIns="0" bIns="0" rtlCol="0">
                <a:spAutoFit/>
              </a:bodyPr>
              <a:lstStyle/>
              <a:p>
                <a:pPr defTabSz="932215">
                  <a:spcAft>
                    <a:spcPts val="612"/>
                  </a:spcAft>
                  <a:defRPr/>
                </a:pPr>
                <a:r>
                  <a:rPr lang="en-US" sz="204" kern="0" dirty="0">
                    <a:solidFill>
                      <a:sysClr val="windowText" lastClr="000000"/>
                    </a:solidFill>
                    <a:latin typeface="Segoe UI"/>
                  </a:rPr>
                  <a:t>Title</a:t>
                </a:r>
              </a:p>
            </p:txBody>
          </p:sp>
          <p:sp>
            <p:nvSpPr>
              <p:cNvPr id="665" name="TextBox 664"/>
              <p:cNvSpPr txBox="1"/>
              <p:nvPr/>
            </p:nvSpPr>
            <p:spPr>
              <a:xfrm>
                <a:off x="8079300" y="4646628"/>
                <a:ext cx="154339" cy="24886"/>
              </a:xfrm>
              <a:prstGeom prst="rect">
                <a:avLst/>
              </a:prstGeom>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Portal timesheets</a:t>
                </a:r>
              </a:p>
            </p:txBody>
          </p:sp>
          <p:sp>
            <p:nvSpPr>
              <p:cNvPr id="666" name="TextBox 665"/>
              <p:cNvSpPr txBox="1"/>
              <p:nvPr/>
            </p:nvSpPr>
            <p:spPr>
              <a:xfrm>
                <a:off x="8079300" y="4672464"/>
                <a:ext cx="154339" cy="24886"/>
              </a:xfrm>
              <a:prstGeom prst="rect">
                <a:avLst/>
              </a:prstGeom>
              <a:noFill/>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Payrolls</a:t>
                </a:r>
              </a:p>
            </p:txBody>
          </p:sp>
          <p:sp>
            <p:nvSpPr>
              <p:cNvPr id="667" name="TextBox 666"/>
              <p:cNvSpPr txBox="1"/>
              <p:nvPr/>
            </p:nvSpPr>
            <p:spPr>
              <a:xfrm>
                <a:off x="8079300" y="4699418"/>
                <a:ext cx="154339" cy="24886"/>
              </a:xfrm>
              <a:prstGeom prst="rect">
                <a:avLst/>
              </a:prstGeom>
              <a:noFill/>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Voiding a payrolls</a:t>
                </a:r>
              </a:p>
            </p:txBody>
          </p:sp>
          <p:sp>
            <p:nvSpPr>
              <p:cNvPr id="668" name="TextBox 667"/>
              <p:cNvSpPr txBox="1"/>
              <p:nvPr/>
            </p:nvSpPr>
            <p:spPr>
              <a:xfrm>
                <a:off x="8079300" y="4723877"/>
                <a:ext cx="154339" cy="24886"/>
              </a:xfrm>
              <a:prstGeom prst="rect">
                <a:avLst/>
              </a:prstGeom>
              <a:noFill/>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2011 times card</a:t>
                </a:r>
              </a:p>
            </p:txBody>
          </p:sp>
          <p:sp>
            <p:nvSpPr>
              <p:cNvPr id="670" name="TextBox 669"/>
              <p:cNvSpPr txBox="1"/>
              <p:nvPr/>
            </p:nvSpPr>
            <p:spPr>
              <a:xfrm>
                <a:off x="8251642" y="4614407"/>
                <a:ext cx="154339" cy="32958"/>
              </a:xfrm>
              <a:prstGeom prst="rect">
                <a:avLst/>
              </a:prstGeom>
              <a:noFill/>
            </p:spPr>
            <p:txBody>
              <a:bodyPr wrap="square" lIns="0" tIns="0" rIns="0" bIns="0" rtlCol="0">
                <a:spAutoFit/>
              </a:bodyPr>
              <a:lstStyle/>
              <a:p>
                <a:pPr defTabSz="932215">
                  <a:spcAft>
                    <a:spcPts val="612"/>
                  </a:spcAft>
                  <a:defRPr/>
                </a:pPr>
                <a:r>
                  <a:rPr lang="en-US" sz="204" kern="0" dirty="0">
                    <a:solidFill>
                      <a:sysClr val="windowText" lastClr="000000"/>
                    </a:solidFill>
                    <a:latin typeface="Segoe UI"/>
                  </a:rPr>
                  <a:t>Call Status</a:t>
                </a:r>
              </a:p>
            </p:txBody>
          </p:sp>
          <p:sp>
            <p:nvSpPr>
              <p:cNvPr id="673" name="TextBox 672"/>
              <p:cNvSpPr txBox="1"/>
              <p:nvPr/>
            </p:nvSpPr>
            <p:spPr>
              <a:xfrm>
                <a:off x="8251518" y="4646628"/>
                <a:ext cx="154339" cy="24886"/>
              </a:xfrm>
              <a:prstGeom prst="rect">
                <a:avLst/>
              </a:prstGeom>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Active</a:t>
                </a:r>
              </a:p>
            </p:txBody>
          </p:sp>
          <p:sp>
            <p:nvSpPr>
              <p:cNvPr id="674" name="TextBox 673"/>
              <p:cNvSpPr txBox="1"/>
              <p:nvPr/>
            </p:nvSpPr>
            <p:spPr>
              <a:xfrm>
                <a:off x="8251518" y="4672464"/>
                <a:ext cx="154339" cy="24886"/>
              </a:xfrm>
              <a:prstGeom prst="rect">
                <a:avLst/>
              </a:prstGeom>
              <a:noFill/>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Resolved</a:t>
                </a:r>
              </a:p>
            </p:txBody>
          </p:sp>
          <p:sp>
            <p:nvSpPr>
              <p:cNvPr id="675" name="TextBox 674"/>
              <p:cNvSpPr txBox="1"/>
              <p:nvPr/>
            </p:nvSpPr>
            <p:spPr>
              <a:xfrm>
                <a:off x="8251518" y="4699418"/>
                <a:ext cx="154339" cy="24886"/>
              </a:xfrm>
              <a:prstGeom prst="rect">
                <a:avLst/>
              </a:prstGeom>
              <a:noFill/>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Resolved</a:t>
                </a:r>
              </a:p>
            </p:txBody>
          </p:sp>
          <p:sp>
            <p:nvSpPr>
              <p:cNvPr id="676" name="TextBox 675"/>
              <p:cNvSpPr txBox="1"/>
              <p:nvPr/>
            </p:nvSpPr>
            <p:spPr>
              <a:xfrm>
                <a:off x="8251518" y="4723877"/>
                <a:ext cx="154339" cy="24886"/>
              </a:xfrm>
              <a:prstGeom prst="rect">
                <a:avLst/>
              </a:prstGeom>
              <a:noFill/>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Resolved</a:t>
                </a:r>
              </a:p>
            </p:txBody>
          </p:sp>
          <p:sp>
            <p:nvSpPr>
              <p:cNvPr id="677" name="TextBox 676"/>
              <p:cNvSpPr txBox="1"/>
              <p:nvPr/>
            </p:nvSpPr>
            <p:spPr>
              <a:xfrm>
                <a:off x="8426257" y="4613282"/>
                <a:ext cx="154339" cy="32958"/>
              </a:xfrm>
              <a:prstGeom prst="rect">
                <a:avLst/>
              </a:prstGeom>
              <a:noFill/>
            </p:spPr>
            <p:txBody>
              <a:bodyPr wrap="square" lIns="0" tIns="0" rIns="0" bIns="0" rtlCol="0">
                <a:spAutoFit/>
              </a:bodyPr>
              <a:lstStyle/>
              <a:p>
                <a:pPr defTabSz="932215">
                  <a:spcAft>
                    <a:spcPts val="612"/>
                  </a:spcAft>
                  <a:defRPr/>
                </a:pPr>
                <a:r>
                  <a:rPr lang="en-US" sz="204" kern="0" dirty="0">
                    <a:solidFill>
                      <a:sysClr val="windowText" lastClr="000000"/>
                    </a:solidFill>
                    <a:latin typeface="Segoe UI"/>
                  </a:rPr>
                  <a:t>Created on</a:t>
                </a:r>
              </a:p>
            </p:txBody>
          </p:sp>
          <p:sp>
            <p:nvSpPr>
              <p:cNvPr id="678" name="TextBox 677"/>
              <p:cNvSpPr txBox="1"/>
              <p:nvPr/>
            </p:nvSpPr>
            <p:spPr>
              <a:xfrm>
                <a:off x="8426822" y="4646628"/>
                <a:ext cx="154339" cy="49773"/>
              </a:xfrm>
              <a:prstGeom prst="rect">
                <a:avLst/>
              </a:prstGeom>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6.14.2013 9:18 AM</a:t>
                </a:r>
              </a:p>
            </p:txBody>
          </p:sp>
          <p:sp>
            <p:nvSpPr>
              <p:cNvPr id="679" name="TextBox 678"/>
              <p:cNvSpPr txBox="1"/>
              <p:nvPr/>
            </p:nvSpPr>
            <p:spPr>
              <a:xfrm>
                <a:off x="8426822" y="4672464"/>
                <a:ext cx="154339" cy="49773"/>
              </a:xfrm>
              <a:prstGeom prst="rect">
                <a:avLst/>
              </a:prstGeom>
              <a:noFill/>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7.24.2013 6:24 AM</a:t>
                </a:r>
              </a:p>
            </p:txBody>
          </p:sp>
          <p:sp>
            <p:nvSpPr>
              <p:cNvPr id="681" name="TextBox 680"/>
              <p:cNvSpPr txBox="1"/>
              <p:nvPr/>
            </p:nvSpPr>
            <p:spPr>
              <a:xfrm>
                <a:off x="8426822" y="4699418"/>
                <a:ext cx="154339" cy="49773"/>
              </a:xfrm>
              <a:prstGeom prst="rect">
                <a:avLst/>
              </a:prstGeom>
              <a:noFill/>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9.11.2013 3:50 PM</a:t>
                </a:r>
              </a:p>
            </p:txBody>
          </p:sp>
          <p:sp>
            <p:nvSpPr>
              <p:cNvPr id="682" name="TextBox 681"/>
              <p:cNvSpPr txBox="1"/>
              <p:nvPr/>
            </p:nvSpPr>
            <p:spPr>
              <a:xfrm>
                <a:off x="8426822" y="4723877"/>
                <a:ext cx="154339" cy="49773"/>
              </a:xfrm>
              <a:prstGeom prst="rect">
                <a:avLst/>
              </a:prstGeom>
              <a:noFill/>
            </p:spPr>
            <p:txBody>
              <a:bodyPr wrap="square" lIns="0" tIns="0" rIns="0" bIns="0" rtlCol="0">
                <a:spAutoFit/>
              </a:bodyPr>
              <a:lstStyle/>
              <a:p>
                <a:pPr defTabSz="932215">
                  <a:spcAft>
                    <a:spcPts val="612"/>
                  </a:spcAft>
                  <a:defRPr/>
                </a:pPr>
                <a:r>
                  <a:rPr lang="en-US" sz="154" kern="0" dirty="0">
                    <a:solidFill>
                      <a:sysClr val="windowText" lastClr="000000"/>
                    </a:solidFill>
                    <a:latin typeface="Segoe UI"/>
                  </a:rPr>
                  <a:t>1.26.2014 4:48 PM</a:t>
                </a:r>
              </a:p>
            </p:txBody>
          </p:sp>
          <p:grpSp>
            <p:nvGrpSpPr>
              <p:cNvPr id="683" name="Group 682"/>
              <p:cNvGrpSpPr/>
              <p:nvPr/>
            </p:nvGrpSpPr>
            <p:grpSpPr>
              <a:xfrm>
                <a:off x="7954776" y="4407693"/>
                <a:ext cx="21893" cy="20846"/>
                <a:chOff x="5277860" y="3548824"/>
                <a:chExt cx="1413454" cy="1386878"/>
              </a:xfrm>
              <a:solidFill>
                <a:schemeClr val="bg1">
                  <a:lumMod val="50000"/>
                </a:schemeClr>
              </a:solidFill>
            </p:grpSpPr>
            <p:sp>
              <p:nvSpPr>
                <p:cNvPr id="719"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11880" tIns="55940" rIns="111880" bIns="55940" numCol="1" rtlCol="0" anchor="ctr" anchorCtr="0" compatLnSpc="1">
                  <a:prstTxWarp prst="textNoShape">
                    <a:avLst/>
                  </a:prstTxWarp>
                </a:bodyPr>
                <a:lstStyle/>
                <a:p>
                  <a:pPr algn="ctr" defTabSz="1118289" fontAlgn="base">
                    <a:spcBef>
                      <a:spcPct val="0"/>
                    </a:spcBef>
                    <a:spcAft>
                      <a:spcPct val="0"/>
                    </a:spcAft>
                    <a:defRPr/>
                  </a:pPr>
                  <a:endParaRPr lang="en-US" sz="1224" kern="0">
                    <a:solidFill>
                      <a:srgbClr val="505050"/>
                    </a:solidFill>
                    <a:effectLst>
                      <a:outerShdw blurRad="38100" dist="38100" dir="2700000" algn="tl">
                        <a:srgbClr val="000000">
                          <a:alpha val="43137"/>
                        </a:srgbClr>
                      </a:outerShdw>
                    </a:effectLst>
                    <a:latin typeface="Segoe UI"/>
                  </a:endParaRPr>
                </a:p>
              </p:txBody>
            </p:sp>
            <p:sp>
              <p:nvSpPr>
                <p:cNvPr id="720" name="Rectangle 719"/>
                <p:cNvSpPr/>
                <p:nvPr/>
              </p:nvSpPr>
              <p:spPr>
                <a:xfrm>
                  <a:off x="5962667" y="3904245"/>
                  <a:ext cx="611964"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15">
                    <a:defRPr/>
                  </a:pPr>
                  <a:endParaRPr lang="en-US" sz="1020" kern="0">
                    <a:solidFill>
                      <a:srgbClr val="505050"/>
                    </a:solidFill>
                    <a:latin typeface="Segoe UI"/>
                  </a:endParaRPr>
                </a:p>
              </p:txBody>
            </p:sp>
            <p:sp>
              <p:nvSpPr>
                <p:cNvPr id="721"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11880" tIns="55940" rIns="111880" bIns="55940" numCol="1" rtlCol="0" anchor="ctr" anchorCtr="0" compatLnSpc="1">
                  <a:prstTxWarp prst="textNoShape">
                    <a:avLst/>
                  </a:prstTxWarp>
                </a:bodyPr>
                <a:lstStyle/>
                <a:p>
                  <a:pPr algn="ctr" defTabSz="1118289" fontAlgn="base">
                    <a:spcBef>
                      <a:spcPct val="0"/>
                    </a:spcBef>
                    <a:spcAft>
                      <a:spcPct val="0"/>
                    </a:spcAft>
                    <a:defRPr/>
                  </a:pPr>
                  <a:endParaRPr lang="en-US" sz="1224" kern="0">
                    <a:solidFill>
                      <a:srgbClr val="505050"/>
                    </a:solidFill>
                    <a:effectLst>
                      <a:outerShdw blurRad="38100" dist="38100" dir="2700000" algn="tl">
                        <a:srgbClr val="000000">
                          <a:alpha val="43137"/>
                        </a:srgbClr>
                      </a:outerShdw>
                    </a:effectLst>
                    <a:latin typeface="Segoe UI"/>
                  </a:endParaRPr>
                </a:p>
              </p:txBody>
            </p:sp>
            <p:sp>
              <p:nvSpPr>
                <p:cNvPr id="722" name="Rectangle 721"/>
                <p:cNvSpPr/>
                <p:nvPr/>
              </p:nvSpPr>
              <p:spPr>
                <a:xfrm>
                  <a:off x="5962667" y="4202921"/>
                  <a:ext cx="611964"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15">
                    <a:defRPr/>
                  </a:pPr>
                  <a:endParaRPr lang="en-US" sz="1020" kern="0">
                    <a:solidFill>
                      <a:srgbClr val="505050"/>
                    </a:solidFill>
                    <a:latin typeface="Segoe UI"/>
                  </a:endParaRPr>
                </a:p>
              </p:txBody>
            </p:sp>
            <p:sp>
              <p:nvSpPr>
                <p:cNvPr id="723" name="Rectangle 722"/>
                <p:cNvSpPr/>
                <p:nvPr/>
              </p:nvSpPr>
              <p:spPr>
                <a:xfrm>
                  <a:off x="5962667" y="4053583"/>
                  <a:ext cx="611964"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15">
                    <a:defRPr/>
                  </a:pPr>
                  <a:endParaRPr lang="en-US" sz="1020" kern="0">
                    <a:solidFill>
                      <a:srgbClr val="505050"/>
                    </a:solidFill>
                    <a:latin typeface="Segoe UI"/>
                  </a:endParaRPr>
                </a:p>
              </p:txBody>
            </p:sp>
            <p:sp>
              <p:nvSpPr>
                <p:cNvPr id="724" name="Rectangle 723"/>
                <p:cNvSpPr/>
                <p:nvPr/>
              </p:nvSpPr>
              <p:spPr>
                <a:xfrm>
                  <a:off x="5395465" y="4352259"/>
                  <a:ext cx="117916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15">
                    <a:defRPr/>
                  </a:pPr>
                  <a:endParaRPr lang="en-US" sz="1020" kern="0">
                    <a:solidFill>
                      <a:srgbClr val="505050"/>
                    </a:solidFill>
                    <a:latin typeface="Segoe UI"/>
                  </a:endParaRPr>
                </a:p>
              </p:txBody>
            </p:sp>
            <p:sp>
              <p:nvSpPr>
                <p:cNvPr id="725" name="Rectangle 724"/>
                <p:cNvSpPr/>
                <p:nvPr/>
              </p:nvSpPr>
              <p:spPr>
                <a:xfrm>
                  <a:off x="5395465" y="4501597"/>
                  <a:ext cx="117916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15">
                    <a:defRPr/>
                  </a:pPr>
                  <a:endParaRPr lang="en-US" sz="1020" kern="0">
                    <a:solidFill>
                      <a:srgbClr val="505050"/>
                    </a:solidFill>
                    <a:latin typeface="Segoe UI"/>
                  </a:endParaRPr>
                </a:p>
              </p:txBody>
            </p:sp>
            <p:sp>
              <p:nvSpPr>
                <p:cNvPr id="726" name="Rectangle 725"/>
                <p:cNvSpPr/>
                <p:nvPr/>
              </p:nvSpPr>
              <p:spPr>
                <a:xfrm>
                  <a:off x="5395465" y="4650933"/>
                  <a:ext cx="117916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15">
                    <a:defRPr/>
                  </a:pPr>
                  <a:endParaRPr lang="en-US" sz="1020" kern="0">
                    <a:solidFill>
                      <a:srgbClr val="505050"/>
                    </a:solidFill>
                    <a:latin typeface="Segoe UI"/>
                  </a:endParaRPr>
                </a:p>
              </p:txBody>
            </p:sp>
          </p:grpSp>
          <p:grpSp>
            <p:nvGrpSpPr>
              <p:cNvPr id="684" name="Group 683"/>
              <p:cNvGrpSpPr/>
              <p:nvPr/>
            </p:nvGrpSpPr>
            <p:grpSpPr>
              <a:xfrm>
                <a:off x="7964935" y="4510596"/>
                <a:ext cx="14751" cy="20402"/>
                <a:chOff x="4196729" y="912821"/>
                <a:chExt cx="545102" cy="776924"/>
              </a:xfrm>
            </p:grpSpPr>
            <p:sp>
              <p:nvSpPr>
                <p:cNvPr id="717" name="Oval 10"/>
                <p:cNvSpPr>
                  <a:spLocks noChangeArrowheads="1"/>
                </p:cNvSpPr>
                <p:nvPr/>
              </p:nvSpPr>
              <p:spPr bwMode="auto">
                <a:xfrm>
                  <a:off x="4312480" y="912821"/>
                  <a:ext cx="322051" cy="322586"/>
                </a:xfrm>
                <a:prstGeom prst="ellipse">
                  <a:avLst/>
                </a:prstGeom>
                <a:solidFill>
                  <a:schemeClr val="bg1">
                    <a:lumMod val="50000"/>
                  </a:schemeClr>
                </a:solidFill>
                <a:ln w="9525" cap="flat" cmpd="sng" algn="ctr">
                  <a:noFill/>
                  <a:prstDash val="solid"/>
                  <a:headEnd type="none" w="med" len="med"/>
                  <a:tailEnd type="none" w="med" len="med"/>
                </a:ln>
                <a:effectLst/>
              </p:spPr>
              <p:txBody>
                <a:bodyPr vert="horz" wrap="square" lIns="93230" tIns="46616" rIns="93230" bIns="46616" numCol="1" rtlCol="0" anchor="ctr" anchorCtr="0" compatLnSpc="1">
                  <a:prstTxWarp prst="textNoShape">
                    <a:avLst/>
                  </a:prstTxWarp>
                </a:bodyPr>
                <a:lstStyle/>
                <a:p>
                  <a:pPr algn="ctr" defTabSz="931908" fontAlgn="base">
                    <a:spcBef>
                      <a:spcPct val="0"/>
                    </a:spcBef>
                    <a:spcAft>
                      <a:spcPct val="0"/>
                    </a:spcAft>
                    <a:defRPr/>
                  </a:pPr>
                  <a:endParaRPr lang="en-US" sz="1122" kern="0" dirty="0">
                    <a:solidFill>
                      <a:sysClr val="windowText" lastClr="000000"/>
                    </a:solidFill>
                    <a:latin typeface="Segoe"/>
                  </a:endParaRPr>
                </a:p>
              </p:txBody>
            </p:sp>
            <p:sp>
              <p:nvSpPr>
                <p:cNvPr id="718" name="Freeform 11"/>
                <p:cNvSpPr>
                  <a:spLocks/>
                </p:cNvSpPr>
                <p:nvPr/>
              </p:nvSpPr>
              <p:spPr bwMode="auto">
                <a:xfrm>
                  <a:off x="4196729" y="1273376"/>
                  <a:ext cx="545102" cy="416369"/>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bg1">
                    <a:lumMod val="50000"/>
                  </a:schemeClr>
                </a:solidFill>
                <a:ln w="9525" cap="flat" cmpd="sng" algn="ctr">
                  <a:noFill/>
                  <a:prstDash val="solid"/>
                  <a:headEnd type="none" w="med" len="med"/>
                  <a:tailEnd type="none" w="med" len="med"/>
                </a:ln>
                <a:effectLst/>
              </p:spPr>
              <p:txBody>
                <a:bodyPr vert="horz" wrap="square" lIns="93230" tIns="46616" rIns="93230" bIns="46616" numCol="1" rtlCol="0" anchor="ctr" anchorCtr="0" compatLnSpc="1">
                  <a:prstTxWarp prst="textNoShape">
                    <a:avLst/>
                  </a:prstTxWarp>
                </a:bodyPr>
                <a:lstStyle/>
                <a:p>
                  <a:pPr algn="ctr" defTabSz="931908" fontAlgn="base">
                    <a:spcBef>
                      <a:spcPct val="0"/>
                    </a:spcBef>
                    <a:spcAft>
                      <a:spcPct val="0"/>
                    </a:spcAft>
                    <a:defRPr/>
                  </a:pPr>
                  <a:endParaRPr lang="en-US" sz="1122" kern="0" dirty="0">
                    <a:solidFill>
                      <a:sysClr val="windowText" lastClr="000000"/>
                    </a:solidFill>
                    <a:latin typeface="Segoe"/>
                  </a:endParaRPr>
                </a:p>
              </p:txBody>
            </p:sp>
          </p:grpSp>
          <p:sp>
            <p:nvSpPr>
              <p:cNvPr id="685" name="TextBox 684"/>
              <p:cNvSpPr txBox="1"/>
              <p:nvPr/>
            </p:nvSpPr>
            <p:spPr>
              <a:xfrm>
                <a:off x="7931846" y="4560709"/>
                <a:ext cx="149966" cy="21927"/>
              </a:xfrm>
              <a:prstGeom prst="rect">
                <a:avLst/>
              </a:prstGeom>
              <a:noFill/>
            </p:spPr>
            <p:txBody>
              <a:bodyPr wrap="none" lIns="0" tIns="0" rIns="0" bIns="0" rtlCol="0">
                <a:spAutoFit/>
              </a:bodyPr>
              <a:lstStyle/>
              <a:p>
                <a:pPr defTabSz="932215">
                  <a:spcAft>
                    <a:spcPts val="612"/>
                  </a:spcAft>
                  <a:defRPr/>
                </a:pPr>
                <a:r>
                  <a:rPr lang="en-US" sz="136" kern="0" dirty="0">
                    <a:solidFill>
                      <a:sysClr val="windowText" lastClr="000000"/>
                    </a:solidFill>
                    <a:latin typeface="Segoe UI"/>
                  </a:rPr>
                  <a:t>DFC Support Cases</a:t>
                </a:r>
              </a:p>
            </p:txBody>
          </p:sp>
          <p:sp>
            <p:nvSpPr>
              <p:cNvPr id="686" name="TextBox 685"/>
              <p:cNvSpPr txBox="1"/>
              <p:nvPr/>
            </p:nvSpPr>
            <p:spPr>
              <a:xfrm>
                <a:off x="8113271" y="4559425"/>
                <a:ext cx="178991" cy="21927"/>
              </a:xfrm>
              <a:prstGeom prst="rect">
                <a:avLst/>
              </a:prstGeom>
              <a:noFill/>
            </p:spPr>
            <p:txBody>
              <a:bodyPr wrap="none" lIns="0" tIns="0" rIns="0" bIns="0" rtlCol="0">
                <a:spAutoFit/>
              </a:bodyPr>
              <a:lstStyle/>
              <a:p>
                <a:pPr defTabSz="932215">
                  <a:spcAft>
                    <a:spcPts val="612"/>
                  </a:spcAft>
                  <a:defRPr/>
                </a:pPr>
                <a:r>
                  <a:rPr lang="en-US" sz="136" b="1" kern="0" dirty="0">
                    <a:solidFill>
                      <a:sysClr val="windowText" lastClr="000000"/>
                    </a:solidFill>
                    <a:latin typeface="Segoe UI"/>
                  </a:rPr>
                  <a:t>Case Associated View</a:t>
                </a:r>
              </a:p>
            </p:txBody>
          </p:sp>
          <p:sp>
            <p:nvSpPr>
              <p:cNvPr id="687" name="Isosceles Triangle 686"/>
              <p:cNvSpPr/>
              <p:nvPr/>
            </p:nvSpPr>
            <p:spPr bwMode="auto">
              <a:xfrm rot="10800000">
                <a:off x="8198274" y="4565307"/>
                <a:ext cx="12539" cy="6935"/>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40" fontAlgn="base">
                  <a:spcBef>
                    <a:spcPct val="0"/>
                  </a:spcBef>
                  <a:spcAft>
                    <a:spcPct val="0"/>
                  </a:spcAft>
                  <a:defRPr/>
                </a:pPr>
                <a:endParaRPr lang="en-US" sz="1122" kern="0">
                  <a:solidFill>
                    <a:srgbClr val="505050"/>
                  </a:solidFill>
                  <a:latin typeface="Segoe UI"/>
                  <a:ea typeface="Segoe UI" pitchFamily="34" charset="0"/>
                  <a:cs typeface="Segoe UI" pitchFamily="34" charset="0"/>
                </a:endParaRPr>
              </a:p>
            </p:txBody>
          </p:sp>
          <p:grpSp>
            <p:nvGrpSpPr>
              <p:cNvPr id="688" name="Group 687"/>
              <p:cNvGrpSpPr/>
              <p:nvPr/>
            </p:nvGrpSpPr>
            <p:grpSpPr>
              <a:xfrm>
                <a:off x="7909298" y="4736943"/>
                <a:ext cx="740779" cy="29785"/>
                <a:chOff x="8846769" y="4535777"/>
                <a:chExt cx="961262" cy="38647"/>
              </a:xfrm>
            </p:grpSpPr>
            <p:sp>
              <p:nvSpPr>
                <p:cNvPr id="689" name="Rectangle 688"/>
                <p:cNvSpPr/>
                <p:nvPr/>
              </p:nvSpPr>
              <p:spPr bwMode="auto">
                <a:xfrm>
                  <a:off x="8846769" y="4535777"/>
                  <a:ext cx="961262" cy="30897"/>
                </a:xfrm>
                <a:prstGeom prst="rect">
                  <a:avLst/>
                </a:prstGeom>
                <a:solidFill>
                  <a:schemeClr val="bg1">
                    <a:lumMod val="85000"/>
                  </a:schemeClr>
                </a:solidFill>
                <a:ln w="31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defTabSz="932215" fontAlgn="base">
                    <a:spcBef>
                      <a:spcPct val="0"/>
                    </a:spcBef>
                    <a:spcAft>
                      <a:spcPts val="612"/>
                    </a:spcAft>
                    <a:defRPr/>
                  </a:pPr>
                  <a:endParaRPr lang="en-US" sz="154" kern="0" dirty="0">
                    <a:solidFill>
                      <a:srgbClr val="505050"/>
                    </a:solidFill>
                    <a:latin typeface="Segoe UI"/>
                  </a:endParaRPr>
                </a:p>
              </p:txBody>
            </p:sp>
            <p:sp>
              <p:nvSpPr>
                <p:cNvPr id="690" name="TextBox 689"/>
                <p:cNvSpPr txBox="1"/>
                <p:nvPr/>
              </p:nvSpPr>
              <p:spPr>
                <a:xfrm>
                  <a:off x="8858756" y="4542133"/>
                  <a:ext cx="91440" cy="32291"/>
                </a:xfrm>
                <a:prstGeom prst="rect">
                  <a:avLst/>
                </a:prstGeom>
                <a:noFill/>
              </p:spPr>
              <p:txBody>
                <a:bodyPr wrap="square" lIns="0" tIns="0" rIns="0" bIns="0" rtlCol="0">
                  <a:spAutoFit/>
                </a:bodyPr>
                <a:lstStyle/>
                <a:p>
                  <a:pPr defTabSz="932215">
                    <a:spcAft>
                      <a:spcPts val="612"/>
                    </a:spcAft>
                    <a:defRPr/>
                  </a:pPr>
                  <a:r>
                    <a:rPr lang="en-US" sz="154" b="1" kern="0" dirty="0">
                      <a:solidFill>
                        <a:sysClr val="windowText" lastClr="000000"/>
                      </a:solidFill>
                      <a:latin typeface="Segoe UI"/>
                    </a:rPr>
                    <a:t>All</a:t>
                  </a:r>
                </a:p>
              </p:txBody>
            </p:sp>
            <p:sp>
              <p:nvSpPr>
                <p:cNvPr id="691" name="TextBox 690"/>
                <p:cNvSpPr txBox="1"/>
                <p:nvPr/>
              </p:nvSpPr>
              <p:spPr>
                <a:xfrm>
                  <a:off x="8916078" y="4542131"/>
                  <a:ext cx="16740"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A</a:t>
                  </a:r>
                </a:p>
              </p:txBody>
            </p:sp>
            <p:sp>
              <p:nvSpPr>
                <p:cNvPr id="692" name="TextBox 691"/>
                <p:cNvSpPr txBox="1"/>
                <p:nvPr/>
              </p:nvSpPr>
              <p:spPr>
                <a:xfrm>
                  <a:off x="8950331" y="4542133"/>
                  <a:ext cx="14649"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B</a:t>
                  </a:r>
                </a:p>
              </p:txBody>
            </p:sp>
            <p:sp>
              <p:nvSpPr>
                <p:cNvPr id="693" name="TextBox 692"/>
                <p:cNvSpPr txBox="1"/>
                <p:nvPr/>
              </p:nvSpPr>
              <p:spPr>
                <a:xfrm>
                  <a:off x="8983576" y="4542133"/>
                  <a:ext cx="16740"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C</a:t>
                  </a:r>
                </a:p>
              </p:txBody>
            </p:sp>
            <p:sp>
              <p:nvSpPr>
                <p:cNvPr id="694" name="TextBox 693"/>
                <p:cNvSpPr txBox="1"/>
                <p:nvPr/>
              </p:nvSpPr>
              <p:spPr>
                <a:xfrm>
                  <a:off x="9017834" y="4542133"/>
                  <a:ext cx="18834"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D</a:t>
                  </a:r>
                </a:p>
              </p:txBody>
            </p:sp>
            <p:sp>
              <p:nvSpPr>
                <p:cNvPr id="695" name="TextBox 694"/>
                <p:cNvSpPr txBox="1"/>
                <p:nvPr/>
              </p:nvSpPr>
              <p:spPr>
                <a:xfrm>
                  <a:off x="9052846" y="4542133"/>
                  <a:ext cx="12555"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E</a:t>
                  </a:r>
                </a:p>
              </p:txBody>
            </p:sp>
            <p:sp>
              <p:nvSpPr>
                <p:cNvPr id="696" name="TextBox 695"/>
                <p:cNvSpPr txBox="1"/>
                <p:nvPr/>
              </p:nvSpPr>
              <p:spPr>
                <a:xfrm>
                  <a:off x="9085079" y="4542133"/>
                  <a:ext cx="12555"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F</a:t>
                  </a:r>
                </a:p>
              </p:txBody>
            </p:sp>
            <p:sp>
              <p:nvSpPr>
                <p:cNvPr id="697" name="TextBox 696"/>
                <p:cNvSpPr txBox="1"/>
                <p:nvPr/>
              </p:nvSpPr>
              <p:spPr>
                <a:xfrm>
                  <a:off x="9117313" y="4542133"/>
                  <a:ext cx="16740"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G</a:t>
                  </a:r>
                </a:p>
              </p:txBody>
            </p:sp>
            <p:sp>
              <p:nvSpPr>
                <p:cNvPr id="698" name="TextBox 697"/>
                <p:cNvSpPr txBox="1"/>
                <p:nvPr/>
              </p:nvSpPr>
              <p:spPr>
                <a:xfrm>
                  <a:off x="9152075" y="4542133"/>
                  <a:ext cx="18834"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H</a:t>
                  </a:r>
                </a:p>
              </p:txBody>
            </p:sp>
            <p:sp>
              <p:nvSpPr>
                <p:cNvPr id="699" name="TextBox 698"/>
                <p:cNvSpPr txBox="1"/>
                <p:nvPr/>
              </p:nvSpPr>
              <p:spPr>
                <a:xfrm>
                  <a:off x="9187339" y="4542133"/>
                  <a:ext cx="6279"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I</a:t>
                  </a:r>
                </a:p>
              </p:txBody>
            </p:sp>
            <p:sp>
              <p:nvSpPr>
                <p:cNvPr id="700" name="TextBox 699"/>
                <p:cNvSpPr txBox="1"/>
                <p:nvPr/>
              </p:nvSpPr>
              <p:spPr>
                <a:xfrm>
                  <a:off x="9216289" y="4542133"/>
                  <a:ext cx="8370"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J</a:t>
                  </a:r>
                </a:p>
              </p:txBody>
            </p:sp>
            <p:sp>
              <p:nvSpPr>
                <p:cNvPr id="701" name="TextBox 700"/>
                <p:cNvSpPr txBox="1"/>
                <p:nvPr/>
              </p:nvSpPr>
              <p:spPr>
                <a:xfrm>
                  <a:off x="9246500" y="4542133"/>
                  <a:ext cx="14649"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K</a:t>
                  </a:r>
                </a:p>
              </p:txBody>
            </p:sp>
            <p:sp>
              <p:nvSpPr>
                <p:cNvPr id="702" name="TextBox 701"/>
                <p:cNvSpPr txBox="1"/>
                <p:nvPr/>
              </p:nvSpPr>
              <p:spPr>
                <a:xfrm>
                  <a:off x="9279746" y="4542133"/>
                  <a:ext cx="12555"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L</a:t>
                  </a:r>
                </a:p>
              </p:txBody>
            </p:sp>
            <p:sp>
              <p:nvSpPr>
                <p:cNvPr id="703" name="TextBox 702"/>
                <p:cNvSpPr txBox="1"/>
                <p:nvPr/>
              </p:nvSpPr>
              <p:spPr>
                <a:xfrm>
                  <a:off x="9311473" y="4542133"/>
                  <a:ext cx="23019"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M</a:t>
                  </a:r>
                </a:p>
              </p:txBody>
            </p:sp>
            <p:sp>
              <p:nvSpPr>
                <p:cNvPr id="704" name="TextBox 703"/>
                <p:cNvSpPr txBox="1"/>
                <p:nvPr/>
              </p:nvSpPr>
              <p:spPr>
                <a:xfrm>
                  <a:off x="9349267" y="4542133"/>
                  <a:ext cx="18834"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N</a:t>
                  </a:r>
                </a:p>
              </p:txBody>
            </p:sp>
            <p:sp>
              <p:nvSpPr>
                <p:cNvPr id="705" name="TextBox 704"/>
                <p:cNvSpPr txBox="1"/>
                <p:nvPr/>
              </p:nvSpPr>
              <p:spPr>
                <a:xfrm>
                  <a:off x="9385040" y="4542133"/>
                  <a:ext cx="18834"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O</a:t>
                  </a:r>
                </a:p>
              </p:txBody>
            </p:sp>
            <p:sp>
              <p:nvSpPr>
                <p:cNvPr id="706" name="TextBox 705"/>
                <p:cNvSpPr txBox="1"/>
                <p:nvPr/>
              </p:nvSpPr>
              <p:spPr>
                <a:xfrm>
                  <a:off x="9420809" y="4542133"/>
                  <a:ext cx="14649"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P</a:t>
                  </a:r>
                </a:p>
              </p:txBody>
            </p:sp>
            <p:sp>
              <p:nvSpPr>
                <p:cNvPr id="707" name="TextBox 706"/>
                <p:cNvSpPr txBox="1"/>
                <p:nvPr/>
              </p:nvSpPr>
              <p:spPr>
                <a:xfrm>
                  <a:off x="9453804" y="4542133"/>
                  <a:ext cx="18834"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Q</a:t>
                  </a:r>
                </a:p>
              </p:txBody>
            </p:sp>
            <p:sp>
              <p:nvSpPr>
                <p:cNvPr id="708" name="TextBox 707"/>
                <p:cNvSpPr txBox="1"/>
                <p:nvPr/>
              </p:nvSpPr>
              <p:spPr>
                <a:xfrm>
                  <a:off x="9489574" y="4542133"/>
                  <a:ext cx="14649"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R</a:t>
                  </a:r>
                </a:p>
              </p:txBody>
            </p:sp>
            <p:sp>
              <p:nvSpPr>
                <p:cNvPr id="709" name="TextBox 708"/>
                <p:cNvSpPr txBox="1"/>
                <p:nvPr/>
              </p:nvSpPr>
              <p:spPr>
                <a:xfrm>
                  <a:off x="9523070" y="4542133"/>
                  <a:ext cx="14649"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S</a:t>
                  </a:r>
                </a:p>
              </p:txBody>
            </p:sp>
            <p:sp>
              <p:nvSpPr>
                <p:cNvPr id="710" name="TextBox 709"/>
                <p:cNvSpPr txBox="1"/>
                <p:nvPr/>
              </p:nvSpPr>
              <p:spPr>
                <a:xfrm>
                  <a:off x="9555809" y="4542133"/>
                  <a:ext cx="12555"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T</a:t>
                  </a:r>
                </a:p>
              </p:txBody>
            </p:sp>
            <p:sp>
              <p:nvSpPr>
                <p:cNvPr id="711" name="TextBox 710"/>
                <p:cNvSpPr txBox="1"/>
                <p:nvPr/>
              </p:nvSpPr>
              <p:spPr>
                <a:xfrm>
                  <a:off x="9588547" y="4542133"/>
                  <a:ext cx="16740"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U</a:t>
                  </a:r>
                </a:p>
              </p:txBody>
            </p:sp>
            <p:sp>
              <p:nvSpPr>
                <p:cNvPr id="712" name="TextBox 711"/>
                <p:cNvSpPr txBox="1"/>
                <p:nvPr/>
              </p:nvSpPr>
              <p:spPr>
                <a:xfrm>
                  <a:off x="9623310" y="4542133"/>
                  <a:ext cx="16740"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V</a:t>
                  </a:r>
                </a:p>
              </p:txBody>
            </p:sp>
            <p:sp>
              <p:nvSpPr>
                <p:cNvPr id="713" name="TextBox 712"/>
                <p:cNvSpPr txBox="1"/>
                <p:nvPr/>
              </p:nvSpPr>
              <p:spPr>
                <a:xfrm>
                  <a:off x="9657312" y="4542133"/>
                  <a:ext cx="25110"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W</a:t>
                  </a:r>
                </a:p>
              </p:txBody>
            </p:sp>
            <p:sp>
              <p:nvSpPr>
                <p:cNvPr id="714" name="TextBox 713"/>
                <p:cNvSpPr txBox="1"/>
                <p:nvPr/>
              </p:nvSpPr>
              <p:spPr>
                <a:xfrm>
                  <a:off x="9695611" y="4542133"/>
                  <a:ext cx="14649"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X</a:t>
                  </a:r>
                </a:p>
              </p:txBody>
            </p:sp>
            <p:sp>
              <p:nvSpPr>
                <p:cNvPr id="715" name="TextBox 714"/>
                <p:cNvSpPr txBox="1"/>
                <p:nvPr/>
              </p:nvSpPr>
              <p:spPr>
                <a:xfrm>
                  <a:off x="9729108" y="4542133"/>
                  <a:ext cx="14649"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Y</a:t>
                  </a:r>
                </a:p>
              </p:txBody>
            </p:sp>
            <p:sp>
              <p:nvSpPr>
                <p:cNvPr id="716" name="TextBox 715"/>
                <p:cNvSpPr txBox="1"/>
                <p:nvPr/>
              </p:nvSpPr>
              <p:spPr>
                <a:xfrm>
                  <a:off x="9762100" y="4542133"/>
                  <a:ext cx="14649" cy="32291"/>
                </a:xfrm>
                <a:prstGeom prst="rect">
                  <a:avLst/>
                </a:prstGeom>
                <a:noFill/>
              </p:spPr>
              <p:txBody>
                <a:bodyPr wrap="none" lIns="0" tIns="0" rIns="0" bIns="0" rtlCol="0">
                  <a:spAutoFit/>
                </a:bodyPr>
                <a:lstStyle/>
                <a:p>
                  <a:pPr defTabSz="932215">
                    <a:spcAft>
                      <a:spcPts val="612"/>
                    </a:spcAft>
                    <a:defRPr/>
                  </a:pPr>
                  <a:r>
                    <a:rPr lang="en-US" sz="154" kern="0" dirty="0">
                      <a:solidFill>
                        <a:sysClr val="windowText" lastClr="000000"/>
                      </a:solidFill>
                      <a:latin typeface="Segoe UI"/>
                    </a:rPr>
                    <a:t>Z</a:t>
                  </a:r>
                </a:p>
              </p:txBody>
            </p:sp>
          </p:grpSp>
        </p:grpSp>
        <p:sp>
          <p:nvSpPr>
            <p:cNvPr id="428" name="Rectangle 427"/>
            <p:cNvSpPr/>
            <p:nvPr/>
          </p:nvSpPr>
          <p:spPr bwMode="auto">
            <a:xfrm rot="5400000">
              <a:off x="9624159" y="2566999"/>
              <a:ext cx="425201" cy="246247"/>
            </a:xfrm>
            <a:prstGeom prst="rect">
              <a:avLst/>
            </a:prstGeom>
            <a:solidFill>
              <a:schemeClr val="bg1"/>
            </a:solidFill>
            <a:ln w="3175" cap="flat" cmpd="sng" algn="ctr">
              <a:solidFill>
                <a:schemeClr val="bg2"/>
              </a:solidFill>
              <a:prstDash val="solid"/>
              <a:headEnd type="none" w="med" len="med"/>
              <a:tailEnd type="none" w="med" len="med"/>
            </a:ln>
            <a:effectLst/>
          </p:spPr>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algn="ctr" defTabSz="950274"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9" name="Group 428"/>
            <p:cNvGrpSpPr/>
            <p:nvPr/>
          </p:nvGrpSpPr>
          <p:grpSpPr>
            <a:xfrm>
              <a:off x="9742317" y="2479616"/>
              <a:ext cx="189681" cy="418744"/>
              <a:chOff x="1763255" y="2179965"/>
              <a:chExt cx="256827" cy="471339"/>
            </a:xfrm>
          </p:grpSpPr>
          <p:grpSp>
            <p:nvGrpSpPr>
              <p:cNvPr id="436" name="Group 435"/>
              <p:cNvGrpSpPr/>
              <p:nvPr/>
            </p:nvGrpSpPr>
            <p:grpSpPr>
              <a:xfrm>
                <a:off x="1763262" y="2179965"/>
                <a:ext cx="256820" cy="471339"/>
                <a:chOff x="1763262" y="2179965"/>
                <a:chExt cx="256820" cy="471339"/>
              </a:xfrm>
            </p:grpSpPr>
            <p:grpSp>
              <p:nvGrpSpPr>
                <p:cNvPr id="443" name="Group 442"/>
                <p:cNvGrpSpPr/>
                <p:nvPr/>
              </p:nvGrpSpPr>
              <p:grpSpPr>
                <a:xfrm>
                  <a:off x="1763262" y="2179965"/>
                  <a:ext cx="256800" cy="122758"/>
                  <a:chOff x="7417593" y="2343152"/>
                  <a:chExt cx="172634" cy="190500"/>
                </a:xfrm>
              </p:grpSpPr>
              <p:sp>
                <p:nvSpPr>
                  <p:cNvPr id="450" name="Rectangle 449"/>
                  <p:cNvSpPr/>
                  <p:nvPr/>
                </p:nvSpPr>
                <p:spPr bwMode="auto">
                  <a:xfrm>
                    <a:off x="7417593" y="2343155"/>
                    <a:ext cx="80962" cy="1160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1" name="Rectangle 450"/>
                  <p:cNvSpPr/>
                  <p:nvPr/>
                </p:nvSpPr>
                <p:spPr bwMode="auto">
                  <a:xfrm>
                    <a:off x="7509265" y="2343152"/>
                    <a:ext cx="80962" cy="1905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4" name="Group 443"/>
                <p:cNvGrpSpPr/>
                <p:nvPr/>
              </p:nvGrpSpPr>
              <p:grpSpPr>
                <a:xfrm>
                  <a:off x="1763274" y="2269893"/>
                  <a:ext cx="256808" cy="219753"/>
                  <a:chOff x="7417580" y="2263175"/>
                  <a:chExt cx="172648" cy="341020"/>
                </a:xfrm>
              </p:grpSpPr>
              <p:sp>
                <p:nvSpPr>
                  <p:cNvPr id="448" name="Rectangle 447"/>
                  <p:cNvSpPr/>
                  <p:nvPr/>
                </p:nvSpPr>
                <p:spPr bwMode="auto">
                  <a:xfrm>
                    <a:off x="7417580" y="2263175"/>
                    <a:ext cx="80962" cy="270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9" name="Rectangle 448"/>
                  <p:cNvSpPr/>
                  <p:nvPr/>
                </p:nvSpPr>
                <p:spPr bwMode="auto">
                  <a:xfrm>
                    <a:off x="7509266" y="2347060"/>
                    <a:ext cx="80962" cy="2571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5" name="Group 444"/>
                <p:cNvGrpSpPr/>
                <p:nvPr/>
              </p:nvGrpSpPr>
              <p:grpSpPr>
                <a:xfrm>
                  <a:off x="1763274" y="2462872"/>
                  <a:ext cx="256808" cy="188432"/>
                  <a:chOff x="7417580" y="2343151"/>
                  <a:chExt cx="172648" cy="190500"/>
                </a:xfrm>
              </p:grpSpPr>
              <p:sp>
                <p:nvSpPr>
                  <p:cNvPr id="446" name="Rectangle 445"/>
                  <p:cNvSpPr/>
                  <p:nvPr/>
                </p:nvSpPr>
                <p:spPr bwMode="auto">
                  <a:xfrm>
                    <a:off x="7417580" y="2343151"/>
                    <a:ext cx="80962" cy="1905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7" name="Rectangle 446"/>
                  <p:cNvSpPr/>
                  <p:nvPr/>
                </p:nvSpPr>
                <p:spPr bwMode="auto">
                  <a:xfrm>
                    <a:off x="7509266" y="2390646"/>
                    <a:ext cx="80962" cy="1430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37" name="Rectangle 436"/>
              <p:cNvSpPr/>
              <p:nvPr/>
            </p:nvSpPr>
            <p:spPr bwMode="auto">
              <a:xfrm>
                <a:off x="1763255" y="2179971"/>
                <a:ext cx="120434"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8" name="Rectangle 437"/>
              <p:cNvSpPr/>
              <p:nvPr/>
            </p:nvSpPr>
            <p:spPr bwMode="auto">
              <a:xfrm>
                <a:off x="1899621" y="2179970"/>
                <a:ext cx="120434"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9" name="Rectangle 438"/>
              <p:cNvSpPr/>
              <p:nvPr/>
            </p:nvSpPr>
            <p:spPr bwMode="auto">
              <a:xfrm>
                <a:off x="1763257" y="2269893"/>
                <a:ext cx="120428"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p:cNvSpPr/>
              <p:nvPr/>
            </p:nvSpPr>
            <p:spPr bwMode="auto">
              <a:xfrm>
                <a:off x="1899637" y="2323949"/>
                <a:ext cx="120428"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1" name="Rectangle 440"/>
              <p:cNvSpPr/>
              <p:nvPr/>
            </p:nvSpPr>
            <p:spPr bwMode="auto">
              <a:xfrm>
                <a:off x="1763257" y="2462872"/>
                <a:ext cx="120428"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2" name="Rectangle 441"/>
              <p:cNvSpPr/>
              <p:nvPr/>
            </p:nvSpPr>
            <p:spPr bwMode="auto">
              <a:xfrm>
                <a:off x="1899637" y="2509852"/>
                <a:ext cx="120428"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40" fontAlgn="base">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34" name="Freeform 21"/>
            <p:cNvSpPr>
              <a:spLocks noEditPoints="1"/>
            </p:cNvSpPr>
            <p:nvPr/>
          </p:nvSpPr>
          <p:spPr bwMode="auto">
            <a:xfrm>
              <a:off x="8718964" y="2402559"/>
              <a:ext cx="887287" cy="669830"/>
            </a:xfrm>
            <a:custGeom>
              <a:avLst/>
              <a:gdLst>
                <a:gd name="T0" fmla="*/ 0 w 559"/>
                <a:gd name="T1" fmla="*/ 0 h 422"/>
                <a:gd name="T2" fmla="*/ 0 w 559"/>
                <a:gd name="T3" fmla="*/ 352 h 422"/>
                <a:gd name="T4" fmla="*/ 262 w 559"/>
                <a:gd name="T5" fmla="*/ 352 h 422"/>
                <a:gd name="T6" fmla="*/ 262 w 559"/>
                <a:gd name="T7" fmla="*/ 387 h 422"/>
                <a:gd name="T8" fmla="*/ 174 w 559"/>
                <a:gd name="T9" fmla="*/ 387 h 422"/>
                <a:gd name="T10" fmla="*/ 174 w 559"/>
                <a:gd name="T11" fmla="*/ 422 h 422"/>
                <a:gd name="T12" fmla="*/ 384 w 559"/>
                <a:gd name="T13" fmla="*/ 422 h 422"/>
                <a:gd name="T14" fmla="*/ 384 w 559"/>
                <a:gd name="T15" fmla="*/ 387 h 422"/>
                <a:gd name="T16" fmla="*/ 297 w 559"/>
                <a:gd name="T17" fmla="*/ 387 h 422"/>
                <a:gd name="T18" fmla="*/ 297 w 559"/>
                <a:gd name="T19" fmla="*/ 352 h 422"/>
                <a:gd name="T20" fmla="*/ 559 w 559"/>
                <a:gd name="T21" fmla="*/ 352 h 422"/>
                <a:gd name="T22" fmla="*/ 559 w 559"/>
                <a:gd name="T23" fmla="*/ 334 h 422"/>
                <a:gd name="T24" fmla="*/ 559 w 559"/>
                <a:gd name="T25" fmla="*/ 0 h 422"/>
                <a:gd name="T26" fmla="*/ 0 w 559"/>
                <a:gd name="T27" fmla="*/ 0 h 422"/>
                <a:gd name="T28" fmla="*/ 35 w 559"/>
                <a:gd name="T29" fmla="*/ 35 h 422"/>
                <a:gd name="T30" fmla="*/ 524 w 559"/>
                <a:gd name="T31" fmla="*/ 35 h 422"/>
                <a:gd name="T32" fmla="*/ 524 w 559"/>
                <a:gd name="T33" fmla="*/ 317 h 422"/>
                <a:gd name="T34" fmla="*/ 35 w 559"/>
                <a:gd name="T35" fmla="*/ 317 h 422"/>
                <a:gd name="T36" fmla="*/ 35 w 559"/>
                <a:gd name="T37" fmla="*/ 3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9" h="422">
                  <a:moveTo>
                    <a:pt x="0" y="0"/>
                  </a:moveTo>
                  <a:lnTo>
                    <a:pt x="0" y="352"/>
                  </a:lnTo>
                  <a:lnTo>
                    <a:pt x="262" y="352"/>
                  </a:lnTo>
                  <a:lnTo>
                    <a:pt x="262" y="387"/>
                  </a:lnTo>
                  <a:lnTo>
                    <a:pt x="174" y="387"/>
                  </a:lnTo>
                  <a:lnTo>
                    <a:pt x="174" y="422"/>
                  </a:lnTo>
                  <a:lnTo>
                    <a:pt x="384" y="422"/>
                  </a:lnTo>
                  <a:lnTo>
                    <a:pt x="384" y="387"/>
                  </a:lnTo>
                  <a:lnTo>
                    <a:pt x="297" y="387"/>
                  </a:lnTo>
                  <a:lnTo>
                    <a:pt x="297" y="352"/>
                  </a:lnTo>
                  <a:lnTo>
                    <a:pt x="559" y="352"/>
                  </a:lnTo>
                  <a:lnTo>
                    <a:pt x="559" y="334"/>
                  </a:lnTo>
                  <a:lnTo>
                    <a:pt x="559" y="0"/>
                  </a:lnTo>
                  <a:lnTo>
                    <a:pt x="0" y="0"/>
                  </a:lnTo>
                  <a:close/>
                  <a:moveTo>
                    <a:pt x="35" y="35"/>
                  </a:moveTo>
                  <a:lnTo>
                    <a:pt x="524" y="35"/>
                  </a:lnTo>
                  <a:lnTo>
                    <a:pt x="524" y="317"/>
                  </a:lnTo>
                  <a:lnTo>
                    <a:pt x="35" y="317"/>
                  </a:lnTo>
                  <a:lnTo>
                    <a:pt x="35" y="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35" name="Freeform 25"/>
            <p:cNvSpPr>
              <a:spLocks noEditPoints="1"/>
            </p:cNvSpPr>
            <p:nvPr/>
          </p:nvSpPr>
          <p:spPr bwMode="auto">
            <a:xfrm>
              <a:off x="9641171" y="2402559"/>
              <a:ext cx="887286" cy="669830"/>
            </a:xfrm>
            <a:custGeom>
              <a:avLst/>
              <a:gdLst>
                <a:gd name="T0" fmla="*/ 0 w 559"/>
                <a:gd name="T1" fmla="*/ 0 h 422"/>
                <a:gd name="T2" fmla="*/ 0 w 559"/>
                <a:gd name="T3" fmla="*/ 352 h 422"/>
                <a:gd name="T4" fmla="*/ 262 w 559"/>
                <a:gd name="T5" fmla="*/ 352 h 422"/>
                <a:gd name="T6" fmla="*/ 262 w 559"/>
                <a:gd name="T7" fmla="*/ 387 h 422"/>
                <a:gd name="T8" fmla="*/ 174 w 559"/>
                <a:gd name="T9" fmla="*/ 387 h 422"/>
                <a:gd name="T10" fmla="*/ 174 w 559"/>
                <a:gd name="T11" fmla="*/ 422 h 422"/>
                <a:gd name="T12" fmla="*/ 384 w 559"/>
                <a:gd name="T13" fmla="*/ 422 h 422"/>
                <a:gd name="T14" fmla="*/ 384 w 559"/>
                <a:gd name="T15" fmla="*/ 387 h 422"/>
                <a:gd name="T16" fmla="*/ 297 w 559"/>
                <a:gd name="T17" fmla="*/ 387 h 422"/>
                <a:gd name="T18" fmla="*/ 297 w 559"/>
                <a:gd name="T19" fmla="*/ 352 h 422"/>
                <a:gd name="T20" fmla="*/ 559 w 559"/>
                <a:gd name="T21" fmla="*/ 352 h 422"/>
                <a:gd name="T22" fmla="*/ 559 w 559"/>
                <a:gd name="T23" fmla="*/ 334 h 422"/>
                <a:gd name="T24" fmla="*/ 559 w 559"/>
                <a:gd name="T25" fmla="*/ 0 h 422"/>
                <a:gd name="T26" fmla="*/ 0 w 559"/>
                <a:gd name="T27" fmla="*/ 0 h 422"/>
                <a:gd name="T28" fmla="*/ 35 w 559"/>
                <a:gd name="T29" fmla="*/ 35 h 422"/>
                <a:gd name="T30" fmla="*/ 524 w 559"/>
                <a:gd name="T31" fmla="*/ 35 h 422"/>
                <a:gd name="T32" fmla="*/ 524 w 559"/>
                <a:gd name="T33" fmla="*/ 317 h 422"/>
                <a:gd name="T34" fmla="*/ 35 w 559"/>
                <a:gd name="T35" fmla="*/ 317 h 422"/>
                <a:gd name="T36" fmla="*/ 35 w 559"/>
                <a:gd name="T37" fmla="*/ 3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9" h="422">
                  <a:moveTo>
                    <a:pt x="0" y="0"/>
                  </a:moveTo>
                  <a:lnTo>
                    <a:pt x="0" y="352"/>
                  </a:lnTo>
                  <a:lnTo>
                    <a:pt x="262" y="352"/>
                  </a:lnTo>
                  <a:lnTo>
                    <a:pt x="262" y="387"/>
                  </a:lnTo>
                  <a:lnTo>
                    <a:pt x="174" y="387"/>
                  </a:lnTo>
                  <a:lnTo>
                    <a:pt x="174" y="422"/>
                  </a:lnTo>
                  <a:lnTo>
                    <a:pt x="384" y="422"/>
                  </a:lnTo>
                  <a:lnTo>
                    <a:pt x="384" y="387"/>
                  </a:lnTo>
                  <a:lnTo>
                    <a:pt x="297" y="387"/>
                  </a:lnTo>
                  <a:lnTo>
                    <a:pt x="297" y="352"/>
                  </a:lnTo>
                  <a:lnTo>
                    <a:pt x="559" y="352"/>
                  </a:lnTo>
                  <a:lnTo>
                    <a:pt x="559" y="334"/>
                  </a:lnTo>
                  <a:lnTo>
                    <a:pt x="559" y="0"/>
                  </a:lnTo>
                  <a:lnTo>
                    <a:pt x="0" y="0"/>
                  </a:lnTo>
                  <a:close/>
                  <a:moveTo>
                    <a:pt x="35" y="35"/>
                  </a:moveTo>
                  <a:lnTo>
                    <a:pt x="524" y="35"/>
                  </a:lnTo>
                  <a:lnTo>
                    <a:pt x="524" y="317"/>
                  </a:lnTo>
                  <a:lnTo>
                    <a:pt x="35" y="317"/>
                  </a:lnTo>
                  <a:lnTo>
                    <a:pt x="35" y="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359" name="Group 358"/>
          <p:cNvGrpSpPr/>
          <p:nvPr/>
        </p:nvGrpSpPr>
        <p:grpSpPr>
          <a:xfrm>
            <a:off x="10426602" y="2168221"/>
            <a:ext cx="523801" cy="1253948"/>
            <a:chOff x="9923463" y="2989263"/>
            <a:chExt cx="523875" cy="1254125"/>
          </a:xfrm>
          <a:solidFill>
            <a:schemeClr val="bg1"/>
          </a:solidFill>
        </p:grpSpPr>
        <p:cxnSp>
          <p:nvCxnSpPr>
            <p:cNvPr id="362" name="Straight Connector 361"/>
            <p:cNvCxnSpPr>
              <a:cxnSpLocks/>
            </p:cNvCxnSpPr>
            <p:nvPr/>
          </p:nvCxnSpPr>
          <p:spPr>
            <a:xfrm>
              <a:off x="10216717" y="3222927"/>
              <a:ext cx="55043" cy="44148"/>
            </a:xfrm>
            <a:prstGeom prst="line">
              <a:avLst/>
            </a:prstGeom>
            <a:grpFill/>
            <a:ln w="19050" cap="rnd">
              <a:solidFill>
                <a:schemeClr val="tx2"/>
              </a:solidFill>
              <a:prstDash val="solid"/>
              <a:miter lim="800000"/>
              <a:headEnd/>
              <a:tailEnd/>
            </a:ln>
            <a:extLst/>
          </p:spPr>
        </p:cxnSp>
        <p:grpSp>
          <p:nvGrpSpPr>
            <p:cNvPr id="363" name="Group 362"/>
            <p:cNvGrpSpPr>
              <a:grpSpLocks noChangeAspect="1"/>
            </p:cNvGrpSpPr>
            <p:nvPr/>
          </p:nvGrpSpPr>
          <p:grpSpPr bwMode="auto">
            <a:xfrm>
              <a:off x="9923463" y="2989263"/>
              <a:ext cx="523875" cy="1254125"/>
              <a:chOff x="6251" y="1883"/>
              <a:chExt cx="330" cy="790"/>
            </a:xfrm>
            <a:grpFill/>
          </p:grpSpPr>
          <p:sp>
            <p:nvSpPr>
              <p:cNvPr id="364" name="Freeform 5"/>
              <p:cNvSpPr>
                <a:spLocks/>
              </p:cNvSpPr>
              <p:nvPr/>
            </p:nvSpPr>
            <p:spPr bwMode="auto">
              <a:xfrm>
                <a:off x="6360" y="2138"/>
                <a:ext cx="111" cy="55"/>
              </a:xfrm>
              <a:custGeom>
                <a:avLst/>
                <a:gdLst>
                  <a:gd name="T0" fmla="*/ 177 w 177"/>
                  <a:gd name="T1" fmla="*/ 0 h 88"/>
                  <a:gd name="T2" fmla="*/ 177 w 177"/>
                  <a:gd name="T3" fmla="*/ 0 h 88"/>
                  <a:gd name="T4" fmla="*/ 89 w 177"/>
                  <a:gd name="T5" fmla="*/ 88 h 88"/>
                  <a:gd name="T6" fmla="*/ 0 w 177"/>
                  <a:gd name="T7" fmla="*/ 0 h 88"/>
                </a:gdLst>
                <a:ahLst/>
                <a:cxnLst>
                  <a:cxn ang="0">
                    <a:pos x="T0" y="T1"/>
                  </a:cxn>
                  <a:cxn ang="0">
                    <a:pos x="T2" y="T3"/>
                  </a:cxn>
                  <a:cxn ang="0">
                    <a:pos x="T4" y="T5"/>
                  </a:cxn>
                  <a:cxn ang="0">
                    <a:pos x="T6" y="T7"/>
                  </a:cxn>
                </a:cxnLst>
                <a:rect l="0" t="0" r="r" b="b"/>
                <a:pathLst>
                  <a:path w="177" h="88">
                    <a:moveTo>
                      <a:pt x="177" y="0"/>
                    </a:moveTo>
                    <a:lnTo>
                      <a:pt x="177" y="0"/>
                    </a:lnTo>
                    <a:cubicBezTo>
                      <a:pt x="177" y="48"/>
                      <a:pt x="138" y="88"/>
                      <a:pt x="89" y="88"/>
                    </a:cubicBezTo>
                    <a:cubicBezTo>
                      <a:pt x="40" y="88"/>
                      <a:pt x="0" y="48"/>
                      <a:pt x="0" y="0"/>
                    </a:cubicBezTo>
                  </a:path>
                </a:pathLst>
              </a:custGeom>
              <a:grpFill/>
              <a:ln w="1905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a:endParaRPr>
              </a:p>
            </p:txBody>
          </p:sp>
          <p:sp>
            <p:nvSpPr>
              <p:cNvPr id="365" name="Freeform 6"/>
              <p:cNvSpPr>
                <a:spLocks/>
              </p:cNvSpPr>
              <p:nvPr/>
            </p:nvSpPr>
            <p:spPr bwMode="auto">
              <a:xfrm>
                <a:off x="6251" y="2120"/>
                <a:ext cx="330" cy="313"/>
              </a:xfrm>
              <a:custGeom>
                <a:avLst/>
                <a:gdLst>
                  <a:gd name="T0" fmla="*/ 524 w 524"/>
                  <a:gd name="T1" fmla="*/ 501 h 501"/>
                  <a:gd name="T2" fmla="*/ 524 w 524"/>
                  <a:gd name="T3" fmla="*/ 501 h 501"/>
                  <a:gd name="T4" fmla="*/ 524 w 524"/>
                  <a:gd name="T5" fmla="*/ 261 h 501"/>
                  <a:gd name="T6" fmla="*/ 262 w 524"/>
                  <a:gd name="T7" fmla="*/ 0 h 501"/>
                  <a:gd name="T8" fmla="*/ 0 w 524"/>
                  <a:gd name="T9" fmla="*/ 261 h 501"/>
                  <a:gd name="T10" fmla="*/ 0 w 524"/>
                  <a:gd name="T11" fmla="*/ 501 h 501"/>
                </a:gdLst>
                <a:ahLst/>
                <a:cxnLst>
                  <a:cxn ang="0">
                    <a:pos x="T0" y="T1"/>
                  </a:cxn>
                  <a:cxn ang="0">
                    <a:pos x="T2" y="T3"/>
                  </a:cxn>
                  <a:cxn ang="0">
                    <a:pos x="T4" y="T5"/>
                  </a:cxn>
                  <a:cxn ang="0">
                    <a:pos x="T6" y="T7"/>
                  </a:cxn>
                  <a:cxn ang="0">
                    <a:pos x="T8" y="T9"/>
                  </a:cxn>
                  <a:cxn ang="0">
                    <a:pos x="T10" y="T11"/>
                  </a:cxn>
                </a:cxnLst>
                <a:rect l="0" t="0" r="r" b="b"/>
                <a:pathLst>
                  <a:path w="524" h="501">
                    <a:moveTo>
                      <a:pt x="524" y="501"/>
                    </a:moveTo>
                    <a:lnTo>
                      <a:pt x="524" y="501"/>
                    </a:lnTo>
                    <a:lnTo>
                      <a:pt x="524" y="261"/>
                    </a:lnTo>
                    <a:cubicBezTo>
                      <a:pt x="524" y="117"/>
                      <a:pt x="406" y="0"/>
                      <a:pt x="262" y="0"/>
                    </a:cubicBezTo>
                    <a:cubicBezTo>
                      <a:pt x="117" y="0"/>
                      <a:pt x="0" y="117"/>
                      <a:pt x="0" y="261"/>
                    </a:cubicBezTo>
                    <a:lnTo>
                      <a:pt x="0" y="501"/>
                    </a:lnTo>
                  </a:path>
                </a:pathLst>
              </a:custGeom>
              <a:grpFill/>
              <a:ln w="1905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a:endParaRPr>
              </a:p>
            </p:txBody>
          </p:sp>
          <p:sp>
            <p:nvSpPr>
              <p:cNvPr id="366" name="Freeform 7"/>
              <p:cNvSpPr>
                <a:spLocks/>
              </p:cNvSpPr>
              <p:nvPr/>
            </p:nvSpPr>
            <p:spPr bwMode="auto">
              <a:xfrm>
                <a:off x="6334" y="2448"/>
                <a:ext cx="164" cy="225"/>
              </a:xfrm>
              <a:custGeom>
                <a:avLst/>
                <a:gdLst>
                  <a:gd name="T0" fmla="*/ 261 w 261"/>
                  <a:gd name="T1" fmla="*/ 360 h 360"/>
                  <a:gd name="T2" fmla="*/ 261 w 261"/>
                  <a:gd name="T3" fmla="*/ 360 h 360"/>
                  <a:gd name="T4" fmla="*/ 261 w 261"/>
                  <a:gd name="T5" fmla="*/ 0 h 360"/>
                  <a:gd name="T6" fmla="*/ 0 w 261"/>
                  <a:gd name="T7" fmla="*/ 0 h 360"/>
                  <a:gd name="T8" fmla="*/ 0 w 261"/>
                  <a:gd name="T9" fmla="*/ 360 h 360"/>
                </a:gdLst>
                <a:ahLst/>
                <a:cxnLst>
                  <a:cxn ang="0">
                    <a:pos x="T0" y="T1"/>
                  </a:cxn>
                  <a:cxn ang="0">
                    <a:pos x="T2" y="T3"/>
                  </a:cxn>
                  <a:cxn ang="0">
                    <a:pos x="T4" y="T5"/>
                  </a:cxn>
                  <a:cxn ang="0">
                    <a:pos x="T6" y="T7"/>
                  </a:cxn>
                  <a:cxn ang="0">
                    <a:pos x="T8" y="T9"/>
                  </a:cxn>
                </a:cxnLst>
                <a:rect l="0" t="0" r="r" b="b"/>
                <a:pathLst>
                  <a:path w="261" h="360">
                    <a:moveTo>
                      <a:pt x="261" y="360"/>
                    </a:moveTo>
                    <a:lnTo>
                      <a:pt x="261" y="360"/>
                    </a:lnTo>
                    <a:lnTo>
                      <a:pt x="261" y="0"/>
                    </a:lnTo>
                    <a:lnTo>
                      <a:pt x="0" y="0"/>
                    </a:lnTo>
                    <a:lnTo>
                      <a:pt x="0" y="360"/>
                    </a:lnTo>
                  </a:path>
                </a:pathLst>
              </a:custGeom>
              <a:grpFill/>
              <a:ln w="1905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a:endParaRPr>
              </a:p>
            </p:txBody>
          </p:sp>
          <p:sp>
            <p:nvSpPr>
              <p:cNvPr id="367" name="Freeform 8"/>
              <p:cNvSpPr>
                <a:spLocks/>
              </p:cNvSpPr>
              <p:nvPr/>
            </p:nvSpPr>
            <p:spPr bwMode="auto">
              <a:xfrm>
                <a:off x="6334" y="2238"/>
                <a:ext cx="164" cy="210"/>
              </a:xfrm>
              <a:custGeom>
                <a:avLst/>
                <a:gdLst>
                  <a:gd name="T0" fmla="*/ 0 w 261"/>
                  <a:gd name="T1" fmla="*/ 0 h 336"/>
                  <a:gd name="T2" fmla="*/ 0 w 261"/>
                  <a:gd name="T3" fmla="*/ 0 h 336"/>
                  <a:gd name="T4" fmla="*/ 0 w 261"/>
                  <a:gd name="T5" fmla="*/ 336 h 336"/>
                  <a:gd name="T6" fmla="*/ 261 w 261"/>
                  <a:gd name="T7" fmla="*/ 336 h 336"/>
                  <a:gd name="T8" fmla="*/ 261 w 261"/>
                  <a:gd name="T9" fmla="*/ 0 h 336"/>
                </a:gdLst>
                <a:ahLst/>
                <a:cxnLst>
                  <a:cxn ang="0">
                    <a:pos x="T0" y="T1"/>
                  </a:cxn>
                  <a:cxn ang="0">
                    <a:pos x="T2" y="T3"/>
                  </a:cxn>
                  <a:cxn ang="0">
                    <a:pos x="T4" y="T5"/>
                  </a:cxn>
                  <a:cxn ang="0">
                    <a:pos x="T6" y="T7"/>
                  </a:cxn>
                  <a:cxn ang="0">
                    <a:pos x="T8" y="T9"/>
                  </a:cxn>
                </a:cxnLst>
                <a:rect l="0" t="0" r="r" b="b"/>
                <a:pathLst>
                  <a:path w="261" h="336">
                    <a:moveTo>
                      <a:pt x="0" y="0"/>
                    </a:moveTo>
                    <a:lnTo>
                      <a:pt x="0" y="0"/>
                    </a:lnTo>
                    <a:lnTo>
                      <a:pt x="0" y="336"/>
                    </a:lnTo>
                    <a:lnTo>
                      <a:pt x="261" y="336"/>
                    </a:lnTo>
                    <a:lnTo>
                      <a:pt x="261" y="0"/>
                    </a:lnTo>
                  </a:path>
                </a:pathLst>
              </a:custGeom>
              <a:grpFill/>
              <a:ln w="1905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a:endParaRPr>
              </a:p>
            </p:txBody>
          </p:sp>
          <p:sp>
            <p:nvSpPr>
              <p:cNvPr id="369" name="Freeform 9"/>
              <p:cNvSpPr>
                <a:spLocks/>
              </p:cNvSpPr>
              <p:nvPr/>
            </p:nvSpPr>
            <p:spPr bwMode="auto">
              <a:xfrm>
                <a:off x="6445" y="2045"/>
                <a:ext cx="64" cy="32"/>
              </a:xfrm>
              <a:custGeom>
                <a:avLst/>
                <a:gdLst>
                  <a:gd name="T0" fmla="*/ 51 w 102"/>
                  <a:gd name="T1" fmla="*/ 52 h 52"/>
                  <a:gd name="T2" fmla="*/ 51 w 102"/>
                  <a:gd name="T3" fmla="*/ 52 h 52"/>
                  <a:gd name="T4" fmla="*/ 102 w 102"/>
                  <a:gd name="T5" fmla="*/ 0 h 52"/>
                  <a:gd name="T6" fmla="*/ 0 w 102"/>
                  <a:gd name="T7" fmla="*/ 0 h 52"/>
                  <a:gd name="T8" fmla="*/ 51 w 102"/>
                  <a:gd name="T9" fmla="*/ 52 h 52"/>
                  <a:gd name="T10" fmla="*/ 51 w 102"/>
                  <a:gd name="T11" fmla="*/ 52 h 52"/>
                </a:gdLst>
                <a:ahLst/>
                <a:cxnLst>
                  <a:cxn ang="0">
                    <a:pos x="T0" y="T1"/>
                  </a:cxn>
                  <a:cxn ang="0">
                    <a:pos x="T2" y="T3"/>
                  </a:cxn>
                  <a:cxn ang="0">
                    <a:pos x="T4" y="T5"/>
                  </a:cxn>
                  <a:cxn ang="0">
                    <a:pos x="T6" y="T7"/>
                  </a:cxn>
                  <a:cxn ang="0">
                    <a:pos x="T8" y="T9"/>
                  </a:cxn>
                  <a:cxn ang="0">
                    <a:pos x="T10" y="T11"/>
                  </a:cxn>
                </a:cxnLst>
                <a:rect l="0" t="0" r="r" b="b"/>
                <a:pathLst>
                  <a:path w="102" h="52">
                    <a:moveTo>
                      <a:pt x="51" y="52"/>
                    </a:moveTo>
                    <a:lnTo>
                      <a:pt x="51" y="52"/>
                    </a:lnTo>
                    <a:cubicBezTo>
                      <a:pt x="79" y="52"/>
                      <a:pt x="102" y="29"/>
                      <a:pt x="102" y="0"/>
                    </a:cubicBezTo>
                    <a:lnTo>
                      <a:pt x="0" y="0"/>
                    </a:lnTo>
                    <a:cubicBezTo>
                      <a:pt x="0" y="29"/>
                      <a:pt x="23" y="52"/>
                      <a:pt x="51" y="52"/>
                    </a:cubicBezTo>
                    <a:lnTo>
                      <a:pt x="51" y="52"/>
                    </a:lnTo>
                    <a:close/>
                  </a:path>
                </a:pathLst>
              </a:custGeom>
              <a:grpFill/>
              <a:ln w="1905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a:endParaRPr>
              </a:p>
            </p:txBody>
          </p:sp>
          <p:sp>
            <p:nvSpPr>
              <p:cNvPr id="370" name="Freeform 10"/>
              <p:cNvSpPr>
                <a:spLocks/>
              </p:cNvSpPr>
              <p:nvPr/>
            </p:nvSpPr>
            <p:spPr bwMode="auto">
              <a:xfrm>
                <a:off x="6317" y="1963"/>
                <a:ext cx="198" cy="153"/>
              </a:xfrm>
              <a:custGeom>
                <a:avLst/>
                <a:gdLst>
                  <a:gd name="T0" fmla="*/ 0 w 316"/>
                  <a:gd name="T1" fmla="*/ 28 h 245"/>
                  <a:gd name="T2" fmla="*/ 0 w 316"/>
                  <a:gd name="T3" fmla="*/ 28 h 245"/>
                  <a:gd name="T4" fmla="*/ 0 w 316"/>
                  <a:gd name="T5" fmla="*/ 88 h 245"/>
                  <a:gd name="T6" fmla="*/ 156 w 316"/>
                  <a:gd name="T7" fmla="*/ 245 h 245"/>
                  <a:gd name="T8" fmla="*/ 159 w 316"/>
                  <a:gd name="T9" fmla="*/ 245 h 245"/>
                  <a:gd name="T10" fmla="*/ 316 w 316"/>
                  <a:gd name="T11" fmla="*/ 88 h 245"/>
                  <a:gd name="T12" fmla="*/ 316 w 316"/>
                  <a:gd name="T13" fmla="*/ 0 h 245"/>
                  <a:gd name="T14" fmla="*/ 316 w 316"/>
                  <a:gd name="T15" fmla="*/ 28 h 2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245">
                    <a:moveTo>
                      <a:pt x="0" y="28"/>
                    </a:moveTo>
                    <a:lnTo>
                      <a:pt x="0" y="28"/>
                    </a:lnTo>
                    <a:lnTo>
                      <a:pt x="0" y="88"/>
                    </a:lnTo>
                    <a:cubicBezTo>
                      <a:pt x="0" y="174"/>
                      <a:pt x="70" y="245"/>
                      <a:pt x="156" y="245"/>
                    </a:cubicBezTo>
                    <a:lnTo>
                      <a:pt x="159" y="245"/>
                    </a:lnTo>
                    <a:cubicBezTo>
                      <a:pt x="246" y="245"/>
                      <a:pt x="316" y="174"/>
                      <a:pt x="316" y="88"/>
                    </a:cubicBezTo>
                    <a:lnTo>
                      <a:pt x="316" y="0"/>
                    </a:lnTo>
                    <a:lnTo>
                      <a:pt x="316" y="28"/>
                    </a:lnTo>
                  </a:path>
                </a:pathLst>
              </a:custGeom>
              <a:grpFill/>
              <a:ln w="1905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a:endParaRPr>
              </a:p>
            </p:txBody>
          </p:sp>
          <p:sp>
            <p:nvSpPr>
              <p:cNvPr id="371" name="Freeform 11"/>
              <p:cNvSpPr>
                <a:spLocks/>
              </p:cNvSpPr>
              <p:nvPr/>
            </p:nvSpPr>
            <p:spPr bwMode="auto">
              <a:xfrm>
                <a:off x="6317" y="1899"/>
                <a:ext cx="60" cy="170"/>
              </a:xfrm>
              <a:custGeom>
                <a:avLst/>
                <a:gdLst>
                  <a:gd name="T0" fmla="*/ 84 w 96"/>
                  <a:gd name="T1" fmla="*/ 2 h 272"/>
                  <a:gd name="T2" fmla="*/ 84 w 96"/>
                  <a:gd name="T3" fmla="*/ 2 h 272"/>
                  <a:gd name="T4" fmla="*/ 83 w 96"/>
                  <a:gd name="T5" fmla="*/ 0 h 272"/>
                  <a:gd name="T6" fmla="*/ 0 w 96"/>
                  <a:gd name="T7" fmla="*/ 131 h 272"/>
                  <a:gd name="T8" fmla="*/ 0 w 96"/>
                  <a:gd name="T9" fmla="*/ 191 h 272"/>
                  <a:gd name="T10" fmla="*/ 26 w 96"/>
                  <a:gd name="T11" fmla="*/ 272 h 272"/>
                  <a:gd name="T12" fmla="*/ 96 w 96"/>
                  <a:gd name="T13" fmla="*/ 173 h 272"/>
                </a:gdLst>
                <a:ahLst/>
                <a:cxnLst>
                  <a:cxn ang="0">
                    <a:pos x="T0" y="T1"/>
                  </a:cxn>
                  <a:cxn ang="0">
                    <a:pos x="T2" y="T3"/>
                  </a:cxn>
                  <a:cxn ang="0">
                    <a:pos x="T4" y="T5"/>
                  </a:cxn>
                  <a:cxn ang="0">
                    <a:pos x="T6" y="T7"/>
                  </a:cxn>
                  <a:cxn ang="0">
                    <a:pos x="T8" y="T9"/>
                  </a:cxn>
                  <a:cxn ang="0">
                    <a:pos x="T10" y="T11"/>
                  </a:cxn>
                  <a:cxn ang="0">
                    <a:pos x="T12" y="T13"/>
                  </a:cxn>
                </a:cxnLst>
                <a:rect l="0" t="0" r="r" b="b"/>
                <a:pathLst>
                  <a:path w="96" h="272">
                    <a:moveTo>
                      <a:pt x="84" y="2"/>
                    </a:moveTo>
                    <a:lnTo>
                      <a:pt x="84" y="2"/>
                    </a:lnTo>
                    <a:cubicBezTo>
                      <a:pt x="84" y="1"/>
                      <a:pt x="83" y="1"/>
                      <a:pt x="83" y="0"/>
                    </a:cubicBezTo>
                    <a:cubicBezTo>
                      <a:pt x="33" y="28"/>
                      <a:pt x="0" y="76"/>
                      <a:pt x="0" y="131"/>
                    </a:cubicBezTo>
                    <a:lnTo>
                      <a:pt x="0" y="191"/>
                    </a:lnTo>
                    <a:cubicBezTo>
                      <a:pt x="0" y="221"/>
                      <a:pt x="9" y="248"/>
                      <a:pt x="26" y="272"/>
                    </a:cubicBezTo>
                    <a:cubicBezTo>
                      <a:pt x="59" y="255"/>
                      <a:pt x="85" y="222"/>
                      <a:pt x="96" y="173"/>
                    </a:cubicBezTo>
                  </a:path>
                </a:pathLst>
              </a:custGeom>
              <a:grpFill/>
              <a:ln w="1905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a:endParaRPr>
              </a:p>
            </p:txBody>
          </p:sp>
          <p:sp>
            <p:nvSpPr>
              <p:cNvPr id="380" name="Freeform 12"/>
              <p:cNvSpPr>
                <a:spLocks/>
              </p:cNvSpPr>
              <p:nvPr/>
            </p:nvSpPr>
            <p:spPr bwMode="auto">
              <a:xfrm>
                <a:off x="6369" y="1883"/>
                <a:ext cx="178" cy="84"/>
              </a:xfrm>
              <a:custGeom>
                <a:avLst/>
                <a:gdLst>
                  <a:gd name="T0" fmla="*/ 66 w 283"/>
                  <a:gd name="T1" fmla="*/ 94 h 135"/>
                  <a:gd name="T2" fmla="*/ 66 w 283"/>
                  <a:gd name="T3" fmla="*/ 94 h 135"/>
                  <a:gd name="T4" fmla="*/ 211 w 283"/>
                  <a:gd name="T5" fmla="*/ 135 h 135"/>
                  <a:gd name="T6" fmla="*/ 283 w 283"/>
                  <a:gd name="T7" fmla="*/ 125 h 135"/>
                  <a:gd name="T8" fmla="*/ 103 w 283"/>
                  <a:gd name="T9" fmla="*/ 0 h 135"/>
                  <a:gd name="T10" fmla="*/ 100 w 283"/>
                  <a:gd name="T11" fmla="*/ 0 h 135"/>
                  <a:gd name="T12" fmla="*/ 0 w 283"/>
                  <a:gd name="T13" fmla="*/ 25 h 135"/>
                  <a:gd name="T14" fmla="*/ 1 w 283"/>
                  <a:gd name="T15" fmla="*/ 27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135">
                    <a:moveTo>
                      <a:pt x="66" y="94"/>
                    </a:moveTo>
                    <a:lnTo>
                      <a:pt x="66" y="94"/>
                    </a:lnTo>
                    <a:cubicBezTo>
                      <a:pt x="106" y="119"/>
                      <a:pt x="161" y="135"/>
                      <a:pt x="211" y="135"/>
                    </a:cubicBezTo>
                    <a:cubicBezTo>
                      <a:pt x="236" y="135"/>
                      <a:pt x="260" y="131"/>
                      <a:pt x="283" y="125"/>
                    </a:cubicBezTo>
                    <a:cubicBezTo>
                      <a:pt x="265" y="53"/>
                      <a:pt x="192" y="0"/>
                      <a:pt x="103" y="0"/>
                    </a:cubicBezTo>
                    <a:lnTo>
                      <a:pt x="100" y="0"/>
                    </a:lnTo>
                    <a:cubicBezTo>
                      <a:pt x="63" y="0"/>
                      <a:pt x="29" y="9"/>
                      <a:pt x="0" y="25"/>
                    </a:cubicBezTo>
                    <a:cubicBezTo>
                      <a:pt x="1" y="26"/>
                      <a:pt x="1" y="26"/>
                      <a:pt x="1" y="27"/>
                    </a:cubicBezTo>
                  </a:path>
                </a:pathLst>
              </a:custGeom>
              <a:grpFill/>
              <a:ln w="1905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a:endParaRPr>
              </a:p>
            </p:txBody>
          </p:sp>
          <p:sp>
            <p:nvSpPr>
              <p:cNvPr id="381" name="Freeform 13"/>
              <p:cNvSpPr>
                <a:spLocks/>
              </p:cNvSpPr>
              <p:nvPr/>
            </p:nvSpPr>
            <p:spPr bwMode="auto">
              <a:xfrm>
                <a:off x="6373" y="1973"/>
                <a:ext cx="69" cy="68"/>
              </a:xfrm>
              <a:custGeom>
                <a:avLst/>
                <a:gdLst>
                  <a:gd name="T0" fmla="*/ 91 w 109"/>
                  <a:gd name="T1" fmla="*/ 87 h 108"/>
                  <a:gd name="T2" fmla="*/ 91 w 109"/>
                  <a:gd name="T3" fmla="*/ 87 h 108"/>
                  <a:gd name="T4" fmla="*/ 22 w 109"/>
                  <a:gd name="T5" fmla="*/ 90 h 108"/>
                  <a:gd name="T6" fmla="*/ 18 w 109"/>
                  <a:gd name="T7" fmla="*/ 21 h 108"/>
                  <a:gd name="T8" fmla="*/ 87 w 109"/>
                  <a:gd name="T9" fmla="*/ 18 h 108"/>
                  <a:gd name="T10" fmla="*/ 91 w 109"/>
                  <a:gd name="T11" fmla="*/ 87 h 108"/>
                  <a:gd name="T12" fmla="*/ 91 w 109"/>
                  <a:gd name="T13" fmla="*/ 87 h 108"/>
                </a:gdLst>
                <a:ahLst/>
                <a:cxnLst>
                  <a:cxn ang="0">
                    <a:pos x="T0" y="T1"/>
                  </a:cxn>
                  <a:cxn ang="0">
                    <a:pos x="T2" y="T3"/>
                  </a:cxn>
                  <a:cxn ang="0">
                    <a:pos x="T4" y="T5"/>
                  </a:cxn>
                  <a:cxn ang="0">
                    <a:pos x="T6" y="T7"/>
                  </a:cxn>
                  <a:cxn ang="0">
                    <a:pos x="T8" y="T9"/>
                  </a:cxn>
                  <a:cxn ang="0">
                    <a:pos x="T10" y="T11"/>
                  </a:cxn>
                  <a:cxn ang="0">
                    <a:pos x="T12" y="T13"/>
                  </a:cxn>
                </a:cxnLst>
                <a:rect l="0" t="0" r="r" b="b"/>
                <a:pathLst>
                  <a:path w="109" h="108">
                    <a:moveTo>
                      <a:pt x="91" y="87"/>
                    </a:moveTo>
                    <a:lnTo>
                      <a:pt x="91" y="87"/>
                    </a:lnTo>
                    <a:cubicBezTo>
                      <a:pt x="73" y="107"/>
                      <a:pt x="42" y="108"/>
                      <a:pt x="22" y="90"/>
                    </a:cubicBezTo>
                    <a:cubicBezTo>
                      <a:pt x="2" y="72"/>
                      <a:pt x="0" y="41"/>
                      <a:pt x="18" y="21"/>
                    </a:cubicBezTo>
                    <a:cubicBezTo>
                      <a:pt x="36" y="1"/>
                      <a:pt x="67" y="0"/>
                      <a:pt x="87" y="18"/>
                    </a:cubicBezTo>
                    <a:cubicBezTo>
                      <a:pt x="107" y="36"/>
                      <a:pt x="109" y="66"/>
                      <a:pt x="91" y="87"/>
                    </a:cubicBezTo>
                    <a:lnTo>
                      <a:pt x="91" y="87"/>
                    </a:lnTo>
                    <a:close/>
                  </a:path>
                </a:pathLst>
              </a:custGeom>
              <a:grpFill/>
              <a:ln w="1905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a:endParaRPr>
              </a:p>
            </p:txBody>
          </p:sp>
          <p:sp>
            <p:nvSpPr>
              <p:cNvPr id="382" name="Freeform 14"/>
              <p:cNvSpPr>
                <a:spLocks/>
              </p:cNvSpPr>
              <p:nvPr/>
            </p:nvSpPr>
            <p:spPr bwMode="auto">
              <a:xfrm>
                <a:off x="6369" y="1899"/>
                <a:ext cx="19" cy="85"/>
              </a:xfrm>
              <a:custGeom>
                <a:avLst/>
                <a:gdLst>
                  <a:gd name="T0" fmla="*/ 0 w 30"/>
                  <a:gd name="T1" fmla="*/ 0 h 136"/>
                  <a:gd name="T2" fmla="*/ 0 w 30"/>
                  <a:gd name="T3" fmla="*/ 0 h 136"/>
                  <a:gd name="T4" fmla="*/ 30 w 30"/>
                  <a:gd name="T5" fmla="*/ 136 h 136"/>
                </a:gdLst>
                <a:ahLst/>
                <a:cxnLst>
                  <a:cxn ang="0">
                    <a:pos x="T0" y="T1"/>
                  </a:cxn>
                  <a:cxn ang="0">
                    <a:pos x="T2" y="T3"/>
                  </a:cxn>
                  <a:cxn ang="0">
                    <a:pos x="T4" y="T5"/>
                  </a:cxn>
                </a:cxnLst>
                <a:rect l="0" t="0" r="r" b="b"/>
                <a:pathLst>
                  <a:path w="30" h="136">
                    <a:moveTo>
                      <a:pt x="0" y="0"/>
                    </a:moveTo>
                    <a:lnTo>
                      <a:pt x="0" y="0"/>
                    </a:lnTo>
                    <a:lnTo>
                      <a:pt x="30" y="136"/>
                    </a:lnTo>
                  </a:path>
                </a:pathLst>
              </a:custGeom>
              <a:grpFill/>
              <a:ln w="1905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a:endParaRPr>
              </a:p>
            </p:txBody>
          </p:sp>
          <p:sp>
            <p:nvSpPr>
              <p:cNvPr id="383" name="Freeform 15"/>
              <p:cNvSpPr>
                <a:spLocks/>
              </p:cNvSpPr>
              <p:nvPr/>
            </p:nvSpPr>
            <p:spPr bwMode="auto">
              <a:xfrm>
                <a:off x="6399" y="1891"/>
                <a:ext cx="19" cy="85"/>
              </a:xfrm>
              <a:custGeom>
                <a:avLst/>
                <a:gdLst>
                  <a:gd name="T0" fmla="*/ 0 w 30"/>
                  <a:gd name="T1" fmla="*/ 0 h 136"/>
                  <a:gd name="T2" fmla="*/ 0 w 30"/>
                  <a:gd name="T3" fmla="*/ 0 h 136"/>
                  <a:gd name="T4" fmla="*/ 30 w 30"/>
                  <a:gd name="T5" fmla="*/ 136 h 136"/>
                </a:gdLst>
                <a:ahLst/>
                <a:cxnLst>
                  <a:cxn ang="0">
                    <a:pos x="T0" y="T1"/>
                  </a:cxn>
                  <a:cxn ang="0">
                    <a:pos x="T2" y="T3"/>
                  </a:cxn>
                  <a:cxn ang="0">
                    <a:pos x="T4" y="T5"/>
                  </a:cxn>
                </a:cxnLst>
                <a:rect l="0" t="0" r="r" b="b"/>
                <a:pathLst>
                  <a:path w="30" h="136">
                    <a:moveTo>
                      <a:pt x="0" y="0"/>
                    </a:moveTo>
                    <a:lnTo>
                      <a:pt x="0" y="0"/>
                    </a:lnTo>
                    <a:lnTo>
                      <a:pt x="30" y="136"/>
                    </a:lnTo>
                  </a:path>
                </a:pathLst>
              </a:custGeom>
              <a:grpFill/>
              <a:ln w="1905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a:endParaRPr>
              </a:p>
            </p:txBody>
          </p:sp>
        </p:grpSp>
      </p:grpSp>
      <p:pic>
        <p:nvPicPr>
          <p:cNvPr id="731" name="Picture 730"/>
          <p:cNvPicPr>
            <a:picLocks noChangeAspect="1"/>
          </p:cNvPicPr>
          <p:nvPr/>
        </p:nvPicPr>
        <p:blipFill rotWithShape="1">
          <a:blip r:embed="rId17" cstate="email">
            <a:extLst>
              <a:ext uri="{28A0092B-C50C-407E-A947-70E740481C1C}">
                <a14:useLocalDpi xmlns:a14="http://schemas.microsoft.com/office/drawing/2010/main"/>
              </a:ext>
            </a:extLst>
          </a:blip>
          <a:stretch/>
        </p:blipFill>
        <p:spPr>
          <a:xfrm>
            <a:off x="7126743" y="4301370"/>
            <a:ext cx="1637485" cy="848285"/>
          </a:xfrm>
          <a:prstGeom prst="rect">
            <a:avLst/>
          </a:prstGeom>
        </p:spPr>
      </p:pic>
    </p:spTree>
    <p:extLst>
      <p:ext uri="{BB962C8B-B14F-4D97-AF65-F5344CB8AC3E}">
        <p14:creationId xmlns:p14="http://schemas.microsoft.com/office/powerpoint/2010/main" val="4260593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500"/>
                                        <p:tgtEl>
                                          <p:spTgt spid="355"/>
                                        </p:tgtEl>
                                      </p:cBhvr>
                                    </p:animEffect>
                                  </p:childTnLst>
                                </p:cTn>
                              </p:par>
                              <p:par>
                                <p:cTn id="8" presetID="10" presetClass="entr" presetSubtype="0" fill="hold" nodeType="withEffect">
                                  <p:stCondLst>
                                    <p:cond delay="0"/>
                                  </p:stCondLst>
                                  <p:childTnLst>
                                    <p:set>
                                      <p:cBhvr>
                                        <p:cTn id="9" dur="1" fill="hold">
                                          <p:stCondLst>
                                            <p:cond delay="0"/>
                                          </p:stCondLst>
                                        </p:cTn>
                                        <p:tgtEl>
                                          <p:spTgt spid="420"/>
                                        </p:tgtEl>
                                        <p:attrNameLst>
                                          <p:attrName>style.visibility</p:attrName>
                                        </p:attrNameLst>
                                      </p:cBhvr>
                                      <p:to>
                                        <p:strVal val="visible"/>
                                      </p:to>
                                    </p:set>
                                    <p:animEffect transition="in" filter="fade">
                                      <p:cBhvr>
                                        <p:cTn id="10" dur="500"/>
                                        <p:tgtEl>
                                          <p:spTgt spid="420"/>
                                        </p:tgtEl>
                                      </p:cBhvr>
                                    </p:animEffect>
                                  </p:childTnLst>
                                </p:cTn>
                              </p:par>
                              <p:par>
                                <p:cTn id="11" presetID="10" presetClass="entr" presetSubtype="0" fill="hold" nodeType="withEffect">
                                  <p:stCondLst>
                                    <p:cond delay="0"/>
                                  </p:stCondLst>
                                  <p:childTnLst>
                                    <p:set>
                                      <p:cBhvr>
                                        <p:cTn id="12" dur="1" fill="hold">
                                          <p:stCondLst>
                                            <p:cond delay="0"/>
                                          </p:stCondLst>
                                        </p:cTn>
                                        <p:tgtEl>
                                          <p:spTgt spid="731"/>
                                        </p:tgtEl>
                                        <p:attrNameLst>
                                          <p:attrName>style.visibility</p:attrName>
                                        </p:attrNameLst>
                                      </p:cBhvr>
                                      <p:to>
                                        <p:strVal val="visible"/>
                                      </p:to>
                                    </p:set>
                                    <p:animEffect transition="in" filter="fade">
                                      <p:cBhvr>
                                        <p:cTn id="13" dur="50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57272" y="1468641"/>
            <a:ext cx="7743754" cy="4493472"/>
          </a:xfrm>
          <a:prstGeom prst="rect">
            <a:avLst/>
          </a:prstGeom>
        </p:spPr>
      </p:pic>
      <p:pic>
        <p:nvPicPr>
          <p:cNvPr id="11" name="Picture 10">
            <a:hlinkClick r:id="rId4"/>
          </p:cNvPr>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3475427" y="1821099"/>
            <a:ext cx="5637999" cy="2866666"/>
          </a:xfrm>
          <a:prstGeom prst="rect">
            <a:avLst/>
          </a:prstGeom>
        </p:spPr>
      </p:pic>
      <p:grpSp>
        <p:nvGrpSpPr>
          <p:cNvPr id="4" name="Group 3"/>
          <p:cNvGrpSpPr/>
          <p:nvPr/>
        </p:nvGrpSpPr>
        <p:grpSpPr>
          <a:xfrm>
            <a:off x="5455786" y="2985303"/>
            <a:ext cx="1860562" cy="489295"/>
            <a:chOff x="5455680" y="2985229"/>
            <a:chExt cx="1860827" cy="489365"/>
          </a:xfrm>
        </p:grpSpPr>
        <p:sp>
          <p:nvSpPr>
            <p:cNvPr id="8" name="Freeform 101">
              <a:hlinkClick r:id="rId4"/>
            </p:cNvPr>
            <p:cNvSpPr>
              <a:spLocks/>
            </p:cNvSpPr>
            <p:nvPr/>
          </p:nvSpPr>
          <p:spPr bwMode="black">
            <a:xfrm rot="10800000">
              <a:off x="5455680"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vert="horz" wrap="square" lIns="91390" tIns="45696" rIns="91390" bIns="45696" numCol="1" anchor="t" anchorCtr="0" compatLnSpc="1">
              <a:prstTxWarp prst="textNoShape">
                <a:avLst/>
              </a:prstTxWarp>
            </a:bodyPr>
            <a:lstStyle/>
            <a:p>
              <a:pPr defTabSz="932563">
                <a:defRPr/>
              </a:pPr>
              <a:endParaRPr lang="en-US" sz="2199" kern="0" dirty="0">
                <a:solidFill>
                  <a:srgbClr val="505050"/>
                </a:solidFill>
                <a:latin typeface="Segoe UI Semilight"/>
              </a:endParaRPr>
            </a:p>
          </p:txBody>
        </p:sp>
        <p:sp>
          <p:nvSpPr>
            <p:cNvPr id="3" name="TextBox 2">
              <a:hlinkClick r:id="rId7"/>
            </p:cNvPr>
            <p:cNvSpPr txBox="1"/>
            <p:nvPr/>
          </p:nvSpPr>
          <p:spPr>
            <a:xfrm>
              <a:off x="5667654" y="2985229"/>
              <a:ext cx="1648853" cy="489365"/>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399" b="1" dirty="0">
                  <a:solidFill>
                    <a:srgbClr val="505050"/>
                  </a:solidFill>
                  <a:latin typeface="Segoe UI"/>
                  <a:hlinkClick r:id="rId4"/>
                </a:rPr>
                <a:t>WATCH VIDEO</a:t>
              </a:r>
              <a:endParaRPr lang="en-US" sz="1399" b="1" dirty="0">
                <a:solidFill>
                  <a:srgbClr val="505050"/>
                </a:solidFill>
                <a:latin typeface="Segoe UI"/>
              </a:endParaRPr>
            </a:p>
          </p:txBody>
        </p:sp>
      </p:grpSp>
      <p:sp>
        <p:nvSpPr>
          <p:cNvPr id="6" name="Title 5"/>
          <p:cNvSpPr>
            <a:spLocks noGrp="1"/>
          </p:cNvSpPr>
          <p:nvPr>
            <p:ph type="title"/>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66041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a:cxnSpLocks/>
          </p:cNvCxnSpPr>
          <p:nvPr/>
        </p:nvCxnSpPr>
        <p:spPr>
          <a:xfrm flipV="1">
            <a:off x="3085475" y="3195036"/>
            <a:ext cx="5808559" cy="3519"/>
          </a:xfrm>
          <a:prstGeom prst="straightConnector1">
            <a:avLst/>
          </a:prstGeom>
          <a:ln w="127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flipH="1">
            <a:off x="8711633" y="4059539"/>
            <a:ext cx="2051034" cy="1129399"/>
          </a:xfrm>
          <a:prstGeom prst="rect">
            <a:avLst/>
          </a:prstGeom>
          <a:noFill/>
        </p:spPr>
        <p:txBody>
          <a:bodyPr wrap="none" lIns="0" tIns="0" rIns="0" bIns="0" anchor="ctr">
            <a:spAutoFit/>
          </a:bodyPr>
          <a:lstStyle/>
          <a:p>
            <a:pPr algn="ctr" defTabSz="950791">
              <a:defRPr/>
            </a:pPr>
            <a:r>
              <a:rPr lang="en-US" sz="3598" dirty="0">
                <a:solidFill>
                  <a:srgbClr val="0078D7"/>
                </a:solidFill>
                <a:latin typeface="Segoe UI"/>
              </a:rPr>
              <a:t>Automate</a:t>
            </a:r>
          </a:p>
          <a:p>
            <a:pPr algn="ctr" defTabSz="950791">
              <a:defRPr/>
            </a:pPr>
            <a:r>
              <a:rPr lang="en-US" sz="3598" dirty="0">
                <a:solidFill>
                  <a:srgbClr val="0078D7"/>
                </a:solidFill>
                <a:latin typeface="Segoe UI"/>
              </a:rPr>
              <a:t>Actions</a:t>
            </a:r>
          </a:p>
        </p:txBody>
      </p:sp>
      <p:sp>
        <p:nvSpPr>
          <p:cNvPr id="37" name="Oval 36"/>
          <p:cNvSpPr>
            <a:spLocks noChangeAspect="1"/>
          </p:cNvSpPr>
          <p:nvPr/>
        </p:nvSpPr>
        <p:spPr bwMode="auto">
          <a:xfrm>
            <a:off x="9022550" y="2513551"/>
            <a:ext cx="1429203" cy="1429203"/>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69209" fontAlgn="base">
              <a:spcBef>
                <a:spcPct val="0"/>
              </a:spcBef>
              <a:spcAft>
                <a:spcPct val="0"/>
              </a:spcAft>
              <a:defRPr/>
            </a:pPr>
            <a:endParaRPr lang="en-US" sz="2400" kern="0" dirty="0">
              <a:solidFill>
                <a:srgbClr val="505050"/>
              </a:solidFill>
              <a:latin typeface="Segoe UI"/>
            </a:endParaRPr>
          </a:p>
        </p:txBody>
      </p:sp>
      <p:sp>
        <p:nvSpPr>
          <p:cNvPr id="40" name="Rectangle 39"/>
          <p:cNvSpPr/>
          <p:nvPr/>
        </p:nvSpPr>
        <p:spPr>
          <a:xfrm flipH="1">
            <a:off x="889128" y="4059540"/>
            <a:ext cx="2622404" cy="1129399"/>
          </a:xfrm>
          <a:prstGeom prst="rect">
            <a:avLst/>
          </a:prstGeom>
          <a:noFill/>
        </p:spPr>
        <p:txBody>
          <a:bodyPr wrap="none" lIns="0" tIns="0" rIns="0" bIns="0" anchor="ctr">
            <a:spAutoFit/>
          </a:bodyPr>
          <a:lstStyle/>
          <a:p>
            <a:pPr algn="ctr" defTabSz="950791">
              <a:defRPr/>
            </a:pPr>
            <a:r>
              <a:rPr lang="en-US" sz="3598" dirty="0">
                <a:solidFill>
                  <a:srgbClr val="0078D7"/>
                </a:solidFill>
                <a:latin typeface="Segoe UI"/>
              </a:rPr>
              <a:t>Deepen</a:t>
            </a:r>
          </a:p>
          <a:p>
            <a:pPr algn="ctr" defTabSz="950791">
              <a:defRPr/>
            </a:pPr>
            <a:r>
              <a:rPr lang="en-US" sz="3598" dirty="0">
                <a:solidFill>
                  <a:srgbClr val="0078D7"/>
                </a:solidFill>
                <a:latin typeface="Segoe UI"/>
              </a:rPr>
              <a:t>Engagement</a:t>
            </a:r>
          </a:p>
        </p:txBody>
      </p:sp>
      <p:sp>
        <p:nvSpPr>
          <p:cNvPr id="41" name="Oval 40"/>
          <p:cNvSpPr>
            <a:spLocks/>
          </p:cNvSpPr>
          <p:nvPr/>
        </p:nvSpPr>
        <p:spPr bwMode="auto">
          <a:xfrm>
            <a:off x="1485728" y="2513551"/>
            <a:ext cx="1429203" cy="1429203"/>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69209" fontAlgn="base">
              <a:spcBef>
                <a:spcPct val="0"/>
              </a:spcBef>
              <a:spcAft>
                <a:spcPct val="0"/>
              </a:spcAft>
              <a:defRPr/>
            </a:pPr>
            <a:endParaRPr lang="en-US" sz="2400" kern="0" dirty="0">
              <a:solidFill>
                <a:srgbClr val="505050"/>
              </a:solidFill>
              <a:latin typeface="Segoe UI"/>
            </a:endParaRPr>
          </a:p>
        </p:txBody>
      </p:sp>
      <p:sp>
        <p:nvSpPr>
          <p:cNvPr id="48" name="Rectangle 47"/>
          <p:cNvSpPr/>
          <p:nvPr/>
        </p:nvSpPr>
        <p:spPr>
          <a:xfrm flipH="1">
            <a:off x="4841255" y="4059539"/>
            <a:ext cx="2120812" cy="1129399"/>
          </a:xfrm>
          <a:prstGeom prst="rect">
            <a:avLst/>
          </a:prstGeom>
          <a:noFill/>
        </p:spPr>
        <p:txBody>
          <a:bodyPr wrap="none" lIns="0" tIns="0" rIns="0" bIns="0" anchor="ctr">
            <a:spAutoFit/>
          </a:bodyPr>
          <a:lstStyle/>
          <a:p>
            <a:pPr algn="ctr" defTabSz="950791">
              <a:defRPr/>
            </a:pPr>
            <a:r>
              <a:rPr lang="en-US" sz="3598" dirty="0">
                <a:solidFill>
                  <a:srgbClr val="0078D7"/>
                </a:solidFill>
                <a:latin typeface="Segoe UI"/>
              </a:rPr>
              <a:t>Predict</a:t>
            </a:r>
          </a:p>
          <a:p>
            <a:pPr algn="ctr" defTabSz="950791">
              <a:defRPr/>
            </a:pPr>
            <a:r>
              <a:rPr lang="en-US" sz="3598" dirty="0">
                <a:solidFill>
                  <a:srgbClr val="0078D7"/>
                </a:solidFill>
                <a:latin typeface="Segoe UI"/>
              </a:rPr>
              <a:t>Outcomes</a:t>
            </a:r>
          </a:p>
        </p:txBody>
      </p:sp>
      <p:sp>
        <p:nvSpPr>
          <p:cNvPr id="49" name="Oval 48"/>
          <p:cNvSpPr>
            <a:spLocks noChangeAspect="1"/>
          </p:cNvSpPr>
          <p:nvPr/>
        </p:nvSpPr>
        <p:spPr bwMode="auto">
          <a:xfrm>
            <a:off x="5187061" y="2513551"/>
            <a:ext cx="1429202" cy="1429203"/>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69209" fontAlgn="base">
              <a:spcBef>
                <a:spcPct val="0"/>
              </a:spcBef>
              <a:spcAft>
                <a:spcPct val="0"/>
              </a:spcAft>
              <a:defRPr/>
            </a:pPr>
            <a:endParaRPr lang="en-US" sz="2400" kern="0" dirty="0">
              <a:solidFill>
                <a:srgbClr val="505050"/>
              </a:solidFill>
              <a:latin typeface="Segoe UI"/>
            </a:endParaRPr>
          </a:p>
        </p:txBody>
      </p:sp>
      <p:grpSp>
        <p:nvGrpSpPr>
          <p:cNvPr id="50" name="Group 49"/>
          <p:cNvGrpSpPr>
            <a:grpSpLocks noChangeAspect="1"/>
          </p:cNvGrpSpPr>
          <p:nvPr/>
        </p:nvGrpSpPr>
        <p:grpSpPr>
          <a:xfrm>
            <a:off x="5632932" y="2781526"/>
            <a:ext cx="537459" cy="875816"/>
            <a:chOff x="5386388" y="-390526"/>
            <a:chExt cx="741363" cy="1208089"/>
          </a:xfrm>
          <a:solidFill>
            <a:srgbClr val="0070C0"/>
          </a:solidFill>
        </p:grpSpPr>
        <p:sp>
          <p:nvSpPr>
            <p:cNvPr id="51"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21" tIns="46610" rIns="93221" bIns="46610" numCol="1" anchor="t" anchorCtr="0" compatLnSpc="1">
              <a:prstTxWarp prst="textNoShape">
                <a:avLst/>
              </a:prstTxWarp>
            </a:bodyPr>
            <a:lstStyle/>
            <a:p>
              <a:pPr defTabSz="932384">
                <a:defRPr/>
              </a:pPr>
              <a:endParaRPr lang="en-US" sz="3998">
                <a:solidFill>
                  <a:srgbClr val="505050"/>
                </a:solidFill>
                <a:latin typeface="Segoe UI"/>
              </a:endParaRPr>
            </a:p>
          </p:txBody>
        </p:sp>
        <p:sp>
          <p:nvSpPr>
            <p:cNvPr id="52"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21" tIns="46610" rIns="93221" bIns="46610" numCol="1" anchor="t" anchorCtr="0" compatLnSpc="1">
              <a:prstTxWarp prst="textNoShape">
                <a:avLst/>
              </a:prstTxWarp>
            </a:bodyPr>
            <a:lstStyle/>
            <a:p>
              <a:pPr defTabSz="932384">
                <a:defRPr/>
              </a:pPr>
              <a:endParaRPr lang="en-US" sz="3998">
                <a:solidFill>
                  <a:srgbClr val="505050"/>
                </a:solidFill>
                <a:latin typeface="Segoe UI"/>
              </a:endParaRPr>
            </a:p>
          </p:txBody>
        </p:sp>
        <p:sp>
          <p:nvSpPr>
            <p:cNvPr id="53"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21" tIns="46610" rIns="93221" bIns="46610" numCol="1" anchor="t" anchorCtr="0" compatLnSpc="1">
              <a:prstTxWarp prst="textNoShape">
                <a:avLst/>
              </a:prstTxWarp>
            </a:bodyPr>
            <a:lstStyle/>
            <a:p>
              <a:pPr defTabSz="932384">
                <a:defRPr/>
              </a:pPr>
              <a:endParaRPr lang="en-US" sz="3998">
                <a:solidFill>
                  <a:srgbClr val="505050"/>
                </a:solidFill>
                <a:latin typeface="Segoe UI"/>
              </a:endParaRPr>
            </a:p>
          </p:txBody>
        </p:sp>
        <p:sp>
          <p:nvSpPr>
            <p:cNvPr id="54"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21" tIns="46610" rIns="93221" bIns="46610" numCol="1" anchor="t" anchorCtr="0" compatLnSpc="1">
              <a:prstTxWarp prst="textNoShape">
                <a:avLst/>
              </a:prstTxWarp>
            </a:bodyPr>
            <a:lstStyle/>
            <a:p>
              <a:pPr defTabSz="932384">
                <a:defRPr/>
              </a:pPr>
              <a:endParaRPr lang="en-US" sz="3998">
                <a:solidFill>
                  <a:srgbClr val="505050"/>
                </a:solidFill>
                <a:latin typeface="Segoe UI"/>
              </a:endParaRPr>
            </a:p>
          </p:txBody>
        </p:sp>
      </p:grpSp>
      <p:sp>
        <p:nvSpPr>
          <p:cNvPr id="21" name="Freeform 138"/>
          <p:cNvSpPr>
            <a:spLocks noEditPoints="1"/>
          </p:cNvSpPr>
          <p:nvPr/>
        </p:nvSpPr>
        <p:spPr bwMode="black">
          <a:xfrm>
            <a:off x="9431287" y="2847273"/>
            <a:ext cx="611725" cy="761759"/>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rgbClr val="0070C0"/>
          </a:solidFill>
          <a:ln>
            <a:noFill/>
          </a:ln>
          <a:extLst/>
        </p:spPr>
        <p:txBody>
          <a:bodyPr vert="horz" wrap="square" lIns="95122" tIns="47560" rIns="95122" bIns="47560" numCol="1" anchor="t" anchorCtr="0" compatLnSpc="1">
            <a:prstTxWarp prst="textNoShape">
              <a:avLst/>
            </a:prstTxWarp>
          </a:bodyPr>
          <a:lstStyle/>
          <a:p>
            <a:pPr defTabSz="932418">
              <a:defRPr/>
            </a:pPr>
            <a:endParaRPr lang="en-US" sz="1836" dirty="0">
              <a:solidFill>
                <a:srgbClr val="000000"/>
              </a:solidFill>
              <a:latin typeface="Segoe UI"/>
            </a:endParaRPr>
          </a:p>
        </p:txBody>
      </p:sp>
      <p:sp>
        <p:nvSpPr>
          <p:cNvPr id="22" name="Freeform 95"/>
          <p:cNvSpPr>
            <a:spLocks/>
          </p:cNvSpPr>
          <p:nvPr/>
        </p:nvSpPr>
        <p:spPr bwMode="black">
          <a:xfrm>
            <a:off x="1830359" y="2898917"/>
            <a:ext cx="739938" cy="739938"/>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0070C0"/>
          </a:solidFill>
          <a:ln>
            <a:noFill/>
          </a:ln>
          <a:extLst/>
        </p:spPr>
        <p:txBody>
          <a:bodyPr vert="horz" wrap="square" lIns="95122" tIns="47560" rIns="95122" bIns="47560" numCol="1" anchor="t" anchorCtr="0" compatLnSpc="1">
            <a:prstTxWarp prst="textNoShape">
              <a:avLst/>
            </a:prstTxWarp>
          </a:bodyPr>
          <a:lstStyle/>
          <a:p>
            <a:pPr defTabSz="932418">
              <a:defRPr/>
            </a:pPr>
            <a:endParaRPr lang="en-US" sz="1836" dirty="0">
              <a:solidFill>
                <a:srgbClr val="000000"/>
              </a:solidFill>
              <a:latin typeface="Segoe UI"/>
            </a:endParaRPr>
          </a:p>
        </p:txBody>
      </p:sp>
      <p:sp>
        <p:nvSpPr>
          <p:cNvPr id="18" name="Title 2"/>
          <p:cNvSpPr>
            <a:spLocks noGrp="1"/>
          </p:cNvSpPr>
          <p:nvPr>
            <p:ph type="title"/>
          </p:nvPr>
        </p:nvSpPr>
        <p:spPr/>
        <p:txBody>
          <a:bodyPr/>
          <a:lstStyle/>
          <a:p>
            <a:r>
              <a:rPr lang="en-US" dirty="0"/>
              <a:t>Intelligent solutions enable differentiation</a:t>
            </a:r>
          </a:p>
        </p:txBody>
      </p:sp>
    </p:spTree>
    <p:extLst>
      <p:ext uri="{BB962C8B-B14F-4D97-AF65-F5344CB8AC3E}">
        <p14:creationId xmlns:p14="http://schemas.microsoft.com/office/powerpoint/2010/main" val="165273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Cortana Intelligence help you?</a:t>
            </a:r>
          </a:p>
        </p:txBody>
      </p:sp>
    </p:spTree>
    <p:extLst>
      <p:ext uri="{BB962C8B-B14F-4D97-AF65-F5344CB8AC3E}">
        <p14:creationId xmlns:p14="http://schemas.microsoft.com/office/powerpoint/2010/main" val="339078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2146771" y="2732814"/>
            <a:ext cx="8259031" cy="1827108"/>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3672" dirty="0">
                <a:solidFill>
                  <a:srgbClr val="FFFFFF"/>
                </a:solidFill>
                <a:latin typeface="Segoe UI Light"/>
              </a:rPr>
              <a:t>Data, analytics &amp; AI accelerates digital transformation for every organization through data driven insights and action.  </a:t>
            </a:r>
          </a:p>
        </p:txBody>
      </p:sp>
    </p:spTree>
    <p:extLst>
      <p:ext uri="{BB962C8B-B14F-4D97-AF65-F5344CB8AC3E}">
        <p14:creationId xmlns:p14="http://schemas.microsoft.com/office/powerpoint/2010/main" val="39302783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grpSp>
        <p:nvGrpSpPr>
          <p:cNvPr id="168" name="Group 167"/>
          <p:cNvGrpSpPr/>
          <p:nvPr/>
        </p:nvGrpSpPr>
        <p:grpSpPr>
          <a:xfrm>
            <a:off x="6019698" y="4445181"/>
            <a:ext cx="308198" cy="237357"/>
            <a:chOff x="3017872" y="3771579"/>
            <a:chExt cx="308198" cy="237357"/>
          </a:xfrm>
          <a:solidFill>
            <a:schemeClr val="tx1"/>
          </a:solidFill>
        </p:grpSpPr>
        <p:grpSp>
          <p:nvGrpSpPr>
            <p:cNvPr id="169" name="Group 168"/>
            <p:cNvGrpSpPr/>
            <p:nvPr/>
          </p:nvGrpSpPr>
          <p:grpSpPr>
            <a:xfrm>
              <a:off x="3017872" y="3771579"/>
              <a:ext cx="308198" cy="237357"/>
              <a:chOff x="622448" y="3040067"/>
              <a:chExt cx="660650" cy="508795"/>
            </a:xfrm>
            <a:grpFill/>
          </p:grpSpPr>
          <p:grpSp>
            <p:nvGrpSpPr>
              <p:cNvPr id="173" name="Group 172"/>
              <p:cNvGrpSpPr/>
              <p:nvPr/>
            </p:nvGrpSpPr>
            <p:grpSpPr>
              <a:xfrm>
                <a:off x="622448" y="3040067"/>
                <a:ext cx="276884" cy="214308"/>
                <a:chOff x="1646287" y="3497262"/>
                <a:chExt cx="276884" cy="214308"/>
              </a:xfrm>
              <a:grpFill/>
            </p:grpSpPr>
            <p:sp>
              <p:nvSpPr>
                <p:cNvPr id="180" name="Freeform: Shape 17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81" name="Oval 18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74" name="Group 173"/>
              <p:cNvGrpSpPr/>
              <p:nvPr/>
            </p:nvGrpSpPr>
            <p:grpSpPr>
              <a:xfrm>
                <a:off x="1006214" y="3147221"/>
                <a:ext cx="276884" cy="214308"/>
                <a:chOff x="1646287" y="3497262"/>
                <a:chExt cx="276884" cy="214308"/>
              </a:xfrm>
              <a:grpFill/>
            </p:grpSpPr>
            <p:sp>
              <p:nvSpPr>
                <p:cNvPr id="178" name="Freeform: Shape 17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79" name="Oval 178"/>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75" name="Group 174"/>
              <p:cNvGrpSpPr/>
              <p:nvPr/>
            </p:nvGrpSpPr>
            <p:grpSpPr>
              <a:xfrm>
                <a:off x="659024" y="3334554"/>
                <a:ext cx="276884" cy="214308"/>
                <a:chOff x="1646287" y="3497262"/>
                <a:chExt cx="276884" cy="214308"/>
              </a:xfrm>
              <a:grpFill/>
            </p:grpSpPr>
            <p:sp>
              <p:nvSpPr>
                <p:cNvPr id="176" name="Freeform: Shape 175"/>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77" name="Oval 176"/>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cxnSp>
          <p:nvCxnSpPr>
            <p:cNvPr id="170" name="Straight Connector 169"/>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85393">
              <a:defRPr/>
            </a:pPr>
            <a:r>
              <a:rPr lang="en-US" sz="1200" b="1" kern="0" dirty="0">
                <a:solidFill>
                  <a:schemeClr val="accent1">
                    <a:lumMod val="75000"/>
                  </a:schemeClr>
                </a:solidFill>
                <a:latin typeface="Segoe UI Light" panose="020B0502040204020203" pitchFamily="34" charset="0"/>
                <a:cs typeface="Segoe UI Light" panose="020B0502040204020203" pitchFamily="34" charset="0"/>
              </a:rPr>
              <a:t> </a:t>
            </a:r>
            <a:r>
              <a:rPr lang="en-US" sz="1200" b="1" kern="0" dirty="0">
                <a:ln>
                  <a:solidFill>
                    <a:schemeClr val="accent1"/>
                  </a:solidFill>
                </a:ln>
                <a:solidFill>
                  <a:schemeClr val="accent1">
                    <a:lumMod val="75000"/>
                  </a:scheme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27" name="Title 26"/>
          <p:cNvSpPr>
            <a:spLocks noGrp="1"/>
          </p:cNvSpPr>
          <p:nvPr>
            <p:ph type="title"/>
          </p:nvPr>
        </p:nvSpPr>
        <p:spPr/>
        <p:txBody>
          <a:bodyPr/>
          <a:lstStyle/>
          <a:p>
            <a:r>
              <a:rPr lang="en-US" dirty="0"/>
              <a:t>Easily turn data into intelligent action</a:t>
            </a:r>
          </a:p>
        </p:txBody>
      </p:sp>
      <p:sp>
        <p:nvSpPr>
          <p:cNvPr id="365" name="Rectangle 364"/>
          <p:cNvSpPr/>
          <p:nvPr/>
        </p:nvSpPr>
        <p:spPr>
          <a:xfrm>
            <a:off x="10329146" y="5578543"/>
            <a:ext cx="1500607" cy="327912"/>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Action</a:t>
            </a:r>
          </a:p>
        </p:txBody>
      </p:sp>
      <p:sp>
        <p:nvSpPr>
          <p:cNvPr id="366" name="Freeform 365"/>
          <p:cNvSpPr/>
          <p:nvPr/>
        </p:nvSpPr>
        <p:spPr bwMode="auto">
          <a:xfrm flipH="1">
            <a:off x="9588713"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67" name="TextBox 366"/>
          <p:cNvSpPr txBox="1"/>
          <p:nvPr/>
        </p:nvSpPr>
        <p:spPr>
          <a:xfrm>
            <a:off x="10381650" y="1624457"/>
            <a:ext cx="1090058" cy="46162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4850009"/>
            <a:ext cx="868271" cy="332399"/>
          </a:xfrm>
          <a:prstGeom prst="rect">
            <a:avLst/>
          </a:prstGeom>
          <a:noFill/>
        </p:spPr>
        <p:txBody>
          <a:bodyPr wrap="square" lIns="0" tIns="0" rIns="0" bIns="0" rtlCol="0">
            <a:sp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Automated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984119" y="1662598"/>
            <a:ext cx="377227" cy="385340"/>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5" name="Group 14"/>
          <p:cNvGrpSpPr/>
          <p:nvPr/>
        </p:nvGrpSpPr>
        <p:grpSpPr>
          <a:xfrm>
            <a:off x="10034296" y="4775114"/>
            <a:ext cx="385751" cy="482188"/>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372" name="TextBox 371"/>
          <p:cNvSpPr txBox="1"/>
          <p:nvPr/>
        </p:nvSpPr>
        <p:spPr>
          <a:xfrm>
            <a:off x="9872701" y="3507081"/>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974330" y="3190215"/>
            <a:ext cx="462396" cy="357669"/>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375" name="Rectangle 374"/>
          <p:cNvSpPr/>
          <p:nvPr/>
        </p:nvSpPr>
        <p:spPr bwMode="auto">
          <a:xfrm>
            <a:off x="10764724" y="2706599"/>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174638" y="2805907"/>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377" name="TextBox 376"/>
          <p:cNvSpPr txBox="1"/>
          <p:nvPr/>
        </p:nvSpPr>
        <p:spPr>
          <a:xfrm>
            <a:off x="11174638" y="3355539"/>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378" name="TextBox 377"/>
          <p:cNvSpPr txBox="1"/>
          <p:nvPr/>
        </p:nvSpPr>
        <p:spPr>
          <a:xfrm>
            <a:off x="11174638" y="394375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379" name="Freeform 378"/>
          <p:cNvSpPr>
            <a:spLocks noChangeArrowheads="1"/>
          </p:cNvSpPr>
          <p:nvPr/>
        </p:nvSpPr>
        <p:spPr bwMode="auto">
          <a:xfrm>
            <a:off x="10869611" y="2804293"/>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0" name="Freeform 379"/>
          <p:cNvSpPr>
            <a:spLocks/>
          </p:cNvSpPr>
          <p:nvPr/>
        </p:nvSpPr>
        <p:spPr bwMode="auto">
          <a:xfrm>
            <a:off x="10897362" y="3360340"/>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1" name="Freeform 380"/>
          <p:cNvSpPr/>
          <p:nvPr/>
        </p:nvSpPr>
        <p:spPr bwMode="auto">
          <a:xfrm>
            <a:off x="10846587" y="3948665"/>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48705" y="3388846"/>
            <a:ext cx="308472"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588715" y="3411456"/>
            <a:ext cx="308472" cy="0"/>
          </a:xfrm>
          <a:prstGeom prst="line">
            <a:avLst/>
          </a:prstGeom>
          <a:noFill/>
          <a:ln w="12700" cap="flat" cmpd="sng" algn="ctr">
            <a:solidFill>
              <a:srgbClr val="0078D7"/>
            </a:solidFill>
            <a:prstDash val="solid"/>
            <a:headEnd type="none"/>
            <a:tailEnd type="none"/>
          </a:ln>
          <a:effectLst/>
        </p:spPr>
      </p:cxnSp>
      <p:sp>
        <p:nvSpPr>
          <p:cNvPr id="418" name="Rectangle 417"/>
          <p:cNvSpPr/>
          <p:nvPr/>
        </p:nvSpPr>
        <p:spPr>
          <a:xfrm>
            <a:off x="2652706" y="337031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173905"/>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33" name="Rectangle 432"/>
          <p:cNvSpPr/>
          <p:nvPr/>
        </p:nvSpPr>
        <p:spPr>
          <a:xfrm>
            <a:off x="6340519" y="3201040"/>
            <a:ext cx="1268870" cy="600164"/>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HDInsight </a:t>
            </a:r>
          </a:p>
          <a:p>
            <a:pPr defTabSz="914400"/>
            <a:r>
              <a:rPr lang="en-US" sz="1100" dirty="0">
                <a:solidFill>
                  <a:srgbClr val="FFFFFF"/>
                </a:solidFill>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Analytics</a:t>
            </a:r>
          </a:p>
        </p:txBody>
      </p:sp>
      <p:sp>
        <p:nvSpPr>
          <p:cNvPr id="438" name="Rectangle 437"/>
          <p:cNvSpPr/>
          <p:nvPr/>
        </p:nvSpPr>
        <p:spPr>
          <a:xfrm>
            <a:off x="6340519" y="208926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SQL Data </a:t>
            </a:r>
          </a:p>
          <a:p>
            <a:pPr defTabSz="914400"/>
            <a:r>
              <a:rPr lang="en-US" sz="1100" dirty="0">
                <a:solidFill>
                  <a:srgbClr val="FFFFFF"/>
                </a:solidFill>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6283" rIns="182854" bIns="146283" rtlCol="0">
            <a:noAutofit/>
          </a:bodyPr>
          <a:lstStyle/>
          <a:p>
            <a:pPr defTabSz="932563">
              <a:lnSpc>
                <a:spcPct val="90000"/>
              </a:lnSpc>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Data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Sensors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and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DocumentDB</a:t>
            </a:r>
          </a:p>
        </p:txBody>
      </p:sp>
      <p:grpSp>
        <p:nvGrpSpPr>
          <p:cNvPr id="19" name="Group 18"/>
          <p:cNvGrpSpPr/>
          <p:nvPr/>
        </p:nvGrpSpPr>
        <p:grpSpPr>
          <a:xfrm>
            <a:off x="7248171" y="5614588"/>
            <a:ext cx="2425658" cy="208338"/>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93" name="Rectangle 392"/>
          <p:cNvSpPr/>
          <p:nvPr/>
        </p:nvSpPr>
        <p:spPr bwMode="auto">
          <a:xfrm>
            <a:off x="7759316" y="3916228"/>
            <a:ext cx="1737360" cy="1359215"/>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94" name="Rectangle 393"/>
          <p:cNvSpPr/>
          <p:nvPr/>
        </p:nvSpPr>
        <p:spPr>
          <a:xfrm>
            <a:off x="8365366" y="3370317"/>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914400"/>
            <a:r>
              <a:rPr lang="en-US" sz="1100" dirty="0">
                <a:solidFill>
                  <a:srgbClr val="FFFFFF"/>
                </a:solidFill>
                <a:cs typeface="Segoe UI Semilight" panose="020B0402040204020203" pitchFamily="34" charset="0"/>
              </a:rPr>
              <a:t>Bot </a:t>
            </a:r>
            <a:br>
              <a:rPr lang="en-US" sz="1100" dirty="0">
                <a:solidFill>
                  <a:srgbClr val="FFFFFF"/>
                </a:solidFill>
                <a:cs typeface="Segoe UI Semilight" panose="020B0402040204020203" pitchFamily="34" charset="0"/>
              </a:rPr>
            </a:br>
            <a:r>
              <a:rPr lang="en-US" sz="1100" dirty="0">
                <a:solidFill>
                  <a:srgbClr val="FFFFFF"/>
                </a:solidFill>
                <a:cs typeface="Segoe UI Semilight" panose="020B0402040204020203" pitchFamily="34" charset="0"/>
              </a:rPr>
              <a:t>Service</a:t>
            </a:r>
          </a:p>
        </p:txBody>
      </p:sp>
      <p:sp>
        <p:nvSpPr>
          <p:cNvPr id="400" name="Rectangle 399"/>
          <p:cNvSpPr/>
          <p:nvPr/>
        </p:nvSpPr>
        <p:spPr>
          <a:xfrm>
            <a:off x="8365366" y="208926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402" name="Rectangle 401"/>
          <p:cNvSpPr/>
          <p:nvPr/>
        </p:nvSpPr>
        <p:spPr>
          <a:xfrm>
            <a:off x="8386476" y="4677057"/>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Power BI</a:t>
            </a:r>
          </a:p>
        </p:txBody>
      </p:sp>
      <p:grpSp>
        <p:nvGrpSpPr>
          <p:cNvPr id="403" name="Group 402"/>
          <p:cNvGrpSpPr/>
          <p:nvPr/>
        </p:nvGrpSpPr>
        <p:grpSpPr>
          <a:xfrm>
            <a:off x="7990603" y="4704031"/>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grpSp>
      <p:sp>
        <p:nvSpPr>
          <p:cNvPr id="132" name="Rectangle 131"/>
          <p:cNvSpPr/>
          <p:nvPr/>
        </p:nvSpPr>
        <p:spPr>
          <a:xfrm>
            <a:off x="6340519" y="4367245"/>
            <a:ext cx="1294130" cy="446397"/>
          </a:xfrm>
          <a:prstGeom prst="rect">
            <a:avLst/>
          </a:prstGeom>
        </p:spPr>
        <p:txBody>
          <a:bodyPr wrap="square">
            <a:spAutoFit/>
          </a:bodyPr>
          <a:lstStyle/>
          <a:p>
            <a:pPr defTabSz="932597">
              <a:defRPr/>
            </a:pPr>
            <a:r>
              <a:rPr lang="en-US" sz="1100" kern="0" dirty="0">
                <a:solidFill>
                  <a:srgbClr val="FFFFFF"/>
                </a:solidFill>
                <a:latin typeface="Segoe UI"/>
                <a:cs typeface="Segoe UI Semilight" panose="020B0402040204020203" pitchFamily="34" charset="0"/>
              </a:rPr>
              <a:t>Azure Analysis</a:t>
            </a:r>
            <a:br>
              <a:rPr lang="en-US" sz="1100" kern="0" dirty="0">
                <a:solidFill>
                  <a:srgbClr val="FFFFFF"/>
                </a:solidFill>
                <a:latin typeface="Segoe UI"/>
                <a:cs typeface="Segoe UI Semilight" panose="020B0402040204020203" pitchFamily="34" charset="0"/>
              </a:rPr>
            </a:br>
            <a:r>
              <a:rPr lang="en-US" sz="1100" kern="0" dirty="0">
                <a:solidFill>
                  <a:srgbClr val="FFFFFF"/>
                </a:solidFill>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spTree>
    <p:extLst>
      <p:ext uri="{BB962C8B-B14F-4D97-AF65-F5344CB8AC3E}">
        <p14:creationId xmlns:p14="http://schemas.microsoft.com/office/powerpoint/2010/main" val="650161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Information Management</a:t>
            </a:r>
          </a:p>
        </p:txBody>
      </p:sp>
      <p:grpSp>
        <p:nvGrpSpPr>
          <p:cNvPr id="3" name="Group 2"/>
          <p:cNvGrpSpPr/>
          <p:nvPr/>
        </p:nvGrpSpPr>
        <p:grpSpPr>
          <a:xfrm>
            <a:off x="414036" y="1308411"/>
            <a:ext cx="3509686" cy="4591276"/>
            <a:chOff x="414036" y="1308411"/>
            <a:chExt cx="3509686"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sp>
          <p:nvSpPr>
            <p:cNvPr id="421" name="Rectangle 420"/>
            <p:cNvSpPr/>
            <p:nvPr/>
          </p:nvSpPr>
          <p:spPr>
            <a:xfrm>
              <a:off x="2652706" y="2807478"/>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173905"/>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75" name="TextBox 474"/>
            <p:cNvSpPr txBox="1"/>
            <p:nvPr/>
          </p:nvSpPr>
          <p:spPr>
            <a:xfrm>
              <a:off x="1261370" y="1662598"/>
              <a:ext cx="1090059" cy="563250"/>
            </a:xfrm>
            <a:prstGeom prst="rect">
              <a:avLst/>
            </a:prstGeom>
            <a:noFill/>
          </p:spPr>
          <p:txBody>
            <a:bodyPr wrap="square" lIns="0" tIns="146283" rIns="182854" bIns="146283" rtlCol="0">
              <a:noAutofit/>
            </a:bodyPr>
            <a:lstStyle/>
            <a:p>
              <a:pPr defTabSz="932563">
                <a:lnSpc>
                  <a:spcPct val="90000"/>
                </a:lnSpc>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Data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Sensors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and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grpSp>
    </p:spTree>
    <p:extLst>
      <p:ext uri="{BB962C8B-B14F-4D97-AF65-F5344CB8AC3E}">
        <p14:creationId xmlns:p14="http://schemas.microsoft.com/office/powerpoint/2010/main" val="3376541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8404E-6 3.46346E-6 L -0.17182 3.46346E-6 " pathEditMode="fixed" rAng="0" ptsTypes="AA">
                                      <p:cBhvr>
                                        <p:cTn id="6" dur="2000" fill="hold"/>
                                        <p:tgtEl>
                                          <p:spTgt spid="3"/>
                                        </p:tgtEl>
                                        <p:attrNameLst>
                                          <p:attrName>ppt_x</p:attrName>
                                          <p:attrName>ppt_y</p:attrName>
                                        </p:attrNameLst>
                                      </p:cBhvr>
                                      <p:rCtr x="-84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 name="Rectangle 305"/>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Compose and orchestrate data services at scale</a:t>
            </a:r>
          </a:p>
        </p:txBody>
      </p:sp>
      <p:grpSp>
        <p:nvGrpSpPr>
          <p:cNvPr id="3" name="Group 2"/>
          <p:cNvGrpSpPr/>
          <p:nvPr/>
        </p:nvGrpSpPr>
        <p:grpSpPr>
          <a:xfrm>
            <a:off x="11143674" y="1556376"/>
            <a:ext cx="7373407" cy="2862438"/>
            <a:chOff x="8333265" y="1782586"/>
            <a:chExt cx="7373407" cy="2862438"/>
          </a:xfrm>
          <a:solidFill>
            <a:srgbClr val="0078D7"/>
          </a:solidFill>
        </p:grpSpPr>
        <p:cxnSp>
          <p:nvCxnSpPr>
            <p:cNvPr id="571" name="Straight Connector 570"/>
            <p:cNvCxnSpPr/>
            <p:nvPr/>
          </p:nvCxnSpPr>
          <p:spPr>
            <a:xfrm>
              <a:off x="9664547" y="3382761"/>
              <a:ext cx="188820"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12650634" y="3393670"/>
              <a:ext cx="188820"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572"/>
            <p:cNvGrpSpPr/>
            <p:nvPr/>
          </p:nvGrpSpPr>
          <p:grpSpPr>
            <a:xfrm>
              <a:off x="9831073" y="2729082"/>
              <a:ext cx="1329176" cy="1329176"/>
              <a:chOff x="6330582" y="2729082"/>
              <a:chExt cx="1329176" cy="1329176"/>
            </a:xfrm>
            <a:grpFill/>
          </p:grpSpPr>
          <p:sp>
            <p:nvSpPr>
              <p:cNvPr id="574" name="Oval 573"/>
              <p:cNvSpPr/>
              <p:nvPr/>
            </p:nvSpPr>
            <p:spPr bwMode="auto">
              <a:xfrm>
                <a:off x="6330582"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PREPARE</a:t>
                </a:r>
              </a:p>
            </p:txBody>
          </p:sp>
          <p:sp>
            <p:nvSpPr>
              <p:cNvPr id="575" name="Freeform 574"/>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sp>
            <p:nvSpPr>
              <p:cNvPr id="576" name="Freeform 575"/>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577" name="Freeform 576"/>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grpSp>
            <p:nvGrpSpPr>
              <p:cNvPr id="578" name="Group 577"/>
              <p:cNvGrpSpPr/>
              <p:nvPr/>
            </p:nvGrpSpPr>
            <p:grpSpPr>
              <a:xfrm>
                <a:off x="6770791" y="3423638"/>
                <a:ext cx="166584" cy="78932"/>
                <a:chOff x="6265966" y="3966563"/>
                <a:chExt cx="937472" cy="444202"/>
              </a:xfrm>
              <a:grpFill/>
            </p:grpSpPr>
            <p:sp>
              <p:nvSpPr>
                <p:cNvPr id="585" name="Rectangle 584"/>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6" name="Rectangle 585"/>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579" name="Group 578"/>
              <p:cNvGrpSpPr/>
              <p:nvPr/>
            </p:nvGrpSpPr>
            <p:grpSpPr>
              <a:xfrm>
                <a:off x="7039873" y="3766538"/>
                <a:ext cx="166584" cy="78932"/>
                <a:chOff x="6265966" y="3966563"/>
                <a:chExt cx="937472" cy="444202"/>
              </a:xfrm>
              <a:grpFill/>
            </p:grpSpPr>
            <p:sp>
              <p:nvSpPr>
                <p:cNvPr id="583" name="Rectangle 582"/>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4" name="Rectangle 583"/>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580" name="Group 579"/>
              <p:cNvGrpSpPr/>
              <p:nvPr/>
            </p:nvGrpSpPr>
            <p:grpSpPr>
              <a:xfrm>
                <a:off x="7277998" y="3440306"/>
                <a:ext cx="166584" cy="78932"/>
                <a:chOff x="6265966" y="3966563"/>
                <a:chExt cx="937472" cy="444202"/>
              </a:xfrm>
              <a:grpFill/>
            </p:grpSpPr>
            <p:sp>
              <p:nvSpPr>
                <p:cNvPr id="581" name="Rectangle 580"/>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2" name="Rectangle 581"/>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nvGrpSpPr>
            <p:cNvPr id="587" name="Group 586"/>
            <p:cNvGrpSpPr/>
            <p:nvPr/>
          </p:nvGrpSpPr>
          <p:grpSpPr>
            <a:xfrm>
              <a:off x="11328881" y="2729082"/>
              <a:ext cx="1329176" cy="1329176"/>
              <a:chOff x="7853491" y="2729082"/>
              <a:chExt cx="1329176" cy="1329176"/>
            </a:xfrm>
            <a:grpFill/>
          </p:grpSpPr>
          <p:sp>
            <p:nvSpPr>
              <p:cNvPr id="588" name="Oval 587"/>
              <p:cNvSpPr/>
              <p:nvPr/>
            </p:nvSpPr>
            <p:spPr bwMode="auto">
              <a:xfrm>
                <a:off x="7853491"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TRANSFORM &amp; ANALYZE</a:t>
                </a:r>
              </a:p>
            </p:txBody>
          </p:sp>
          <p:sp>
            <p:nvSpPr>
              <p:cNvPr id="589" name="Freeform 588"/>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accent2">
                      <a:lumMod val="75000"/>
                    </a:schemeClr>
                  </a:solidFill>
                  <a:effectLst/>
                  <a:uLnTx/>
                  <a:uFillTx/>
                  <a:ea typeface="Segoe UI" pitchFamily="34" charset="0"/>
                  <a:cs typeface="Segoe UI" pitchFamily="34" charset="0"/>
                </a:endParaRPr>
              </a:p>
            </p:txBody>
          </p:sp>
          <p:grpSp>
            <p:nvGrpSpPr>
              <p:cNvPr id="590" name="Group 589"/>
              <p:cNvGrpSpPr/>
              <p:nvPr/>
            </p:nvGrpSpPr>
            <p:grpSpPr>
              <a:xfrm>
                <a:off x="7985542" y="3325887"/>
                <a:ext cx="1065075" cy="341257"/>
                <a:chOff x="8007488" y="3207777"/>
                <a:chExt cx="1065075" cy="341257"/>
              </a:xfrm>
              <a:grpFill/>
            </p:grpSpPr>
            <p:sp>
              <p:nvSpPr>
                <p:cNvPr id="607" name="Freeform 606"/>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8" name="Freeform 607"/>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9" name="Freeform 608"/>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10" name="Group 609"/>
                <p:cNvGrpSpPr/>
                <p:nvPr/>
              </p:nvGrpSpPr>
              <p:grpSpPr>
                <a:xfrm>
                  <a:off x="8099516" y="3245644"/>
                  <a:ext cx="594427" cy="188119"/>
                  <a:chOff x="8099517" y="3245644"/>
                  <a:chExt cx="668721" cy="188119"/>
                </a:xfrm>
                <a:grpFill/>
              </p:grpSpPr>
              <p:cxnSp>
                <p:nvCxnSpPr>
                  <p:cNvPr id="623" name="Straight Connector 622"/>
                  <p:cNvCxnSpPr/>
                  <p:nvPr/>
                </p:nvCxnSpPr>
                <p:spPr>
                  <a:xfrm>
                    <a:off x="8099517" y="3338901"/>
                    <a:ext cx="623002" cy="0"/>
                  </a:xfrm>
                  <a:prstGeom prst="line">
                    <a:avLst/>
                  </a:prstGeom>
                  <a:grp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4" name="Freeform 623"/>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25" name="Freeform 624"/>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26" name="Isosceles Triangle 625"/>
                  <p:cNvSpPr/>
                  <p:nvPr/>
                </p:nvSpPr>
                <p:spPr bwMode="auto">
                  <a:xfrm rot="5400000">
                    <a:off x="8722519" y="327147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7" name="Isosceles Triangle 626"/>
                  <p:cNvSpPr/>
                  <p:nvPr/>
                </p:nvSpPr>
                <p:spPr bwMode="auto">
                  <a:xfrm rot="5400000">
                    <a:off x="8722519" y="3319095"/>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8" name="Isosceles Triangle 627"/>
                  <p:cNvSpPr/>
                  <p:nvPr/>
                </p:nvSpPr>
                <p:spPr bwMode="auto">
                  <a:xfrm rot="5400000">
                    <a:off x="8722519" y="336672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11" name="Group 610"/>
                <p:cNvGrpSpPr/>
                <p:nvPr/>
              </p:nvGrpSpPr>
              <p:grpSpPr>
                <a:xfrm>
                  <a:off x="8705850" y="3246154"/>
                  <a:ext cx="188119" cy="181932"/>
                  <a:chOff x="6107906" y="3893854"/>
                  <a:chExt cx="260177" cy="181932"/>
                </a:xfrm>
                <a:grpFill/>
              </p:grpSpPr>
              <p:sp>
                <p:nvSpPr>
                  <p:cNvPr id="617" name="Freeform 616"/>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18" name="Group 617"/>
                  <p:cNvGrpSpPr/>
                  <p:nvPr/>
                </p:nvGrpSpPr>
                <p:grpSpPr>
                  <a:xfrm>
                    <a:off x="6132036" y="3939103"/>
                    <a:ext cx="215584" cy="123793"/>
                    <a:chOff x="6417785" y="4091503"/>
                    <a:chExt cx="1997553" cy="1147034"/>
                  </a:xfrm>
                  <a:grpFill/>
                </p:grpSpPr>
                <p:sp>
                  <p:nvSpPr>
                    <p:cNvPr id="619" name="Freeform 618"/>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0" name="Freeform 619"/>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1" name="Freeform 620"/>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2" name="Freeform 621"/>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nvGrpSpPr>
                <p:cNvPr id="612" name="Group 611"/>
                <p:cNvGrpSpPr/>
                <p:nvPr/>
              </p:nvGrpSpPr>
              <p:grpSpPr>
                <a:xfrm>
                  <a:off x="8942871" y="3419465"/>
                  <a:ext cx="129692" cy="129569"/>
                  <a:chOff x="4432300" y="1766888"/>
                  <a:chExt cx="3324225" cy="3321050"/>
                </a:xfrm>
                <a:grpFill/>
              </p:grpSpPr>
              <p:sp>
                <p:nvSpPr>
                  <p:cNvPr id="615" name="Freeform 614"/>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16" name="Freeform 615"/>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sp>
              <p:nvSpPr>
                <p:cNvPr id="613" name="Freeform 612"/>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14" name="Isosceles Triangle 613"/>
                <p:cNvSpPr/>
                <p:nvPr/>
              </p:nvSpPr>
              <p:spPr bwMode="auto">
                <a:xfrm rot="10800000">
                  <a:off x="8996046" y="3376404"/>
                  <a:ext cx="45719" cy="4064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cxnSp>
            <p:nvCxnSpPr>
              <p:cNvPr id="591" name="Straight Connector 590"/>
              <p:cNvCxnSpPr/>
              <p:nvPr/>
            </p:nvCxnSpPr>
            <p:spPr>
              <a:xfrm>
                <a:off x="7971476" y="3692366"/>
                <a:ext cx="1093206" cy="0"/>
              </a:xfrm>
              <a:prstGeom prst="line">
                <a:avLst/>
              </a:prstGeom>
              <a:grpFill/>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2" name="Group 591"/>
              <p:cNvGrpSpPr/>
              <p:nvPr/>
            </p:nvGrpSpPr>
            <p:grpSpPr>
              <a:xfrm>
                <a:off x="8620696" y="3720983"/>
                <a:ext cx="218503" cy="245406"/>
                <a:chOff x="3104286" y="1336108"/>
                <a:chExt cx="4649064" cy="5221480"/>
              </a:xfrm>
              <a:grpFill/>
            </p:grpSpPr>
            <p:sp>
              <p:nvSpPr>
                <p:cNvPr id="593" name="Freeform 592"/>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grpSp>
              <p:nvGrpSpPr>
                <p:cNvPr id="594" name="Group 593"/>
                <p:cNvGrpSpPr/>
                <p:nvPr/>
              </p:nvGrpSpPr>
              <p:grpSpPr>
                <a:xfrm>
                  <a:off x="3248025" y="3081906"/>
                  <a:ext cx="4505325" cy="2741835"/>
                  <a:chOff x="3248025" y="3081906"/>
                  <a:chExt cx="4505325" cy="2741835"/>
                </a:xfrm>
                <a:grpFill/>
              </p:grpSpPr>
              <p:grpSp>
                <p:nvGrpSpPr>
                  <p:cNvPr id="595" name="Group 594"/>
                  <p:cNvGrpSpPr/>
                  <p:nvPr/>
                </p:nvGrpSpPr>
                <p:grpSpPr>
                  <a:xfrm>
                    <a:off x="3248025" y="3081906"/>
                    <a:ext cx="3993352" cy="2741835"/>
                    <a:chOff x="3248025" y="3081906"/>
                    <a:chExt cx="3993352" cy="2741835"/>
                  </a:xfrm>
                  <a:grpFill/>
                </p:grpSpPr>
                <p:sp>
                  <p:nvSpPr>
                    <p:cNvPr id="597" name="Rectangle 596"/>
                    <p:cNvSpPr/>
                    <p:nvPr/>
                  </p:nvSpPr>
                  <p:spPr bwMode="auto">
                    <a:xfrm>
                      <a:off x="3248025" y="4695824"/>
                      <a:ext cx="1416050"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98" name="Rectangle 597"/>
                    <p:cNvSpPr/>
                    <p:nvPr/>
                  </p:nvSpPr>
                  <p:spPr bwMode="auto">
                    <a:xfrm>
                      <a:off x="3644899" y="5003799"/>
                      <a:ext cx="261302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99" name="Rectangle 598"/>
                    <p:cNvSpPr/>
                    <p:nvPr/>
                  </p:nvSpPr>
                  <p:spPr bwMode="auto">
                    <a:xfrm>
                      <a:off x="3595689" y="3446461"/>
                      <a:ext cx="266223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0" name="Rectangle 599"/>
                    <p:cNvSpPr/>
                    <p:nvPr/>
                  </p:nvSpPr>
                  <p:spPr bwMode="auto">
                    <a:xfrm>
                      <a:off x="3591716" y="3789361"/>
                      <a:ext cx="364966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1" name="Rectangle 600"/>
                    <p:cNvSpPr/>
                    <p:nvPr/>
                  </p:nvSpPr>
                  <p:spPr bwMode="auto">
                    <a:xfrm rot="16200000">
                      <a:off x="3924698" y="4486669"/>
                      <a:ext cx="2521742"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2" name="Rectangle 601"/>
                    <p:cNvSpPr/>
                    <p:nvPr/>
                  </p:nvSpPr>
                  <p:spPr bwMode="auto">
                    <a:xfrm rot="16200000">
                      <a:off x="5334002" y="4225130"/>
                      <a:ext cx="170973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3" name="Rectangle 602"/>
                    <p:cNvSpPr/>
                    <p:nvPr/>
                  </p:nvSpPr>
                  <p:spPr bwMode="auto">
                    <a:xfrm rot="16200000">
                      <a:off x="4082259" y="5183185"/>
                      <a:ext cx="112712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4" name="Rectangle 603"/>
                    <p:cNvSpPr/>
                    <p:nvPr/>
                  </p:nvSpPr>
                  <p:spPr bwMode="auto">
                    <a:xfrm>
                      <a:off x="4569621" y="5670548"/>
                      <a:ext cx="69214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5" name="Rectangle 604"/>
                    <p:cNvSpPr/>
                    <p:nvPr/>
                  </p:nvSpPr>
                  <p:spPr bwMode="auto">
                    <a:xfrm rot="18627450">
                      <a:off x="3310979" y="4132943"/>
                      <a:ext cx="225447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6" name="Rectangle 605"/>
                    <p:cNvSpPr/>
                    <p:nvPr/>
                  </p:nvSpPr>
                  <p:spPr bwMode="auto">
                    <a:xfrm rot="5400000">
                      <a:off x="3425426" y="3623071"/>
                      <a:ext cx="48498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sp>
                <p:nvSpPr>
                  <p:cNvPr id="596" name="Isosceles Triangle 595"/>
                  <p:cNvSpPr/>
                  <p:nvPr/>
                </p:nvSpPr>
                <p:spPr bwMode="auto">
                  <a:xfrm rot="5400000">
                    <a:off x="7156450" y="3606800"/>
                    <a:ext cx="679450" cy="51435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grpSp>
          <p:nvGrpSpPr>
            <p:cNvPr id="629" name="Group 628"/>
            <p:cNvGrpSpPr/>
            <p:nvPr/>
          </p:nvGrpSpPr>
          <p:grpSpPr>
            <a:xfrm>
              <a:off x="12826688" y="2729082"/>
              <a:ext cx="1329176" cy="1329176"/>
              <a:chOff x="9376400" y="2729082"/>
              <a:chExt cx="1329176" cy="1329176"/>
            </a:xfrm>
            <a:grpFill/>
          </p:grpSpPr>
          <p:sp>
            <p:nvSpPr>
              <p:cNvPr id="630" name="Oval 629"/>
              <p:cNvSpPr/>
              <p:nvPr/>
            </p:nvSpPr>
            <p:spPr bwMode="auto">
              <a:xfrm>
                <a:off x="9376400"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PUBLISH</a:t>
                </a:r>
              </a:p>
            </p:txBody>
          </p:sp>
          <p:sp>
            <p:nvSpPr>
              <p:cNvPr id="631" name="Freeform 630"/>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632" name="Freeform 631"/>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33" name="Freeform 632"/>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accent2">
                        <a:lumMod val="75000"/>
                      </a:schemeClr>
                    </a:solidFill>
                    <a:effectLst/>
                    <a:uLnTx/>
                    <a:uFillTx/>
                  </a:rPr>
                  <a:t>SQL</a:t>
                </a:r>
              </a:p>
            </p:txBody>
          </p:sp>
          <p:grpSp>
            <p:nvGrpSpPr>
              <p:cNvPr id="634" name="Group 633"/>
              <p:cNvGrpSpPr/>
              <p:nvPr/>
            </p:nvGrpSpPr>
            <p:grpSpPr>
              <a:xfrm>
                <a:off x="10223148" y="3471118"/>
                <a:ext cx="322531" cy="225534"/>
                <a:chOff x="1182255" y="2216727"/>
                <a:chExt cx="5006109" cy="3500582"/>
              </a:xfrm>
              <a:grpFill/>
            </p:grpSpPr>
            <p:sp>
              <p:nvSpPr>
                <p:cNvPr id="636" name="Freeform 635"/>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37" name="Group 636"/>
                <p:cNvGrpSpPr/>
                <p:nvPr/>
              </p:nvGrpSpPr>
              <p:grpSpPr>
                <a:xfrm>
                  <a:off x="1371600" y="2904099"/>
                  <a:ext cx="4622800" cy="2628550"/>
                  <a:chOff x="1371600" y="3272399"/>
                  <a:chExt cx="4622800" cy="2628550"/>
                </a:xfrm>
                <a:grpFill/>
              </p:grpSpPr>
              <p:grpSp>
                <p:nvGrpSpPr>
                  <p:cNvPr id="638" name="Group 637"/>
                  <p:cNvGrpSpPr/>
                  <p:nvPr/>
                </p:nvGrpSpPr>
                <p:grpSpPr>
                  <a:xfrm>
                    <a:off x="1371600" y="3272399"/>
                    <a:ext cx="4622800" cy="609250"/>
                    <a:chOff x="1403350" y="3272399"/>
                    <a:chExt cx="4216400" cy="609250"/>
                  </a:xfrm>
                  <a:grpFill/>
                </p:grpSpPr>
                <p:sp>
                  <p:nvSpPr>
                    <p:cNvPr id="654" name="Freeform 65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5" name="Freeform 65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6" name="Freeform 65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7" name="Freeform 65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39" name="Group 638"/>
                  <p:cNvGrpSpPr/>
                  <p:nvPr/>
                </p:nvGrpSpPr>
                <p:grpSpPr>
                  <a:xfrm>
                    <a:off x="1371600" y="3945499"/>
                    <a:ext cx="4622800" cy="609250"/>
                    <a:chOff x="1403350" y="3272399"/>
                    <a:chExt cx="4216400" cy="609250"/>
                  </a:xfrm>
                  <a:grpFill/>
                </p:grpSpPr>
                <p:sp>
                  <p:nvSpPr>
                    <p:cNvPr id="650" name="Freeform 64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1" name="Freeform 65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2" name="Freeform 65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3" name="Freeform 65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40" name="Group 639"/>
                  <p:cNvGrpSpPr/>
                  <p:nvPr/>
                </p:nvGrpSpPr>
                <p:grpSpPr>
                  <a:xfrm>
                    <a:off x="1371600" y="4618599"/>
                    <a:ext cx="4622800" cy="609250"/>
                    <a:chOff x="1403350" y="3272399"/>
                    <a:chExt cx="4216400" cy="609250"/>
                  </a:xfrm>
                  <a:grpFill/>
                </p:grpSpPr>
                <p:sp>
                  <p:nvSpPr>
                    <p:cNvPr id="646" name="Freeform 6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7" name="Freeform 6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8" name="Freeform 6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9" name="Freeform 6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41" name="Group 640"/>
                  <p:cNvGrpSpPr/>
                  <p:nvPr/>
                </p:nvGrpSpPr>
                <p:grpSpPr>
                  <a:xfrm>
                    <a:off x="1371600" y="5291699"/>
                    <a:ext cx="4622800" cy="609250"/>
                    <a:chOff x="1403350" y="3272399"/>
                    <a:chExt cx="4216400" cy="609250"/>
                  </a:xfrm>
                  <a:grpFill/>
                </p:grpSpPr>
                <p:sp>
                  <p:nvSpPr>
                    <p:cNvPr id="642" name="Freeform 6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3" name="Freeform 6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4" name="Freeform 6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5" name="Freeform 6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635" name="Freeform 634"/>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grpSp>
        <p:grpSp>
          <p:nvGrpSpPr>
            <p:cNvPr id="662" name="Group 661"/>
            <p:cNvGrpSpPr/>
            <p:nvPr/>
          </p:nvGrpSpPr>
          <p:grpSpPr>
            <a:xfrm>
              <a:off x="15107216" y="1916113"/>
              <a:ext cx="453941" cy="552320"/>
              <a:chOff x="2256871" y="3439507"/>
              <a:chExt cx="340270" cy="414014"/>
            </a:xfrm>
            <a:grpFill/>
          </p:grpSpPr>
          <p:sp>
            <p:nvSpPr>
              <p:cNvPr id="663" name="Freeform 662"/>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nvGrpSpPr>
              <p:cNvPr id="664" name="Group 14"/>
              <p:cNvGrpSpPr>
                <a:grpSpLocks noChangeAspect="1"/>
              </p:cNvGrpSpPr>
              <p:nvPr/>
            </p:nvGrpSpPr>
            <p:grpSpPr bwMode="auto">
              <a:xfrm>
                <a:off x="2409106" y="3620181"/>
                <a:ext cx="188035" cy="233340"/>
                <a:chOff x="2986" y="1098"/>
                <a:chExt cx="1710" cy="2122"/>
              </a:xfrm>
              <a:grpFill/>
            </p:grpSpPr>
            <p:sp>
              <p:nvSpPr>
                <p:cNvPr id="665" name="Freeform 664"/>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666" name="Freeform 665"/>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grpSp>
        <p:sp>
          <p:nvSpPr>
            <p:cNvPr id="667" name="TextBox 666"/>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DATA</a:t>
              </a:r>
              <a:br>
                <a:rPr kumimoji="0" lang="en-US" sz="1200" b="0" i="0" u="none" strike="noStrike" kern="0" cap="none" spc="0" normalizeH="0" baseline="0" noProof="0" dirty="0">
                  <a:ln>
                    <a:noFill/>
                  </a:ln>
                  <a:solidFill>
                    <a:schemeClr val="accent2">
                      <a:lumMod val="75000"/>
                    </a:schemeClr>
                  </a:solidFill>
                  <a:effectLst/>
                  <a:uLnTx/>
                  <a:uFillTx/>
                </a:rPr>
              </a:br>
              <a:r>
                <a:rPr kumimoji="0" lang="en-US" sz="1200" b="0" i="0" u="none" strike="noStrike" kern="0" cap="none" spc="0" normalizeH="0" baseline="0" noProof="0" dirty="0">
                  <a:ln>
                    <a:noFill/>
                  </a:ln>
                  <a:solidFill>
                    <a:schemeClr val="accent2">
                      <a:lumMod val="75000"/>
                    </a:schemeClr>
                  </a:solidFill>
                  <a:effectLst/>
                  <a:uLnTx/>
                  <a:uFillTx/>
                </a:rPr>
                <a:t>CONSUMPTION</a:t>
              </a:r>
            </a:p>
          </p:txBody>
        </p:sp>
        <p:cxnSp>
          <p:nvCxnSpPr>
            <p:cNvPr id="668" name="Straight Connector 667"/>
            <p:cNvCxnSpPr/>
            <p:nvPr/>
          </p:nvCxnSpPr>
          <p:spPr>
            <a:xfrm>
              <a:off x="11164734" y="3393670"/>
              <a:ext cx="188820"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69" name="Group 668"/>
            <p:cNvGrpSpPr/>
            <p:nvPr/>
          </p:nvGrpSpPr>
          <p:grpSpPr>
            <a:xfrm rot="10800000">
              <a:off x="14222242" y="3274811"/>
              <a:ext cx="314332" cy="234950"/>
              <a:chOff x="4329106" y="3274811"/>
              <a:chExt cx="414344" cy="234950"/>
            </a:xfrm>
            <a:grpFill/>
          </p:grpSpPr>
          <p:cxnSp>
            <p:nvCxnSpPr>
              <p:cNvPr id="670" name="Straight Connector 669"/>
              <p:cNvCxnSpPr/>
              <p:nvPr/>
            </p:nvCxnSpPr>
            <p:spPr>
              <a:xfrm>
                <a:off x="4329107" y="3382761"/>
                <a:ext cx="414343"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rot="10800000" flipH="1">
                <a:off x="4329106" y="3274811"/>
                <a:ext cx="15274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rot="10800000" flipH="1">
                <a:off x="4329106" y="3509761"/>
                <a:ext cx="28667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673" name="Freeform 672"/>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4" name="Rectangle 673"/>
            <p:cNvSpPr/>
            <p:nvPr/>
          </p:nvSpPr>
          <p:spPr bwMode="auto">
            <a:xfrm>
              <a:off x="14848315" y="4553160"/>
              <a:ext cx="626954" cy="8142"/>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5" name="Rectangle 674"/>
            <p:cNvSpPr/>
            <p:nvPr/>
          </p:nvSpPr>
          <p:spPr bwMode="auto">
            <a:xfrm>
              <a:off x="14908025"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6" name="Rectangle 675"/>
            <p:cNvSpPr/>
            <p:nvPr/>
          </p:nvSpPr>
          <p:spPr bwMode="auto">
            <a:xfrm>
              <a:off x="14985376"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7" name="Rectangle 676"/>
            <p:cNvSpPr/>
            <p:nvPr/>
          </p:nvSpPr>
          <p:spPr bwMode="auto">
            <a:xfrm>
              <a:off x="15062728" y="4450533"/>
              <a:ext cx="42068" cy="102626"/>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8" name="Rectangle 677"/>
            <p:cNvSpPr/>
            <p:nvPr/>
          </p:nvSpPr>
          <p:spPr bwMode="auto">
            <a:xfrm>
              <a:off x="15140079" y="4480332"/>
              <a:ext cx="42068" cy="7282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9" name="Rectangle 678"/>
            <p:cNvSpPr/>
            <p:nvPr/>
          </p:nvSpPr>
          <p:spPr bwMode="auto">
            <a:xfrm>
              <a:off x="15214717" y="4502440"/>
              <a:ext cx="42068" cy="5071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0" name="Rectangle 679"/>
            <p:cNvSpPr/>
            <p:nvPr/>
          </p:nvSpPr>
          <p:spPr bwMode="auto">
            <a:xfrm>
              <a:off x="15296139" y="4514936"/>
              <a:ext cx="42068" cy="38223"/>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1" name="Rectangle 680"/>
            <p:cNvSpPr/>
            <p:nvPr/>
          </p:nvSpPr>
          <p:spPr bwMode="auto">
            <a:xfrm>
              <a:off x="15370777" y="4509734"/>
              <a:ext cx="42068" cy="4342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2" name="Rectangle 681"/>
            <p:cNvSpPr/>
            <p:nvPr/>
          </p:nvSpPr>
          <p:spPr bwMode="auto">
            <a:xfrm>
              <a:off x="15370777" y="4391672"/>
              <a:ext cx="42068" cy="120777"/>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3" name="Rectangle 682"/>
            <p:cNvSpPr/>
            <p:nvPr/>
          </p:nvSpPr>
          <p:spPr bwMode="auto">
            <a:xfrm>
              <a:off x="15296139" y="4391672"/>
              <a:ext cx="42068" cy="12326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4" name="Rectangle 683"/>
            <p:cNvSpPr/>
            <p:nvPr/>
          </p:nvSpPr>
          <p:spPr bwMode="auto">
            <a:xfrm>
              <a:off x="15214717" y="4391672"/>
              <a:ext cx="42068" cy="11076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5" name="Rectangle 684"/>
            <p:cNvSpPr/>
            <p:nvPr/>
          </p:nvSpPr>
          <p:spPr bwMode="auto">
            <a:xfrm>
              <a:off x="15140079" y="4391672"/>
              <a:ext cx="42068" cy="8866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6" name="Rectangle 685"/>
            <p:cNvSpPr/>
            <p:nvPr/>
          </p:nvSpPr>
          <p:spPr bwMode="auto">
            <a:xfrm>
              <a:off x="15062728" y="4391672"/>
              <a:ext cx="42068" cy="58862"/>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7" name="Rectangle 686"/>
            <p:cNvSpPr/>
            <p:nvPr/>
          </p:nvSpPr>
          <p:spPr bwMode="auto">
            <a:xfrm>
              <a:off x="14985376"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8" name="Rectangle 687"/>
            <p:cNvSpPr/>
            <p:nvPr/>
          </p:nvSpPr>
          <p:spPr bwMode="auto">
            <a:xfrm>
              <a:off x="14908025"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9" name="Oval 688"/>
            <p:cNvSpPr/>
            <p:nvPr/>
          </p:nvSpPr>
          <p:spPr bwMode="auto">
            <a:xfrm>
              <a:off x="14843961" y="4277510"/>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0" name="Oval 689"/>
            <p:cNvSpPr/>
            <p:nvPr/>
          </p:nvSpPr>
          <p:spPr bwMode="auto">
            <a:xfrm>
              <a:off x="14894907" y="4208301"/>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1" name="Oval 690"/>
            <p:cNvSpPr/>
            <p:nvPr/>
          </p:nvSpPr>
          <p:spPr bwMode="auto">
            <a:xfrm>
              <a:off x="14950093" y="4247599"/>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2" name="Oval 691"/>
            <p:cNvSpPr/>
            <p:nvPr/>
          </p:nvSpPr>
          <p:spPr bwMode="auto">
            <a:xfrm>
              <a:off x="14996233" y="4166902"/>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3" name="Oval 692"/>
            <p:cNvSpPr/>
            <p:nvPr/>
          </p:nvSpPr>
          <p:spPr bwMode="auto">
            <a:xfrm>
              <a:off x="15073207" y="4278528"/>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cxnSp>
          <p:nvCxnSpPr>
            <p:cNvPr id="694" name="Straight Connector 693"/>
            <p:cNvCxnSpPr/>
            <p:nvPr/>
          </p:nvCxnSpPr>
          <p:spPr>
            <a:xfrm flipV="1">
              <a:off x="14874541" y="4244107"/>
              <a:ext cx="28837" cy="37849"/>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a:endCxn id="691" idx="1"/>
            </p:cNvCxnSpPr>
            <p:nvPr/>
          </p:nvCxnSpPr>
          <p:spPr>
            <a:xfrm>
              <a:off x="14929511" y="4239301"/>
              <a:ext cx="24632" cy="19225"/>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flipV="1">
              <a:off x="14978475" y="4203856"/>
              <a:ext cx="28236" cy="4656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endCxn id="693" idx="1"/>
            </p:cNvCxnSpPr>
            <p:nvPr/>
          </p:nvCxnSpPr>
          <p:spPr>
            <a:xfrm>
              <a:off x="15030742" y="4198749"/>
              <a:ext cx="51967" cy="83808"/>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8" name="Freeform 697"/>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99" name="Rectangle 698"/>
            <p:cNvSpPr/>
            <p:nvPr/>
          </p:nvSpPr>
          <p:spPr bwMode="auto">
            <a:xfrm>
              <a:off x="15207037" y="4185938"/>
              <a:ext cx="5767" cy="12185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0" name="Rectangle 699"/>
            <p:cNvSpPr/>
            <p:nvPr/>
          </p:nvSpPr>
          <p:spPr bwMode="auto">
            <a:xfrm>
              <a:off x="15253329" y="4194243"/>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1" name="Rectangle 700"/>
            <p:cNvSpPr/>
            <p:nvPr/>
          </p:nvSpPr>
          <p:spPr bwMode="auto">
            <a:xfrm>
              <a:off x="15354255" y="4228487"/>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2" name="Rectangle 701"/>
            <p:cNvSpPr/>
            <p:nvPr/>
          </p:nvSpPr>
          <p:spPr bwMode="auto">
            <a:xfrm>
              <a:off x="15314847" y="4260629"/>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3" name="Rectangle 702"/>
            <p:cNvSpPr/>
            <p:nvPr/>
          </p:nvSpPr>
          <p:spPr bwMode="auto">
            <a:xfrm>
              <a:off x="15211994" y="4206980"/>
              <a:ext cx="46139"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4" name="Rectangle 703"/>
            <p:cNvSpPr/>
            <p:nvPr/>
          </p:nvSpPr>
          <p:spPr bwMode="auto">
            <a:xfrm>
              <a:off x="15211994" y="4241224"/>
              <a:ext cx="149953"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5" name="Rectangle 704"/>
            <p:cNvSpPr/>
            <p:nvPr/>
          </p:nvSpPr>
          <p:spPr bwMode="auto">
            <a:xfrm>
              <a:off x="15211994" y="4273265"/>
              <a:ext cx="103814"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cxnSp>
          <p:nvCxnSpPr>
            <p:cNvPr id="706" name="Straight Connector 705"/>
            <p:cNvCxnSpPr>
              <a:stCxn id="702" idx="3"/>
            </p:cNvCxnSpPr>
            <p:nvPr/>
          </p:nvCxnSpPr>
          <p:spPr>
            <a:xfrm flipV="1">
              <a:off x="15331368" y="4275468"/>
              <a:ext cx="120720" cy="781"/>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15370777" y="4244107"/>
              <a:ext cx="81312"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15269850" y="4208301"/>
              <a:ext cx="182238"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V="1">
              <a:off x="15288900" y="2413000"/>
              <a:ext cx="0" cy="65682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15288900" y="3759200"/>
              <a:ext cx="0" cy="38100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V="1">
              <a:off x="14692000" y="2203450"/>
              <a:ext cx="0" cy="86637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2" name="Group 711"/>
            <p:cNvGrpSpPr/>
            <p:nvPr/>
          </p:nvGrpSpPr>
          <p:grpSpPr>
            <a:xfrm>
              <a:off x="8333265" y="2729082"/>
              <a:ext cx="1329176" cy="1329176"/>
              <a:chOff x="4605967" y="2729082"/>
              <a:chExt cx="1329176" cy="1329176"/>
            </a:xfrm>
            <a:grpFill/>
          </p:grpSpPr>
          <p:grpSp>
            <p:nvGrpSpPr>
              <p:cNvPr id="713" name="Group 712"/>
              <p:cNvGrpSpPr/>
              <p:nvPr/>
            </p:nvGrpSpPr>
            <p:grpSpPr>
              <a:xfrm>
                <a:off x="4605967" y="2729082"/>
                <a:ext cx="1329176" cy="1329176"/>
                <a:chOff x="4807673" y="2729082"/>
                <a:chExt cx="1329176" cy="1329176"/>
              </a:xfrm>
              <a:grpFill/>
            </p:grpSpPr>
            <p:sp>
              <p:nvSpPr>
                <p:cNvPr id="715" name="Oval 714"/>
                <p:cNvSpPr/>
                <p:nvPr/>
              </p:nvSpPr>
              <p:spPr bwMode="auto">
                <a:xfrm>
                  <a:off x="4807673" y="2729082"/>
                  <a:ext cx="1329176" cy="1329176"/>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INGEST</a:t>
                  </a:r>
                </a:p>
              </p:txBody>
            </p:sp>
            <p:sp>
              <p:nvSpPr>
                <p:cNvPr id="716" name="Freeform 715"/>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717" name="Freeform 716"/>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accent2">
                          <a:lumMod val="75000"/>
                        </a:schemeClr>
                      </a:solidFill>
                      <a:effectLst/>
                      <a:uLnTx/>
                      <a:uFillTx/>
                    </a:rPr>
                    <a:t>SQL</a:t>
                  </a:r>
                </a:p>
              </p:txBody>
            </p:sp>
            <p:sp>
              <p:nvSpPr>
                <p:cNvPr id="718" name="Freeform 717"/>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sp>
              <p:nvSpPr>
                <p:cNvPr id="719" name="Freeform 718"/>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lumMod val="75000"/>
                        </a:schemeClr>
                      </a:solidFill>
                      <a:effectLst/>
                      <a:uLnTx/>
                      <a:uFillTx/>
                    </a:rPr>
                    <a:t>&lt;&gt;</a:t>
                  </a:r>
                </a:p>
              </p:txBody>
            </p:sp>
            <p:grpSp>
              <p:nvGrpSpPr>
                <p:cNvPr id="720" name="Group 719"/>
                <p:cNvGrpSpPr/>
                <p:nvPr/>
              </p:nvGrpSpPr>
              <p:grpSpPr>
                <a:xfrm>
                  <a:off x="5710236" y="3453323"/>
                  <a:ext cx="260177" cy="181932"/>
                  <a:chOff x="1182255" y="2216727"/>
                  <a:chExt cx="5006109" cy="3500582"/>
                </a:xfrm>
                <a:grpFill/>
              </p:grpSpPr>
              <p:sp>
                <p:nvSpPr>
                  <p:cNvPr id="728" name="Freeform 727"/>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729" name="Group 728"/>
                  <p:cNvGrpSpPr/>
                  <p:nvPr/>
                </p:nvGrpSpPr>
                <p:grpSpPr>
                  <a:xfrm>
                    <a:off x="1371600" y="2904099"/>
                    <a:ext cx="4622800" cy="2628550"/>
                    <a:chOff x="1371600" y="3272399"/>
                    <a:chExt cx="4622800" cy="2628550"/>
                  </a:xfrm>
                  <a:grpFill/>
                </p:grpSpPr>
                <p:grpSp>
                  <p:nvGrpSpPr>
                    <p:cNvPr id="730" name="Group 729"/>
                    <p:cNvGrpSpPr/>
                    <p:nvPr/>
                  </p:nvGrpSpPr>
                  <p:grpSpPr>
                    <a:xfrm>
                      <a:off x="1371600" y="3272399"/>
                      <a:ext cx="4622800" cy="609250"/>
                      <a:chOff x="1403350" y="3272399"/>
                      <a:chExt cx="4216400" cy="609250"/>
                    </a:xfrm>
                    <a:grpFill/>
                  </p:grpSpPr>
                  <p:sp>
                    <p:nvSpPr>
                      <p:cNvPr id="746" name="Freeform 7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7" name="Freeform 7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8" name="Freeform 7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9" name="Freeform 7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1" name="Group 730"/>
                    <p:cNvGrpSpPr/>
                    <p:nvPr/>
                  </p:nvGrpSpPr>
                  <p:grpSpPr>
                    <a:xfrm>
                      <a:off x="1371600" y="3945499"/>
                      <a:ext cx="4622800" cy="609250"/>
                      <a:chOff x="1403350" y="3272399"/>
                      <a:chExt cx="4216400" cy="609250"/>
                    </a:xfrm>
                    <a:grpFill/>
                  </p:grpSpPr>
                  <p:sp>
                    <p:nvSpPr>
                      <p:cNvPr id="742" name="Freeform 7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3" name="Freeform 7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4" name="Freeform 7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5" name="Freeform 7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2" name="Group 731"/>
                    <p:cNvGrpSpPr/>
                    <p:nvPr/>
                  </p:nvGrpSpPr>
                  <p:grpSpPr>
                    <a:xfrm>
                      <a:off x="1371600" y="4618599"/>
                      <a:ext cx="4622800" cy="609250"/>
                      <a:chOff x="1403350" y="3272399"/>
                      <a:chExt cx="4216400" cy="609250"/>
                    </a:xfrm>
                    <a:grpFill/>
                  </p:grpSpPr>
                  <p:sp>
                    <p:nvSpPr>
                      <p:cNvPr id="738" name="Freeform 73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9" name="Freeform 73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0" name="Freeform 73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1" name="Freeform 74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3" name="Group 732"/>
                    <p:cNvGrpSpPr/>
                    <p:nvPr/>
                  </p:nvGrpSpPr>
                  <p:grpSpPr>
                    <a:xfrm>
                      <a:off x="1371600" y="5291699"/>
                      <a:ext cx="4622800" cy="609250"/>
                      <a:chOff x="1403350" y="3272399"/>
                      <a:chExt cx="4216400" cy="609250"/>
                    </a:xfrm>
                    <a:grpFill/>
                  </p:grpSpPr>
                  <p:sp>
                    <p:nvSpPr>
                      <p:cNvPr id="734" name="Freeform 73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5" name="Freeform 73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6" name="Freeform 73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7" name="Freeform 73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721" name="Freeform 720"/>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grpSp>
              <p:nvGrpSpPr>
                <p:cNvPr id="722" name="Group 721"/>
                <p:cNvGrpSpPr/>
                <p:nvPr/>
              </p:nvGrpSpPr>
              <p:grpSpPr>
                <a:xfrm>
                  <a:off x="5238058" y="3729040"/>
                  <a:ext cx="195955" cy="253528"/>
                  <a:chOff x="5364264" y="3609977"/>
                  <a:chExt cx="201512" cy="260718"/>
                </a:xfrm>
                <a:grpFill/>
              </p:grpSpPr>
              <p:sp>
                <p:nvSpPr>
                  <p:cNvPr id="723" name="Freeform 722"/>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chemeClr val="accent2"/>
                    </a:solidFill>
                    <a:round/>
                    <a:headEnd/>
                    <a:tailEnd/>
                  </a:ln>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2">
                          <a:lumMod val="75000"/>
                        </a:schemeClr>
                      </a:solidFill>
                      <a:effectLst/>
                      <a:uLnTx/>
                      <a:uFillTx/>
                    </a:endParaRPr>
                  </a:p>
                </p:txBody>
              </p:sp>
              <p:grpSp>
                <p:nvGrpSpPr>
                  <p:cNvPr id="724" name="Group 723"/>
                  <p:cNvGrpSpPr/>
                  <p:nvPr/>
                </p:nvGrpSpPr>
                <p:grpSpPr>
                  <a:xfrm>
                    <a:off x="5394597" y="3756883"/>
                    <a:ext cx="141809" cy="63290"/>
                    <a:chOff x="5211240" y="5761895"/>
                    <a:chExt cx="1356217" cy="393636"/>
                  </a:xfrm>
                  <a:grpFill/>
                </p:grpSpPr>
                <p:sp>
                  <p:nvSpPr>
                    <p:cNvPr id="725" name="Rectangle 724"/>
                    <p:cNvSpPr/>
                    <p:nvPr/>
                  </p:nvSpPr>
                  <p:spPr bwMode="auto">
                    <a:xfrm>
                      <a:off x="5211240" y="5761895"/>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26" name="Rectangle 725"/>
                    <p:cNvSpPr/>
                    <p:nvPr/>
                  </p:nvSpPr>
                  <p:spPr bwMode="auto">
                    <a:xfrm>
                      <a:off x="5211240" y="5926667"/>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27" name="Rectangle 726"/>
                    <p:cNvSpPr/>
                    <p:nvPr/>
                  </p:nvSpPr>
                  <p:spPr bwMode="auto">
                    <a:xfrm>
                      <a:off x="5211240" y="6091440"/>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714" name="Freeform 713"/>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grpFill/>
              <a:ln w="6350">
                <a:solidFill>
                  <a:schemeClr val="accent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accent2">
                      <a:lumMod val="75000"/>
                    </a:schemeClr>
                  </a:solidFill>
                  <a:effectLst/>
                  <a:uLnTx/>
                  <a:uFillTx/>
                </a:endParaRPr>
              </a:p>
            </p:txBody>
          </p:sp>
        </p:grpSp>
        <p:grpSp>
          <p:nvGrpSpPr>
            <p:cNvPr id="750" name="Group 749"/>
            <p:cNvGrpSpPr/>
            <p:nvPr/>
          </p:nvGrpSpPr>
          <p:grpSpPr>
            <a:xfrm>
              <a:off x="14395822" y="1782586"/>
              <a:ext cx="592356" cy="401381"/>
              <a:chOff x="9169540" y="1961150"/>
              <a:chExt cx="592356" cy="401381"/>
            </a:xfrm>
            <a:grpFill/>
          </p:grpSpPr>
          <p:sp>
            <p:nvSpPr>
              <p:cNvPr id="751" name="Freeform 55"/>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2" name="Freeform 56"/>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3" name="Freeform 57"/>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4" name="Freeform 58"/>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5" name="Freeform 59"/>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6" name="Freeform 60"/>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grpSp>
      <p:grpSp>
        <p:nvGrpSpPr>
          <p:cNvPr id="5" name="Group 4"/>
          <p:cNvGrpSpPr/>
          <p:nvPr/>
        </p:nvGrpSpPr>
        <p:grpSpPr>
          <a:xfrm>
            <a:off x="2336627" y="1437795"/>
            <a:ext cx="8390648" cy="3439775"/>
            <a:chOff x="2402371" y="1664005"/>
            <a:chExt cx="8390648" cy="3439775"/>
          </a:xfrm>
          <a:solidFill>
            <a:schemeClr val="bg2"/>
          </a:solidFill>
        </p:grpSpPr>
        <p:sp>
          <p:nvSpPr>
            <p:cNvPr id="387" name="Freeform 386"/>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387"/>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388"/>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rPr>
                <a:t>SQL</a:t>
              </a:r>
            </a:p>
          </p:txBody>
        </p:sp>
        <p:sp>
          <p:nvSpPr>
            <p:cNvPr id="390" name="Freeform 389"/>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91" name="Group 390"/>
            <p:cNvGrpSpPr/>
            <p:nvPr/>
          </p:nvGrpSpPr>
          <p:grpSpPr>
            <a:xfrm>
              <a:off x="3043964" y="4724257"/>
              <a:ext cx="357685" cy="357344"/>
              <a:chOff x="4432300" y="1766888"/>
              <a:chExt cx="3324225" cy="3321050"/>
            </a:xfrm>
            <a:grpFill/>
          </p:grpSpPr>
          <p:sp>
            <p:nvSpPr>
              <p:cNvPr id="392" name="Freeform 391"/>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Freeform 392"/>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94" name="Group 393"/>
            <p:cNvGrpSpPr/>
            <p:nvPr/>
          </p:nvGrpSpPr>
          <p:grpSpPr>
            <a:xfrm>
              <a:off x="7075105" y="4038206"/>
              <a:ext cx="606426" cy="569913"/>
              <a:chOff x="7116768" y="3441704"/>
              <a:chExt cx="606426" cy="569913"/>
            </a:xfrm>
            <a:grpFill/>
          </p:grpSpPr>
          <p:sp>
            <p:nvSpPr>
              <p:cNvPr id="395" name="Freeform 394"/>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395"/>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7" name="TextBox 396"/>
            <p:cNvSpPr txBox="1"/>
            <p:nvPr/>
          </p:nvSpPr>
          <p:spPr>
            <a:xfrm>
              <a:off x="2402371" y="3237774"/>
              <a:ext cx="5760720" cy="440118"/>
            </a:xfrm>
            <a:prstGeom prst="rect">
              <a:avLst/>
            </a:prstGeom>
            <a:noFill/>
            <a:ln w="19050">
              <a:solidFill>
                <a:schemeClr val="accent1"/>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DATA SOURCES</a:t>
              </a:r>
            </a:p>
          </p:txBody>
        </p:sp>
        <p:sp>
          <p:nvSpPr>
            <p:cNvPr id="398" name="Freeform 397"/>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Freeform 398"/>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91440" tIns="164592"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rPr>
                <a:t>{ }</a:t>
              </a:r>
            </a:p>
          </p:txBody>
        </p:sp>
        <p:grpSp>
          <p:nvGrpSpPr>
            <p:cNvPr id="400" name="Group 399"/>
            <p:cNvGrpSpPr/>
            <p:nvPr/>
          </p:nvGrpSpPr>
          <p:grpSpPr>
            <a:xfrm>
              <a:off x="6969691" y="2490605"/>
              <a:ext cx="336047" cy="448062"/>
              <a:chOff x="6972300" y="1333337"/>
              <a:chExt cx="2946149" cy="3928201"/>
            </a:xfrm>
            <a:grpFill/>
          </p:grpSpPr>
          <p:sp>
            <p:nvSpPr>
              <p:cNvPr id="401" name="Freeform 400"/>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Flowchart: Decision 183"/>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chemeClr val="accent1"/>
              </a:solidFill>
              <a:ln>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03" name="Group 402"/>
            <p:cNvGrpSpPr/>
            <p:nvPr/>
          </p:nvGrpSpPr>
          <p:grpSpPr>
            <a:xfrm flipH="1">
              <a:off x="7039461" y="1664005"/>
              <a:ext cx="208668" cy="390479"/>
              <a:chOff x="4428034" y="2663776"/>
              <a:chExt cx="1294586" cy="2422549"/>
            </a:xfrm>
            <a:grpFill/>
          </p:grpSpPr>
          <p:sp>
            <p:nvSpPr>
              <p:cNvPr id="404" name="Rounded Rectangle 16"/>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nvGrpSpPr>
              <p:cNvPr id="405" name="Group 404"/>
              <p:cNvGrpSpPr/>
              <p:nvPr/>
            </p:nvGrpSpPr>
            <p:grpSpPr>
              <a:xfrm>
                <a:off x="4577514" y="2663776"/>
                <a:ext cx="986039" cy="708121"/>
                <a:chOff x="4577514" y="2663776"/>
                <a:chExt cx="986039" cy="708121"/>
              </a:xfrm>
              <a:grpFill/>
            </p:grpSpPr>
            <p:sp>
              <p:nvSpPr>
                <p:cNvPr id="406" name="Freeform 405"/>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7" name="Freeform 406"/>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408" name="Freeform 407"/>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9" name="Freeform 408"/>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0" name="Freeform 409"/>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rPr>
                <a:t>SQL</a:t>
              </a:r>
            </a:p>
          </p:txBody>
        </p:sp>
        <p:grpSp>
          <p:nvGrpSpPr>
            <p:cNvPr id="411" name="Group 410"/>
            <p:cNvGrpSpPr/>
            <p:nvPr/>
          </p:nvGrpSpPr>
          <p:grpSpPr>
            <a:xfrm>
              <a:off x="7296524" y="2063404"/>
              <a:ext cx="473696" cy="331238"/>
              <a:chOff x="1182255" y="2216727"/>
              <a:chExt cx="5006109" cy="3500582"/>
            </a:xfrm>
            <a:grpFill/>
          </p:grpSpPr>
          <p:sp>
            <p:nvSpPr>
              <p:cNvPr id="412" name="Freeform 411"/>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nvGrpSpPr>
              <p:cNvPr id="413" name="Group 412"/>
              <p:cNvGrpSpPr/>
              <p:nvPr/>
            </p:nvGrpSpPr>
            <p:grpSpPr>
              <a:xfrm>
                <a:off x="1371600" y="2904099"/>
                <a:ext cx="4622800" cy="2628550"/>
                <a:chOff x="1371600" y="3272399"/>
                <a:chExt cx="4622800" cy="2628550"/>
              </a:xfrm>
              <a:grpFill/>
            </p:grpSpPr>
            <p:grpSp>
              <p:nvGrpSpPr>
                <p:cNvPr id="414" name="Group 413"/>
                <p:cNvGrpSpPr/>
                <p:nvPr/>
              </p:nvGrpSpPr>
              <p:grpSpPr>
                <a:xfrm>
                  <a:off x="1371600" y="3272399"/>
                  <a:ext cx="4622800" cy="609250"/>
                  <a:chOff x="1403350" y="3272399"/>
                  <a:chExt cx="4216400" cy="609250"/>
                </a:xfrm>
                <a:grpFill/>
              </p:grpSpPr>
              <p:sp>
                <p:nvSpPr>
                  <p:cNvPr id="430" name="Freeform 42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1" name="Freeform 43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2" name="Freeform 43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3" name="Freeform 43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5" name="Group 414"/>
                <p:cNvGrpSpPr/>
                <p:nvPr/>
              </p:nvGrpSpPr>
              <p:grpSpPr>
                <a:xfrm>
                  <a:off x="1371600" y="3945499"/>
                  <a:ext cx="4622800" cy="609250"/>
                  <a:chOff x="1403350" y="3272399"/>
                  <a:chExt cx="4216400" cy="609250"/>
                </a:xfrm>
                <a:grpFill/>
              </p:grpSpPr>
              <p:sp>
                <p:nvSpPr>
                  <p:cNvPr id="426" name="Freeform 42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7" name="Freeform 42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8" name="Freeform 42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9" name="Freeform 42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6" name="Group 415"/>
                <p:cNvGrpSpPr/>
                <p:nvPr/>
              </p:nvGrpSpPr>
              <p:grpSpPr>
                <a:xfrm>
                  <a:off x="1371600" y="4618599"/>
                  <a:ext cx="4622800" cy="609250"/>
                  <a:chOff x="1403350" y="3272399"/>
                  <a:chExt cx="4216400" cy="609250"/>
                </a:xfrm>
                <a:grpFill/>
              </p:grpSpPr>
              <p:sp>
                <p:nvSpPr>
                  <p:cNvPr id="422" name="Freeform 42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3" name="Freeform 42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4" name="Freeform 42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5" name="Freeform 42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7" name="Group 416"/>
                <p:cNvGrpSpPr/>
                <p:nvPr/>
              </p:nvGrpSpPr>
              <p:grpSpPr>
                <a:xfrm>
                  <a:off x="1371600" y="5291699"/>
                  <a:ext cx="4622800" cy="609250"/>
                  <a:chOff x="1403350" y="3272399"/>
                  <a:chExt cx="4216400" cy="609250"/>
                </a:xfrm>
                <a:grpFill/>
              </p:grpSpPr>
              <p:sp>
                <p:nvSpPr>
                  <p:cNvPr id="418" name="Freeform 41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19" name="Freeform 41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0" name="Freeform 41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1" name="Freeform 42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grpSp>
        <p:cxnSp>
          <p:nvCxnSpPr>
            <p:cNvPr id="434" name="Straight Connector 433"/>
            <p:cNvCxnSpPr/>
            <p:nvPr/>
          </p:nvCxnSpPr>
          <p:spPr>
            <a:xfrm flipV="1">
              <a:off x="3060336" y="2493616"/>
              <a:ext cx="0" cy="74612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4800064"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6039338" y="2415829"/>
              <a:ext cx="0" cy="82391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138292"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352604" y="3673129"/>
              <a:ext cx="0" cy="37147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V="1">
              <a:off x="5090576"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3217494"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8324139" y="3351763"/>
              <a:ext cx="2468880" cy="234950"/>
              <a:chOff x="4329107" y="3274811"/>
              <a:chExt cx="414343" cy="234950"/>
            </a:xfrm>
            <a:grpFill/>
          </p:grpSpPr>
          <p:cxnSp>
            <p:nvCxnSpPr>
              <p:cNvPr id="442" name="Straight Connector 441"/>
              <p:cNvCxnSpPr/>
              <p:nvPr/>
            </p:nvCxnSpPr>
            <p:spPr>
              <a:xfrm>
                <a:off x="4329107" y="3382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329107" y="327481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329107" y="3509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9" name="Freeform 448"/>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grpSp>
      <p:grpSp>
        <p:nvGrpSpPr>
          <p:cNvPr id="4" name="Group 3"/>
          <p:cNvGrpSpPr/>
          <p:nvPr/>
        </p:nvGrpSpPr>
        <p:grpSpPr>
          <a:xfrm>
            <a:off x="2195805" y="5306975"/>
            <a:ext cx="9552779" cy="1191095"/>
            <a:chOff x="2228463" y="5624040"/>
            <a:chExt cx="9552779" cy="1191095"/>
          </a:xfrm>
        </p:grpSpPr>
        <p:sp>
          <p:nvSpPr>
            <p:cNvPr id="450" name="TextBox 449"/>
            <p:cNvSpPr txBox="1"/>
            <p:nvPr/>
          </p:nvSpPr>
          <p:spPr>
            <a:xfrm>
              <a:off x="2228463" y="5624040"/>
              <a:ext cx="5214023" cy="1191095"/>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Create, schedule, orchestrate, and manage data pipelines</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Visualize data lineage</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Connect to on-premises and cloud data sources</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Monitor data pipeline health</a:t>
              </a:r>
            </a:p>
          </p:txBody>
        </p:sp>
        <p:sp>
          <p:nvSpPr>
            <p:cNvPr id="451" name="TextBox 450"/>
            <p:cNvSpPr txBox="1"/>
            <p:nvPr/>
          </p:nvSpPr>
          <p:spPr>
            <a:xfrm>
              <a:off x="6733408" y="5630762"/>
              <a:ext cx="5047834" cy="947952"/>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Automate cloud resource management</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Move relational data for Hadoop processing</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Transform with Hive, pig, or custom code</a:t>
              </a:r>
            </a:p>
          </p:txBody>
        </p:sp>
      </p:grpSp>
      <p:sp>
        <p:nvSpPr>
          <p:cNvPr id="280" name="Rectangle 279"/>
          <p:cNvSpPr/>
          <p:nvPr/>
        </p:nvSpPr>
        <p:spPr bwMode="auto">
          <a:xfrm>
            <a:off x="1587" y="1308411"/>
            <a:ext cx="1737360" cy="396703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281" name="Rectangle 280"/>
          <p:cNvSpPr/>
          <p:nvPr/>
        </p:nvSpPr>
        <p:spPr>
          <a:xfrm>
            <a:off x="518426" y="337031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accent1">
                    <a:lumMod val="75000"/>
                  </a:schemeClr>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chemeClr val="accent1">
                  <a:lumMod val="75000"/>
                </a:schemeClr>
              </a:solidFill>
              <a:effectLst/>
              <a:uLnTx/>
              <a:uFillTx/>
            </a:endParaRPr>
          </a:p>
        </p:txBody>
      </p:sp>
      <p:sp>
        <p:nvSpPr>
          <p:cNvPr id="282" name="Rectangle 281"/>
          <p:cNvSpPr/>
          <p:nvPr/>
        </p:nvSpPr>
        <p:spPr>
          <a:xfrm>
            <a:off x="518426" y="2807478"/>
            <a:ext cx="1271016" cy="261610"/>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Data Catalog</a:t>
            </a:r>
          </a:p>
        </p:txBody>
      </p:sp>
      <p:grpSp>
        <p:nvGrpSpPr>
          <p:cNvPr id="283" name="Group 282"/>
          <p:cNvGrpSpPr/>
          <p:nvPr/>
        </p:nvGrpSpPr>
        <p:grpSpPr>
          <a:xfrm>
            <a:off x="203518" y="2765033"/>
            <a:ext cx="274997" cy="292527"/>
            <a:chOff x="2337798" y="2765033"/>
            <a:chExt cx="274997" cy="292527"/>
          </a:xfrm>
          <a:solidFill>
            <a:schemeClr val="accent1">
              <a:lumMod val="75000"/>
            </a:schemeClr>
          </a:solidFill>
        </p:grpSpPr>
        <p:sp>
          <p:nvSpPr>
            <p:cNvPr id="284"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85"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86"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87" name="Rectangle 286"/>
          <p:cNvSpPr/>
          <p:nvPr/>
        </p:nvSpPr>
        <p:spPr>
          <a:xfrm>
            <a:off x="518426" y="2173905"/>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288" name="Freeform 423"/>
          <p:cNvSpPr/>
          <p:nvPr/>
        </p:nvSpPr>
        <p:spPr bwMode="auto">
          <a:xfrm>
            <a:off x="19951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9" name="Freeform 424"/>
          <p:cNvSpPr/>
          <p:nvPr/>
        </p:nvSpPr>
        <p:spPr bwMode="auto">
          <a:xfrm>
            <a:off x="21983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697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3"/>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743555" y="1330152"/>
            <a:ext cx="7744853" cy="3620081"/>
            <a:chOff x="1759483" y="1309669"/>
            <a:chExt cx="7744853" cy="3620081"/>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32" name="Picture 3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Get more value from your enterprise data assets</a:t>
            </a:r>
          </a:p>
        </p:txBody>
      </p:sp>
      <p:sp>
        <p:nvSpPr>
          <p:cNvPr id="4" name="AutoShape 2" descr="Image result for azure data cata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 name="Group 4"/>
          <p:cNvGrpSpPr/>
          <p:nvPr/>
        </p:nvGrpSpPr>
        <p:grpSpPr>
          <a:xfrm>
            <a:off x="2194921" y="5309159"/>
            <a:ext cx="10392131" cy="1280351"/>
            <a:chOff x="2194921" y="5397960"/>
            <a:chExt cx="10392131" cy="1280351"/>
          </a:xfrm>
        </p:grpSpPr>
        <p:sp>
          <p:nvSpPr>
            <p:cNvPr id="36" name="TextBox 35"/>
            <p:cNvSpPr txBox="1"/>
            <p:nvPr/>
          </p:nvSpPr>
          <p:spPr>
            <a:xfrm>
              <a:off x="2194921" y="5397960"/>
              <a:ext cx="5454426" cy="1280351"/>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Arial" panose="020B0604020202020204" pitchFamily="34" charset="0"/>
                <a:buChar char="•"/>
              </a:pPr>
              <a:r>
                <a:rPr lang="en-US" sz="1200" dirty="0">
                  <a:solidFill>
                    <a:schemeClr val="bg1"/>
                  </a:solidFill>
                </a:rPr>
                <a:t>Spend less time looking for data, and more time getting value from it</a:t>
              </a:r>
            </a:p>
            <a:p>
              <a:pPr marL="342900" indent="-342900">
                <a:lnSpc>
                  <a:spcPct val="90000"/>
                </a:lnSpc>
                <a:spcAft>
                  <a:spcPts val="600"/>
                </a:spcAft>
                <a:buClr>
                  <a:schemeClr val="accent1"/>
                </a:buClr>
                <a:buFont typeface="Arial" panose="020B0604020202020204" pitchFamily="34" charset="0"/>
                <a:buChar char="•"/>
              </a:pPr>
              <a:r>
                <a:rPr lang="en-US" sz="1200" dirty="0">
                  <a:solidFill>
                    <a:schemeClr val="bg1"/>
                  </a:solidFill>
                </a:rPr>
                <a:t>Register enterprise data sources, discover data assets and unlock their potential, and capture tribal knowledge to make data understandable</a:t>
              </a:r>
            </a:p>
            <a:p>
              <a:pPr marL="342900" indent="-342900">
                <a:lnSpc>
                  <a:spcPct val="90000"/>
                </a:lnSpc>
                <a:spcAft>
                  <a:spcPts val="600"/>
                </a:spcAft>
                <a:buClr>
                  <a:schemeClr val="accent1"/>
                </a:buClr>
                <a:buFont typeface="Arial" panose="020B0604020202020204" pitchFamily="34" charset="0"/>
                <a:buChar char="•"/>
              </a:pPr>
              <a:r>
                <a:rPr lang="en-US" sz="1200" dirty="0">
                  <a:solidFill>
                    <a:schemeClr val="bg1"/>
                  </a:solidFill>
                </a:rPr>
                <a:t>Bridge the gap between IT and the business, allowing everyone to contribute their insights, tags, and descriptions</a:t>
              </a:r>
            </a:p>
          </p:txBody>
        </p:sp>
        <p:sp>
          <p:nvSpPr>
            <p:cNvPr id="37" name="TextBox 36"/>
            <p:cNvSpPr txBox="1"/>
            <p:nvPr/>
          </p:nvSpPr>
          <p:spPr>
            <a:xfrm>
              <a:off x="7375029" y="5397960"/>
              <a:ext cx="5212023" cy="1114151"/>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Arial" panose="020B0604020202020204" pitchFamily="34" charset="0"/>
                <a:buChar char="•"/>
              </a:pPr>
              <a:r>
                <a:rPr lang="en-US" sz="1200" dirty="0">
                  <a:solidFill>
                    <a:schemeClr val="bg1"/>
                  </a:solidFill>
                </a:rPr>
                <a:t>Intuitive search and filtering to understand the data sources and their purpose</a:t>
              </a:r>
            </a:p>
            <a:p>
              <a:pPr marL="342900" indent="-342900">
                <a:lnSpc>
                  <a:spcPct val="90000"/>
                </a:lnSpc>
                <a:spcAft>
                  <a:spcPts val="600"/>
                </a:spcAft>
                <a:buClr>
                  <a:schemeClr val="accent1"/>
                </a:buClr>
                <a:buFont typeface="Arial" panose="020B0604020202020204" pitchFamily="34" charset="0"/>
                <a:buChar char="•"/>
              </a:pPr>
              <a:r>
                <a:rPr lang="en-US" sz="1200" dirty="0">
                  <a:solidFill>
                    <a:schemeClr val="bg1"/>
                  </a:solidFill>
                </a:rPr>
                <a:t>Let your data live where you want; connect using tools you choose</a:t>
              </a:r>
            </a:p>
            <a:p>
              <a:pPr marL="342900" indent="-342900">
                <a:lnSpc>
                  <a:spcPct val="90000"/>
                </a:lnSpc>
                <a:spcAft>
                  <a:spcPts val="600"/>
                </a:spcAft>
                <a:buClr>
                  <a:schemeClr val="accent1"/>
                </a:buClr>
                <a:buFont typeface="Arial" panose="020B0604020202020204" pitchFamily="34" charset="0"/>
                <a:buChar char="•"/>
              </a:pPr>
              <a:r>
                <a:rPr lang="en-US" sz="1200" dirty="0">
                  <a:solidFill>
                    <a:schemeClr val="bg1"/>
                  </a:solidFill>
                </a:rPr>
                <a:t>Integrate into existing tools and processes with open REST APIs</a:t>
              </a:r>
            </a:p>
          </p:txBody>
        </p:sp>
      </p:grpSp>
      <p:sp>
        <p:nvSpPr>
          <p:cNvPr id="48" name="Rectangle 47"/>
          <p:cNvSpPr/>
          <p:nvPr/>
        </p:nvSpPr>
        <p:spPr bwMode="auto">
          <a:xfrm>
            <a:off x="1587" y="1308411"/>
            <a:ext cx="1737360" cy="396703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49" name="Rectangle 48"/>
          <p:cNvSpPr/>
          <p:nvPr/>
        </p:nvSpPr>
        <p:spPr>
          <a:xfrm>
            <a:off x="518426" y="337031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accent1">
                    <a:lumMod val="75000"/>
                  </a:schemeClr>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chemeClr val="accent1">
                  <a:lumMod val="75000"/>
                </a:schemeClr>
              </a:solidFill>
              <a:effectLst/>
              <a:uLnTx/>
              <a:uFillTx/>
            </a:endParaRPr>
          </a:p>
        </p:txBody>
      </p:sp>
      <p:sp>
        <p:nvSpPr>
          <p:cNvPr id="50" name="Rectangle 49"/>
          <p:cNvSpPr/>
          <p:nvPr/>
        </p:nvSpPr>
        <p:spPr>
          <a:xfrm>
            <a:off x="518426" y="2807478"/>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Catalog</a:t>
            </a:r>
          </a:p>
        </p:txBody>
      </p:sp>
      <p:grpSp>
        <p:nvGrpSpPr>
          <p:cNvPr id="51" name="Group 50"/>
          <p:cNvGrpSpPr/>
          <p:nvPr/>
        </p:nvGrpSpPr>
        <p:grpSpPr>
          <a:xfrm>
            <a:off x="203518" y="2765033"/>
            <a:ext cx="274997" cy="292527"/>
            <a:chOff x="2337798" y="2765033"/>
            <a:chExt cx="274997" cy="292527"/>
          </a:xfrm>
        </p:grpSpPr>
        <p:sp>
          <p:nvSpPr>
            <p:cNvPr id="52"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3"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5" name="Rectangle 54"/>
          <p:cNvSpPr/>
          <p:nvPr/>
        </p:nvSpPr>
        <p:spPr>
          <a:xfrm>
            <a:off x="518426" y="2173905"/>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accent1">
                    <a:lumMod val="75000"/>
                  </a:schemeClr>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chemeClr val="accent1">
                  <a:lumMod val="75000"/>
                </a:schemeClr>
              </a:solidFill>
              <a:effectLst/>
              <a:uLnTx/>
              <a:uFillTx/>
            </a:endParaRPr>
          </a:p>
        </p:txBody>
      </p:sp>
      <p:sp>
        <p:nvSpPr>
          <p:cNvPr id="56" name="Freeform 423"/>
          <p:cNvSpPr/>
          <p:nvPr/>
        </p:nvSpPr>
        <p:spPr bwMode="auto">
          <a:xfrm>
            <a:off x="19951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7" name="Freeform 424"/>
          <p:cNvSpPr/>
          <p:nvPr/>
        </p:nvSpPr>
        <p:spPr bwMode="auto">
          <a:xfrm>
            <a:off x="21983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5034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2" name="Rectangle 131"/>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5"/>
            <a:ext cx="11889564" cy="917575"/>
          </a:xfrm>
        </p:spPr>
        <p:txBody>
          <a:bodyPr/>
          <a:lstStyle/>
          <a:p>
            <a:pPr defTabSz="914400">
              <a:spcBef>
                <a:spcPts val="0"/>
              </a:spcBef>
              <a:spcAft>
                <a:spcPts val="600"/>
              </a:spcAft>
              <a:defRPr/>
            </a:pPr>
            <a:r>
              <a:rPr lang="en-US" kern="0" spc="0" dirty="0">
                <a:ln>
                  <a:noFill/>
                </a:ln>
                <a:solidFill>
                  <a:schemeClr val="bg1"/>
                </a:solidFill>
              </a:rPr>
              <a:t>Ingest events from websites, apps </a:t>
            </a:r>
            <a:r>
              <a:rPr lang="en-US" kern="0" spc="0" dirty="0">
                <a:ln>
                  <a:noFill/>
                </a:ln>
              </a:rPr>
              <a:t>and devices at </a:t>
            </a:r>
            <a:r>
              <a:rPr lang="en-US" dirty="0"/>
              <a:t>cloud scale </a:t>
            </a:r>
            <a:endParaRPr lang="en-US" kern="0" spc="0" dirty="0">
              <a:ln>
                <a:noFill/>
              </a:ln>
              <a:solidFill>
                <a:schemeClr val="bg1"/>
              </a:solidFill>
            </a:endParaRPr>
          </a:p>
        </p:txBody>
      </p:sp>
      <p:sp>
        <p:nvSpPr>
          <p:cNvPr id="12" name="TextBox 11"/>
          <p:cNvSpPr txBox="1"/>
          <p:nvPr/>
        </p:nvSpPr>
        <p:spPr>
          <a:xfrm>
            <a:off x="2194921" y="5306824"/>
            <a:ext cx="5284321" cy="1191095"/>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Log millions of events per second in near real time</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Connect devices using flexible authorization and throttling</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Use time-based event buffering</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Get a managed service with elastic scale</a:t>
            </a:r>
          </a:p>
        </p:txBody>
      </p:sp>
      <p:sp>
        <p:nvSpPr>
          <p:cNvPr id="10" name="TextBox 9"/>
          <p:cNvSpPr txBox="1"/>
          <p:nvPr/>
        </p:nvSpPr>
        <p:spPr>
          <a:xfrm>
            <a:off x="6820371" y="5320999"/>
            <a:ext cx="4669079" cy="947952"/>
          </a:xfrm>
          <a:prstGeom prst="rect">
            <a:avLst/>
          </a:prstGeom>
          <a:noFill/>
        </p:spPr>
        <p:txBody>
          <a:bodyPr wrap="square" lIns="182880" tIns="146304" rIns="182880" bIns="146304" rtlCol="0">
            <a:spAutoFit/>
          </a:bodyPr>
          <a:lstStyle/>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Get a managed service with elastic scale</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Reach a broad set of platforms using native client libraries</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Pluggable adapters for other cloud services</a:t>
            </a:r>
          </a:p>
        </p:txBody>
      </p:sp>
      <p:grpSp>
        <p:nvGrpSpPr>
          <p:cNvPr id="3" name="Group 2"/>
          <p:cNvGrpSpPr/>
          <p:nvPr/>
        </p:nvGrpSpPr>
        <p:grpSpPr>
          <a:xfrm>
            <a:off x="4140330" y="2433213"/>
            <a:ext cx="1626797" cy="2070661"/>
            <a:chOff x="4140330" y="2614188"/>
            <a:chExt cx="1626797" cy="2070661"/>
          </a:xfrm>
        </p:grpSpPr>
        <p:sp>
          <p:nvSpPr>
            <p:cNvPr id="252" name="Rectangle 251"/>
            <p:cNvSpPr/>
            <p:nvPr/>
          </p:nvSpPr>
          <p:spPr bwMode="auto">
            <a:xfrm>
              <a:off x="4140330" y="2614188"/>
              <a:ext cx="1626797" cy="98077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Azure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API</a:t>
              </a:r>
            </a:p>
            <a:p>
              <a:pPr algn="ctr" defTabSz="932472" fontAlgn="base">
                <a:spcBef>
                  <a:spcPct val="0"/>
                </a:spcBef>
                <a:spcAft>
                  <a:spcPct val="0"/>
                </a:spcAft>
                <a:defRPr/>
              </a:pPr>
              <a:r>
                <a:rPr lang="en-US" sz="1400" kern="0" dirty="0">
                  <a:solidFill>
                    <a:srgbClr val="0078D7"/>
                  </a:solidFill>
                </a:rPr>
                <a:t>Management</a:t>
              </a:r>
            </a:p>
          </p:txBody>
        </p:sp>
        <p:sp>
          <p:nvSpPr>
            <p:cNvPr id="253" name="Rectangle 252"/>
            <p:cNvSpPr/>
            <p:nvPr/>
          </p:nvSpPr>
          <p:spPr bwMode="auto">
            <a:xfrm>
              <a:off x="4140330" y="4047540"/>
              <a:ext cx="1626797" cy="637309"/>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Backend Services</a:t>
              </a:r>
            </a:p>
          </p:txBody>
        </p:sp>
        <p:grpSp>
          <p:nvGrpSpPr>
            <p:cNvPr id="361" name="Group 360"/>
            <p:cNvGrpSpPr/>
            <p:nvPr/>
          </p:nvGrpSpPr>
          <p:grpSpPr>
            <a:xfrm>
              <a:off x="4774153" y="3652997"/>
              <a:ext cx="359151" cy="336504"/>
              <a:chOff x="4808162" y="3748088"/>
              <a:chExt cx="1339374" cy="1254917"/>
            </a:xfrm>
            <a:solidFill>
              <a:srgbClr val="0078D7"/>
            </a:solidFill>
          </p:grpSpPr>
          <p:sp>
            <p:nvSpPr>
              <p:cNvPr id="362" name="Freeform 361"/>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Rectangle 362"/>
              <p:cNvSpPr/>
              <p:nvPr/>
            </p:nvSpPr>
            <p:spPr bwMode="auto">
              <a:xfrm>
                <a:off x="5262562"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364" name="Rectangle 363"/>
              <p:cNvSpPr/>
              <p:nvPr/>
            </p:nvSpPr>
            <p:spPr bwMode="auto">
              <a:xfrm>
                <a:off x="5619750"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365" name="Rectangle 364"/>
              <p:cNvSpPr/>
              <p:nvPr/>
            </p:nvSpPr>
            <p:spPr bwMode="auto">
              <a:xfrm rot="5400000">
                <a:off x="5416153" y="3594498"/>
                <a:ext cx="69056" cy="376238"/>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sp>
        <p:nvSpPr>
          <p:cNvPr id="431" name="TextBox 430"/>
          <p:cNvSpPr txBox="1"/>
          <p:nvPr/>
        </p:nvSpPr>
        <p:spPr>
          <a:xfrm>
            <a:off x="2541494" y="4388997"/>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R="0" indent="0" defTabSz="932472" fontAlgn="base">
              <a:lnSpc>
                <a:spcPct val="100000"/>
              </a:lnSpc>
              <a:spcAft>
                <a:spcPct val="0"/>
              </a:spcAft>
              <a:buClrTx/>
              <a:buSzTx/>
              <a:buFontTx/>
              <a:buNone/>
              <a:tabLst/>
              <a:defRPr/>
            </a:pPr>
            <a:r>
              <a:rPr lang="en-US" sz="1800" kern="0" dirty="0">
                <a:solidFill>
                  <a:srgbClr val="0078D7"/>
                </a:solidFill>
                <a:latin typeface="+mn-lt"/>
                <a:cs typeface="+mn-cs"/>
              </a:rPr>
              <a:t>Data</a:t>
            </a:r>
          </a:p>
        </p:txBody>
      </p:sp>
      <p:sp>
        <p:nvSpPr>
          <p:cNvPr id="166" name="Freeform 165"/>
          <p:cNvSpPr>
            <a:spLocks noChangeAspect="1"/>
          </p:cNvSpPr>
          <p:nvPr/>
        </p:nvSpPr>
        <p:spPr bwMode="auto">
          <a:xfrm>
            <a:off x="6507510" y="2623848"/>
            <a:ext cx="1106439" cy="115785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51" name="TextBox 150"/>
          <p:cNvSpPr txBox="1"/>
          <p:nvPr/>
        </p:nvSpPr>
        <p:spPr>
          <a:xfrm>
            <a:off x="2676253" y="1791288"/>
            <a:ext cx="755682" cy="696823"/>
          </a:xfrm>
          <a:prstGeom prst="rect">
            <a:avLst/>
          </a:prstGeom>
          <a:noFill/>
        </p:spPr>
        <p:txBody>
          <a:bodyPr wrap="square" lIns="0" tIns="149195" rIns="186494" bIns="149195" rtlCol="0">
            <a:noAutofit/>
          </a:bodyPr>
          <a:lstStyle/>
          <a:p>
            <a:pPr defTabSz="951121">
              <a:lnSpc>
                <a:spcPct val="90000"/>
              </a:lnSpc>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Data sources</a:t>
            </a:r>
          </a:p>
        </p:txBody>
      </p:sp>
      <p:sp>
        <p:nvSpPr>
          <p:cNvPr id="152" name="TextBox 151"/>
          <p:cNvSpPr txBox="1"/>
          <p:nvPr/>
        </p:nvSpPr>
        <p:spPr>
          <a:xfrm>
            <a:off x="2676252" y="2614574"/>
            <a:ext cx="649121" cy="696823"/>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Apps</a:t>
            </a:r>
          </a:p>
        </p:txBody>
      </p:sp>
      <p:sp>
        <p:nvSpPr>
          <p:cNvPr id="163" name="TextBox 162"/>
          <p:cNvSpPr txBox="1"/>
          <p:nvPr/>
        </p:nvSpPr>
        <p:spPr>
          <a:xfrm>
            <a:off x="2677556" y="3406758"/>
            <a:ext cx="835805" cy="894582"/>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Sensors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and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devices</a:t>
            </a:r>
          </a:p>
        </p:txBody>
      </p:sp>
      <p:pic>
        <p:nvPicPr>
          <p:cNvPr id="165" name="Picture 1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0546" y="2503959"/>
            <a:ext cx="776178" cy="908180"/>
          </a:xfrm>
          <a:prstGeom prst="rect">
            <a:avLst/>
          </a:prstGeom>
        </p:spPr>
      </p:pic>
      <p:pic>
        <p:nvPicPr>
          <p:cNvPr id="167" name="Picture 1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75159" y="3346576"/>
            <a:ext cx="861961" cy="1008553"/>
          </a:xfrm>
          <a:prstGeom prst="rect">
            <a:avLst/>
          </a:prstGeom>
        </p:spPr>
      </p:pic>
      <p:pic>
        <p:nvPicPr>
          <p:cNvPr id="168" name="Picture 1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364" y="1767097"/>
            <a:ext cx="685793" cy="802425"/>
          </a:xfrm>
          <a:prstGeom prst="rect">
            <a:avLst/>
          </a:prstGeom>
        </p:spPr>
      </p:pic>
      <p:sp>
        <p:nvSpPr>
          <p:cNvPr id="4" name="Rectangle 3"/>
          <p:cNvSpPr/>
          <p:nvPr/>
        </p:nvSpPr>
        <p:spPr>
          <a:xfrm>
            <a:off x="6212829" y="3870870"/>
            <a:ext cx="1627571" cy="369332"/>
          </a:xfrm>
          <a:prstGeom prst="rect">
            <a:avLst/>
          </a:prstGeom>
        </p:spPr>
        <p:txBody>
          <a:bodyPr wrap="square">
            <a:spAutoFit/>
          </a:bodyPr>
          <a:lstStyle/>
          <a:p>
            <a:pPr lvl="0" algn="ctr" defTabSz="932472" fontAlgn="base">
              <a:spcBef>
                <a:spcPct val="0"/>
              </a:spcBef>
              <a:spcAft>
                <a:spcPct val="0"/>
              </a:spcAft>
              <a:defRPr/>
            </a:pPr>
            <a:r>
              <a:rPr lang="en-US" kern="0" dirty="0">
                <a:solidFill>
                  <a:srgbClr val="0078D7"/>
                </a:solidFill>
              </a:rPr>
              <a:t>Event Hubs</a:t>
            </a:r>
          </a:p>
        </p:txBody>
      </p:sp>
      <p:cxnSp>
        <p:nvCxnSpPr>
          <p:cNvPr id="11" name="Elbow Connector 10"/>
          <p:cNvCxnSpPr/>
          <p:nvPr/>
        </p:nvCxnSpPr>
        <p:spPr>
          <a:xfrm flipV="1">
            <a:off x="7670131" y="1944703"/>
            <a:ext cx="1494304" cy="1361102"/>
          </a:xfrm>
          <a:prstGeom prst="bentConnector3">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608992" y="3309434"/>
            <a:ext cx="1508760" cy="685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p:nvPr/>
        </p:nvCxnSpPr>
        <p:spPr>
          <a:xfrm>
            <a:off x="7671360" y="3309434"/>
            <a:ext cx="1494594" cy="1264477"/>
          </a:xfrm>
          <a:prstGeom prst="bentConnector3">
            <a:avLst>
              <a:gd name="adj1" fmla="val 50000"/>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1028594" y="4149142"/>
            <a:ext cx="715325" cy="457200"/>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164" name="Group 163"/>
          <p:cNvGrpSpPr>
            <a:grpSpLocks noChangeAspect="1"/>
          </p:cNvGrpSpPr>
          <p:nvPr/>
        </p:nvGrpSpPr>
        <p:grpSpPr>
          <a:xfrm>
            <a:off x="9298354" y="4126529"/>
            <a:ext cx="595165" cy="457200"/>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73" name="Freeform 172"/>
          <p:cNvSpPr>
            <a:spLocks noChangeAspect="1"/>
          </p:cNvSpPr>
          <p:nvPr/>
        </p:nvSpPr>
        <p:spPr bwMode="auto">
          <a:xfrm>
            <a:off x="11021608" y="2996116"/>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74" name="Freeform 173"/>
          <p:cNvSpPr>
            <a:spLocks noChangeAspect="1"/>
          </p:cNvSpPr>
          <p:nvPr/>
        </p:nvSpPr>
        <p:spPr bwMode="auto">
          <a:xfrm flipH="1">
            <a:off x="11084515" y="1768872"/>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380163" y="1754560"/>
            <a:ext cx="373295" cy="457200"/>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9" name="TextBox 178"/>
          <p:cNvSpPr txBox="1"/>
          <p:nvPr/>
        </p:nvSpPr>
        <p:spPr>
          <a:xfrm>
            <a:off x="9360578" y="2161959"/>
            <a:ext cx="1111759" cy="696823"/>
          </a:xfrm>
          <a:prstGeom prst="rect">
            <a:avLst/>
          </a:prstGeom>
          <a:noFill/>
        </p:spPr>
        <p:txBody>
          <a:bodyPr wrap="square" lIns="0" tIns="149195" rIns="186494" bIns="149195" rtlCol="0">
            <a:noAutofit/>
          </a:bodyPr>
          <a:lstStyle/>
          <a:p>
            <a:pPr defTabSz="951121">
              <a:lnSpc>
                <a:spcPct val="90000"/>
              </a:lnSpc>
              <a:spcAft>
                <a:spcPts val="612"/>
              </a:spcAft>
            </a:pPr>
            <a:r>
              <a:rPr lang="en-US" sz="1200" spc="-31" dirty="0">
                <a:solidFill>
                  <a:schemeClr val="accent1"/>
                </a:solidFill>
                <a:cs typeface="Segoe UI Semilight" panose="020B0402040204020203" pitchFamily="34" charset="0"/>
              </a:rPr>
              <a:t>SQL Database</a:t>
            </a:r>
          </a:p>
        </p:txBody>
      </p:sp>
      <p:sp>
        <p:nvSpPr>
          <p:cNvPr id="180" name="TextBox 179"/>
          <p:cNvSpPr txBox="1"/>
          <p:nvPr/>
        </p:nvSpPr>
        <p:spPr>
          <a:xfrm>
            <a:off x="11075958" y="2161959"/>
            <a:ext cx="1369905" cy="696823"/>
          </a:xfrm>
          <a:prstGeom prst="rect">
            <a:avLst/>
          </a:prstGeom>
          <a:noFill/>
        </p:spPr>
        <p:txBody>
          <a:bodyPr wrap="square" lIns="0" tIns="149195" rIns="186494" bIns="149195" rtlCol="0">
            <a:noAutofit/>
          </a:bodyPr>
          <a:lstStyle/>
          <a:p>
            <a:pPr defTabSz="951121">
              <a:lnSpc>
                <a:spcPct val="90000"/>
              </a:lnSpc>
              <a:spcAft>
                <a:spcPts val="612"/>
              </a:spcAft>
            </a:pPr>
            <a:r>
              <a:rPr lang="en-US" sz="1200" spc="-31"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462670" y="1574182"/>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1026181" y="3409973"/>
            <a:ext cx="1369905" cy="397528"/>
          </a:xfrm>
          <a:prstGeom prst="rect">
            <a:avLst/>
          </a:prstGeom>
          <a:noFill/>
        </p:spPr>
        <p:txBody>
          <a:bodyPr wrap="square" lIns="0" tIns="149195" rIns="186494" bIns="149195" rtlCol="0">
            <a:noAutofit/>
          </a:bodyPr>
          <a:lstStyle/>
          <a:p>
            <a:pPr defTabSz="951121">
              <a:lnSpc>
                <a:spcPct val="90000"/>
              </a:lnSpc>
              <a:spcAft>
                <a:spcPts val="612"/>
              </a:spcAft>
            </a:pPr>
            <a:r>
              <a:rPr lang="en-US" sz="1200" spc="-31" dirty="0">
                <a:solidFill>
                  <a:schemeClr val="accent1"/>
                </a:solidFill>
                <a:cs typeface="Segoe UI Semilight" panose="020B0402040204020203" pitchFamily="34" charset="0"/>
              </a:rPr>
              <a:t>HDInsight</a:t>
            </a:r>
          </a:p>
        </p:txBody>
      </p:sp>
      <p:sp>
        <p:nvSpPr>
          <p:cNvPr id="184" name="TextBox 183"/>
          <p:cNvSpPr txBox="1"/>
          <p:nvPr/>
        </p:nvSpPr>
        <p:spPr>
          <a:xfrm>
            <a:off x="9360578" y="3341844"/>
            <a:ext cx="1369905" cy="397528"/>
          </a:xfrm>
          <a:prstGeom prst="rect">
            <a:avLst/>
          </a:prstGeom>
          <a:noFill/>
        </p:spPr>
        <p:txBody>
          <a:bodyPr wrap="square" lIns="0" tIns="149195" rIns="186494" bIns="149195" rtlCol="0">
            <a:noAutofit/>
          </a:bodyPr>
          <a:lstStyle/>
          <a:p>
            <a:pPr defTabSz="951121">
              <a:lnSpc>
                <a:spcPct val="90000"/>
              </a:lnSpc>
              <a:spcAft>
                <a:spcPts val="612"/>
              </a:spcAft>
            </a:pPr>
            <a:r>
              <a:rPr lang="en-US" sz="1200" spc="-31" dirty="0">
                <a:solidFill>
                  <a:schemeClr val="accent1"/>
                </a:solidFill>
                <a:cs typeface="Segoe UI Semilight" panose="020B0402040204020203" pitchFamily="34" charset="0"/>
              </a:rPr>
              <a:t>Storage</a:t>
            </a:r>
          </a:p>
        </p:txBody>
      </p:sp>
      <p:sp>
        <p:nvSpPr>
          <p:cNvPr id="185" name="Oval 88"/>
          <p:cNvSpPr/>
          <p:nvPr/>
        </p:nvSpPr>
        <p:spPr>
          <a:xfrm>
            <a:off x="9432698" y="3067013"/>
            <a:ext cx="305649" cy="318113"/>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50">
              <a:gradFill>
                <a:gsLst>
                  <a:gs pos="1250">
                    <a:srgbClr val="505050"/>
                  </a:gs>
                  <a:gs pos="74000">
                    <a:srgbClr val="505050"/>
                  </a:gs>
                </a:gsLst>
                <a:lin ang="5400000" scaled="0"/>
              </a:gradFill>
            </a:endParaRPr>
          </a:p>
        </p:txBody>
      </p:sp>
      <p:sp>
        <p:nvSpPr>
          <p:cNvPr id="187" name="TextBox 186"/>
          <p:cNvSpPr txBox="1"/>
          <p:nvPr/>
        </p:nvSpPr>
        <p:spPr>
          <a:xfrm>
            <a:off x="11075957" y="4581839"/>
            <a:ext cx="1369905" cy="397528"/>
          </a:xfrm>
          <a:prstGeom prst="rect">
            <a:avLst/>
          </a:prstGeom>
          <a:noFill/>
        </p:spPr>
        <p:txBody>
          <a:bodyPr wrap="square" lIns="0" tIns="149195" rIns="186494" bIns="149195" rtlCol="0">
            <a:noAutofit/>
          </a:bodyPr>
          <a:lstStyle/>
          <a:p>
            <a:pPr defTabSz="951121">
              <a:lnSpc>
                <a:spcPct val="90000"/>
              </a:lnSpc>
              <a:spcAft>
                <a:spcPts val="612"/>
              </a:spcAft>
            </a:pPr>
            <a:r>
              <a:rPr lang="en-US" sz="1200" spc="-31" dirty="0">
                <a:solidFill>
                  <a:schemeClr val="accent1"/>
                </a:solidFill>
                <a:cs typeface="Segoe UI Semilight" panose="020B0402040204020203" pitchFamily="34" charset="0"/>
              </a:rPr>
              <a:t>Power BI</a:t>
            </a:r>
          </a:p>
        </p:txBody>
      </p:sp>
      <p:sp>
        <p:nvSpPr>
          <p:cNvPr id="188" name="TextBox 187"/>
          <p:cNvSpPr txBox="1"/>
          <p:nvPr/>
        </p:nvSpPr>
        <p:spPr>
          <a:xfrm>
            <a:off x="9322888" y="4562789"/>
            <a:ext cx="1369905" cy="397528"/>
          </a:xfrm>
          <a:prstGeom prst="rect">
            <a:avLst/>
          </a:prstGeom>
          <a:noFill/>
        </p:spPr>
        <p:txBody>
          <a:bodyPr wrap="square" lIns="0" tIns="149195" rIns="186494" bIns="149195" rtlCol="0">
            <a:noAutofit/>
          </a:bodyPr>
          <a:lstStyle/>
          <a:p>
            <a:pPr defTabSz="951121">
              <a:lnSpc>
                <a:spcPct val="90000"/>
              </a:lnSpc>
              <a:spcAft>
                <a:spcPts val="612"/>
              </a:spcAft>
            </a:pPr>
            <a:r>
              <a:rPr lang="en-US" sz="1200" spc="-31"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462670" y="2858217"/>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462670" y="3896337"/>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703668" y="2816060"/>
            <a:ext cx="0" cy="64008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5400000" flipV="1">
            <a:off x="6167435" y="2861780"/>
            <a:ext cx="0" cy="54864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ight Bracket 28"/>
          <p:cNvSpPr/>
          <p:nvPr/>
        </p:nvSpPr>
        <p:spPr>
          <a:xfrm>
            <a:off x="3373452" y="1846852"/>
            <a:ext cx="309836" cy="2476059"/>
          </a:xfrm>
          <a:prstGeom prst="rightBracket">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Rectangle 76"/>
          <p:cNvSpPr/>
          <p:nvPr/>
        </p:nvSpPr>
        <p:spPr bwMode="auto">
          <a:xfrm>
            <a:off x="1587" y="1308411"/>
            <a:ext cx="1737360" cy="396703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78" name="Rectangle 77"/>
          <p:cNvSpPr/>
          <p:nvPr/>
        </p:nvSpPr>
        <p:spPr>
          <a:xfrm>
            <a:off x="518426" y="337031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sp>
        <p:nvSpPr>
          <p:cNvPr id="79" name="Rectangle 78"/>
          <p:cNvSpPr/>
          <p:nvPr/>
        </p:nvSpPr>
        <p:spPr>
          <a:xfrm>
            <a:off x="518426" y="2807478"/>
            <a:ext cx="1271016" cy="261610"/>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Data Catalog</a:t>
            </a:r>
          </a:p>
        </p:txBody>
      </p:sp>
      <p:grpSp>
        <p:nvGrpSpPr>
          <p:cNvPr id="80" name="Group 79"/>
          <p:cNvGrpSpPr/>
          <p:nvPr/>
        </p:nvGrpSpPr>
        <p:grpSpPr>
          <a:xfrm>
            <a:off x="203518" y="2765033"/>
            <a:ext cx="274997" cy="292527"/>
            <a:chOff x="2337798" y="2765033"/>
            <a:chExt cx="274997" cy="292527"/>
          </a:xfrm>
          <a:solidFill>
            <a:schemeClr val="accent1">
              <a:lumMod val="75000"/>
            </a:schemeClr>
          </a:solidFill>
        </p:grpSpPr>
        <p:sp>
          <p:nvSpPr>
            <p:cNvPr id="81"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82"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83"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84" name="Rectangle 83"/>
          <p:cNvSpPr/>
          <p:nvPr/>
        </p:nvSpPr>
        <p:spPr>
          <a:xfrm>
            <a:off x="518426" y="2173905"/>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accent1">
                    <a:lumMod val="75000"/>
                  </a:schemeClr>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chemeClr val="accent1">
                  <a:lumMod val="75000"/>
                </a:schemeClr>
              </a:solidFill>
              <a:effectLst/>
              <a:uLnTx/>
              <a:uFillTx/>
            </a:endParaRPr>
          </a:p>
        </p:txBody>
      </p:sp>
      <p:sp>
        <p:nvSpPr>
          <p:cNvPr id="85" name="Freeform 423"/>
          <p:cNvSpPr/>
          <p:nvPr/>
        </p:nvSpPr>
        <p:spPr bwMode="auto">
          <a:xfrm>
            <a:off x="19951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6" name="Freeform 424"/>
          <p:cNvSpPr/>
          <p:nvPr/>
        </p:nvSpPr>
        <p:spPr bwMode="auto">
          <a:xfrm>
            <a:off x="21983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2996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Big Data Stores</a:t>
            </a:r>
          </a:p>
        </p:txBody>
      </p:sp>
      <p:grpSp>
        <p:nvGrpSpPr>
          <p:cNvPr id="4" name="Group 3"/>
          <p:cNvGrpSpPr/>
          <p:nvPr/>
        </p:nvGrpSpPr>
        <p:grpSpPr>
          <a:xfrm>
            <a:off x="414036" y="1308411"/>
            <a:ext cx="5438445" cy="4591276"/>
            <a:chOff x="414036" y="1308411"/>
            <a:chExt cx="5438445" cy="4591276"/>
          </a:xfrm>
        </p:grpSpPr>
        <p:grpSp>
          <p:nvGrpSpPr>
            <p:cNvPr id="3" name="Group 2"/>
            <p:cNvGrpSpPr/>
            <p:nvPr/>
          </p:nvGrpSpPr>
          <p:grpSpPr>
            <a:xfrm>
              <a:off x="414036" y="1308411"/>
              <a:ext cx="5438445" cy="4591276"/>
              <a:chOff x="414036" y="1308411"/>
              <a:chExt cx="5438445"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sp>
            <p:nvSpPr>
              <p:cNvPr id="421" name="Rectangle 420"/>
              <p:cNvSpPr/>
              <p:nvPr/>
            </p:nvSpPr>
            <p:spPr>
              <a:xfrm>
                <a:off x="2652706" y="2807478"/>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173905"/>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451" name="Rectangle 450"/>
              <p:cNvSpPr/>
              <p:nvPr/>
            </p:nvSpPr>
            <p:spPr>
              <a:xfrm>
                <a:off x="4556162" y="2701617"/>
                <a:ext cx="1271016"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SQL Data </a:t>
                </a:r>
              </a:p>
              <a:p>
                <a:pPr defTabSz="914400"/>
                <a:r>
                  <a:rPr lang="en-US" sz="1100" dirty="0">
                    <a:solidFill>
                      <a:srgbClr val="FFFFFF"/>
                    </a:solidFill>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6283" rIns="182854" bIns="146283" rtlCol="0">
                <a:noAutofit/>
              </a:bodyPr>
              <a:lstStyle/>
              <a:p>
                <a:pPr defTabSz="932563">
                  <a:lnSpc>
                    <a:spcPct val="90000"/>
                  </a:lnSpc>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Data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Sensors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and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DocumentDB</a:t>
                </a:r>
              </a:p>
            </p:txBody>
          </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grpSp>
        <p:sp>
          <p:nvSpPr>
            <p:cNvPr id="134"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85393">
                <a:defRPr/>
              </a:pPr>
              <a:r>
                <a:rPr lang="en-US" sz="1200" b="1" kern="0" dirty="0">
                  <a:solidFill>
                    <a:schemeClr val="accent1">
                      <a:lumMod val="75000"/>
                    </a:schemeClr>
                  </a:solidFill>
                  <a:latin typeface="Segoe UI Light" panose="020B0502040204020203" pitchFamily="34" charset="0"/>
                  <a:cs typeface="Segoe UI Light" panose="020B0502040204020203" pitchFamily="34" charset="0"/>
                </a:rPr>
                <a:t> </a:t>
              </a:r>
              <a:r>
                <a:rPr lang="en-US" sz="1200" b="1" kern="0" dirty="0">
                  <a:ln>
                    <a:solidFill>
                      <a:schemeClr val="accent1"/>
                    </a:solidFill>
                  </a:ln>
                  <a:solidFill>
                    <a:schemeClr val="accent1">
                      <a:lumMod val="75000"/>
                    </a:schemeClr>
                  </a:solidFill>
                  <a:latin typeface="Segoe UI Light" panose="020B0502040204020203" pitchFamily="34" charset="0"/>
                  <a:cs typeface="Segoe UI Light" panose="020B0502040204020203" pitchFamily="34" charset="0"/>
                </a:rPr>
                <a:t>{  }</a:t>
              </a:r>
            </a:p>
          </p:txBody>
        </p:sp>
      </p:grpSp>
    </p:spTree>
    <p:extLst>
      <p:ext uri="{BB962C8B-B14F-4D97-AF65-F5344CB8AC3E}">
        <p14:creationId xmlns:p14="http://schemas.microsoft.com/office/powerpoint/2010/main" val="1903950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82436E-6 3.46346E-6 L -0.32231 3.46346E-6 " pathEditMode="relative" rAng="0" ptsTypes="AA">
                                      <p:cBhvr>
                                        <p:cTn id="6" dur="2000" fill="hold"/>
                                        <p:tgtEl>
                                          <p:spTgt spid="4"/>
                                        </p:tgtEl>
                                        <p:attrNameLst>
                                          <p:attrName>ppt_x</p:attrName>
                                          <p:attrName>ppt_y</p:attrName>
                                        </p:attrNameLst>
                                      </p:cBhvr>
                                      <p:rCtr x="-160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4" name="Rectangle 113"/>
          <p:cNvSpPr/>
          <p:nvPr/>
        </p:nvSpPr>
        <p:spPr bwMode="auto">
          <a:xfrm>
            <a:off x="1793" y="1308413"/>
            <a:ext cx="1737360" cy="3967030"/>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59" name="Freeform 50"/>
          <p:cNvSpPr/>
          <p:nvPr/>
        </p:nvSpPr>
        <p:spPr>
          <a:xfrm>
            <a:off x="206089"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accent1">
              <a:lumMod val="75000"/>
            </a:schemeClr>
          </a:solidFill>
          <a:ln w="12700" cap="flat" cmpd="sng" algn="ctr">
            <a:noFill/>
            <a:prstDash val="solid"/>
            <a:miter lim="800000"/>
          </a:ln>
          <a:effectLst/>
        </p:spPr>
        <p:txBody>
          <a:bodyPr wrap="square" lIns="0" tIns="0" rIns="0" bIns="0" rtlCol="0" anchor="ctr">
            <a:noAutofit/>
          </a:bodyPr>
          <a:lstStyle/>
          <a:p>
            <a:pPr defTabSz="485393">
              <a:defRPr/>
            </a:pPr>
            <a:r>
              <a:rPr lang="en-US" sz="1200" b="1" kern="0" dirty="0">
                <a:solidFill>
                  <a:schemeClr val="accent1"/>
                </a:solidFill>
                <a:latin typeface="Segoe UI Light" panose="020B0502040204020203" pitchFamily="34" charset="0"/>
                <a:cs typeface="Segoe UI Light" panose="020B0502040204020203" pitchFamily="34" charset="0"/>
              </a:rPr>
              <a:t> </a:t>
            </a:r>
            <a:r>
              <a:rPr lang="en-US" sz="1200" b="1" kern="0" dirty="0">
                <a:ln>
                  <a:solidFill>
                    <a:schemeClr val="accent1"/>
                  </a:solidFill>
                </a:ln>
                <a:solidFill>
                  <a:schemeClr val="accent1"/>
                </a:solidFill>
                <a:latin typeface="Segoe UI Light" panose="020B0502040204020203" pitchFamily="34" charset="0"/>
                <a:cs typeface="Segoe UI Light" panose="020B0502040204020203" pitchFamily="34" charset="0"/>
              </a:rPr>
              <a:t>{  }</a:t>
            </a:r>
          </a:p>
        </p:txBody>
      </p:sp>
      <p:grpSp>
        <p:nvGrpSpPr>
          <p:cNvPr id="6" name="Group 5"/>
          <p:cNvGrpSpPr/>
          <p:nvPr/>
        </p:nvGrpSpPr>
        <p:grpSpPr>
          <a:xfrm>
            <a:off x="175065" y="2147162"/>
            <a:ext cx="338007" cy="264981"/>
            <a:chOff x="132730" y="2147162"/>
            <a:chExt cx="338007" cy="264981"/>
          </a:xfrm>
          <a:solidFill>
            <a:schemeClr val="tx1"/>
          </a:solidFill>
        </p:grpSpPr>
        <p:sp>
          <p:nvSpPr>
            <p:cNvPr id="157" name="Freeform 36"/>
            <p:cNvSpPr>
              <a:spLocks/>
            </p:cNvSpPr>
            <p:nvPr/>
          </p:nvSpPr>
          <p:spPr bwMode="auto">
            <a:xfrm>
              <a:off x="132730"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58" name="Freeform 37"/>
            <p:cNvSpPr>
              <a:spLocks noEditPoints="1"/>
            </p:cNvSpPr>
            <p:nvPr/>
          </p:nvSpPr>
          <p:spPr bwMode="auto">
            <a:xfrm>
              <a:off x="132730"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sp>
        <p:nvSpPr>
          <p:cNvPr id="156" name="Rectangle 155"/>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sz="3600" kern="0" spc="0" dirty="0">
                <a:ln>
                  <a:noFill/>
                </a:ln>
                <a:solidFill>
                  <a:schemeClr val="bg1"/>
                </a:solidFill>
              </a:rPr>
              <a:t>A hyper-scale repository for big data analytics workloads</a:t>
            </a:r>
          </a:p>
        </p:txBody>
      </p:sp>
      <p:grpSp>
        <p:nvGrpSpPr>
          <p:cNvPr id="4" name="Group 3"/>
          <p:cNvGrpSpPr/>
          <p:nvPr/>
        </p:nvGrpSpPr>
        <p:grpSpPr>
          <a:xfrm>
            <a:off x="2229582" y="5258103"/>
            <a:ext cx="9461826" cy="1191095"/>
            <a:chOff x="2229582" y="5576080"/>
            <a:chExt cx="9461826" cy="1191095"/>
          </a:xfrm>
        </p:grpSpPr>
        <p:sp>
          <p:nvSpPr>
            <p:cNvPr id="12" name="TextBox 11"/>
            <p:cNvSpPr txBox="1"/>
            <p:nvPr/>
          </p:nvSpPr>
          <p:spPr>
            <a:xfrm>
              <a:off x="2229582" y="5576080"/>
              <a:ext cx="5276572" cy="1191095"/>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 Hadoop Distributed File System for the cloud</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fixed limits on file size</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fixed limits on account size</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Unstructured and structured data in their native format</a:t>
              </a:r>
            </a:p>
          </p:txBody>
        </p:sp>
        <p:sp>
          <p:nvSpPr>
            <p:cNvPr id="13" name="TextBox 12"/>
            <p:cNvSpPr txBox="1"/>
            <p:nvPr/>
          </p:nvSpPr>
          <p:spPr>
            <a:xfrm>
              <a:off x="7163449" y="5578138"/>
              <a:ext cx="4527959" cy="947952"/>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Massive throughput to increase analytic performance</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High durability, availability, and reliability</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Azure Active Directory access control</a:t>
              </a:r>
            </a:p>
          </p:txBody>
        </p:sp>
      </p:grpSp>
      <p:grpSp>
        <p:nvGrpSpPr>
          <p:cNvPr id="196" name="Group 195"/>
          <p:cNvGrpSpPr/>
          <p:nvPr/>
        </p:nvGrpSpPr>
        <p:grpSpPr>
          <a:xfrm>
            <a:off x="2012043" y="2657632"/>
            <a:ext cx="1001557" cy="641373"/>
            <a:chOff x="787287" y="2926584"/>
            <a:chExt cx="1070933" cy="685800"/>
          </a:xfrm>
        </p:grpSpPr>
        <p:sp>
          <p:nvSpPr>
            <p:cNvPr id="224" name="Rectangle 223"/>
            <p:cNvSpPr/>
            <p:nvPr>
              <p:custDataLst>
                <p:tags r:id="rId8"/>
              </p:custDataLst>
            </p:nvPr>
          </p:nvSpPr>
          <p:spPr bwMode="auto">
            <a:xfrm>
              <a:off x="787287" y="292658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LOB Applications</a:t>
              </a:r>
            </a:p>
          </p:txBody>
        </p:sp>
        <p:sp>
          <p:nvSpPr>
            <p:cNvPr id="225"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7" name="Group 196"/>
          <p:cNvGrpSpPr/>
          <p:nvPr/>
        </p:nvGrpSpPr>
        <p:grpSpPr>
          <a:xfrm>
            <a:off x="3071986" y="1973814"/>
            <a:ext cx="1001557" cy="641373"/>
            <a:chOff x="1589220" y="3614946"/>
            <a:chExt cx="1070933" cy="685800"/>
          </a:xfrm>
        </p:grpSpPr>
        <p:sp>
          <p:nvSpPr>
            <p:cNvPr id="222" name="Rectangle 221"/>
            <p:cNvSpPr/>
            <p:nvPr>
              <p:custDataLst>
                <p:tags r:id="rId7"/>
              </p:custDataLst>
            </p:nvPr>
          </p:nvSpPr>
          <p:spPr bwMode="auto">
            <a:xfrm>
              <a:off x="1589220" y="3614946"/>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Social</a:t>
              </a:r>
            </a:p>
          </p:txBody>
        </p:sp>
        <p:sp>
          <p:nvSpPr>
            <p:cNvPr id="223" name="Freeform 13"/>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42" tIns="89642" rIns="89642" bIns="89642" numCol="1" rtlCol="0" anchor="ctr" anchorCtr="0" compatLnSpc="1">
              <a:prstTxWarp prst="textNoShape">
                <a:avLst/>
              </a:prstTxWarp>
            </a:bodyPr>
            <a:lstStyle/>
            <a:p>
              <a:pPr marL="0" marR="0" lvl="0" indent="0" defTabSz="711705" eaLnBrk="1" fontAlgn="auto" latinLnBrk="0" hangingPunct="1">
                <a:lnSpc>
                  <a:spcPct val="100000"/>
                </a:lnSpc>
                <a:spcBef>
                  <a:spcPts val="0"/>
                </a:spcBef>
                <a:spcAft>
                  <a:spcPts val="0"/>
                </a:spcAft>
                <a:buClrTx/>
                <a:buSzTx/>
                <a:buFontTx/>
                <a:buNone/>
                <a:tabLst/>
                <a:defRPr/>
              </a:pPr>
              <a:endParaRPr kumimoji="0" lang="en-US" sz="900" b="0" i="0" u="none" strike="noStrike" kern="0" cap="none" spc="-118" normalizeH="0" baseline="0" noProof="0" dirty="0">
                <a:ln>
                  <a:noFill/>
                </a:ln>
                <a:solidFill>
                  <a:schemeClr val="bg1"/>
                </a:solidFill>
                <a:effectLst/>
                <a:uLnTx/>
                <a:uFillTx/>
              </a:endParaRPr>
            </a:p>
          </p:txBody>
        </p:sp>
      </p:grpSp>
      <p:sp>
        <p:nvSpPr>
          <p:cNvPr id="217" name="Rectangle 216"/>
          <p:cNvSpPr/>
          <p:nvPr>
            <p:custDataLst>
              <p:tags r:id="rId1"/>
            </p:custDataLst>
          </p:nvPr>
        </p:nvSpPr>
        <p:spPr bwMode="auto">
          <a:xfrm>
            <a:off x="2012043" y="1973814"/>
            <a:ext cx="1001557" cy="641373"/>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Devices</a:t>
            </a:r>
          </a:p>
        </p:txBody>
      </p:sp>
      <p:grpSp>
        <p:nvGrpSpPr>
          <p:cNvPr id="218" name="Group 217"/>
          <p:cNvGrpSpPr/>
          <p:nvPr/>
        </p:nvGrpSpPr>
        <p:grpSpPr>
          <a:xfrm>
            <a:off x="2209025" y="2064960"/>
            <a:ext cx="607592" cy="319133"/>
            <a:chOff x="2769908" y="1409697"/>
            <a:chExt cx="1965320" cy="890690"/>
          </a:xfrm>
          <a:solidFill>
            <a:schemeClr val="accent1"/>
          </a:solidFill>
        </p:grpSpPr>
        <p:sp>
          <p:nvSpPr>
            <p:cNvPr id="219" name="Round Same Side Corner Rectangle 11"/>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0" normalizeH="0" baseline="0" noProof="0" dirty="0">
                <a:ln>
                  <a:noFill/>
                </a:ln>
                <a:solidFill>
                  <a:schemeClr val="accent3"/>
                </a:solidFill>
                <a:effectLst/>
                <a:uLnTx/>
                <a:uFillTx/>
                <a:latin typeface="Segoe"/>
                <a:ea typeface="MS PGothic" panose="020B0600070205080204" pitchFamily="34" charset="-128"/>
                <a:cs typeface="+mn-cs"/>
              </a:endParaRPr>
            </a:p>
          </p:txBody>
        </p:sp>
        <p:sp>
          <p:nvSpPr>
            <p:cNvPr id="22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7843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48"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2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grpSp>
      <p:grpSp>
        <p:nvGrpSpPr>
          <p:cNvPr id="199" name="Group 198"/>
          <p:cNvGrpSpPr/>
          <p:nvPr/>
        </p:nvGrpSpPr>
        <p:grpSpPr>
          <a:xfrm>
            <a:off x="3071986" y="4025268"/>
            <a:ext cx="1001557" cy="641373"/>
            <a:chOff x="787287" y="5120138"/>
            <a:chExt cx="1070933" cy="685800"/>
          </a:xfrm>
        </p:grpSpPr>
        <p:sp>
          <p:nvSpPr>
            <p:cNvPr id="215" name="Rectangle 214"/>
            <p:cNvSpPr/>
            <p:nvPr>
              <p:custDataLst>
                <p:tags r:id="rId6"/>
              </p:custDataLst>
            </p:nvPr>
          </p:nvSpPr>
          <p:spPr bwMode="auto">
            <a:xfrm>
              <a:off x="787287" y="5120138"/>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Clickstream</a:t>
              </a:r>
            </a:p>
          </p:txBody>
        </p:sp>
        <p:sp>
          <p:nvSpPr>
            <p:cNvPr id="216" name="Freeform 215"/>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00" name="Group 199"/>
          <p:cNvGrpSpPr/>
          <p:nvPr/>
        </p:nvGrpSpPr>
        <p:grpSpPr>
          <a:xfrm>
            <a:off x="3071986" y="3341450"/>
            <a:ext cx="1001557" cy="641373"/>
            <a:chOff x="787287" y="4388954"/>
            <a:chExt cx="1070933" cy="685800"/>
          </a:xfrm>
        </p:grpSpPr>
        <p:sp>
          <p:nvSpPr>
            <p:cNvPr id="213" name="Rectangle 212"/>
            <p:cNvSpPr/>
            <p:nvPr>
              <p:custDataLst>
                <p:tags r:id="rId5"/>
              </p:custDataLst>
            </p:nvPr>
          </p:nvSpPr>
          <p:spPr bwMode="auto">
            <a:xfrm>
              <a:off x="787287" y="438895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Sensors</a:t>
              </a:r>
            </a:p>
          </p:txBody>
        </p:sp>
        <p:sp>
          <p:nvSpPr>
            <p:cNvPr id="214"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1033161"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57"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201" name="Group 200"/>
          <p:cNvGrpSpPr/>
          <p:nvPr/>
        </p:nvGrpSpPr>
        <p:grpSpPr>
          <a:xfrm>
            <a:off x="3071986" y="2657632"/>
            <a:ext cx="1001557" cy="641373"/>
            <a:chOff x="1589220" y="4346130"/>
            <a:chExt cx="1070933" cy="685800"/>
          </a:xfrm>
        </p:grpSpPr>
        <p:sp>
          <p:nvSpPr>
            <p:cNvPr id="211" name="Rectangle 210"/>
            <p:cNvSpPr/>
            <p:nvPr>
              <p:custDataLst>
                <p:tags r:id="rId4"/>
              </p:custDataLst>
            </p:nvPr>
          </p:nvSpPr>
          <p:spPr bwMode="auto">
            <a:xfrm>
              <a:off x="1589220" y="4346130"/>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Video</a:t>
              </a:r>
            </a:p>
          </p:txBody>
        </p:sp>
        <p:sp>
          <p:nvSpPr>
            <p:cNvPr id="212" name="Freeform 21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solidFill>
                  <a:schemeClr val="accent3"/>
                </a:solidFill>
                <a:effectLst/>
                <a:uLnTx/>
                <a:uFillTx/>
                <a:latin typeface="Segoe Light" pitchFamily="34" charset="0"/>
                <a:ea typeface="+mn-ea"/>
                <a:cs typeface="+mn-cs"/>
              </a:endParaRPr>
            </a:p>
          </p:txBody>
        </p:sp>
      </p:grpSp>
      <p:sp>
        <p:nvSpPr>
          <p:cNvPr id="206" name="Rectangle 205"/>
          <p:cNvSpPr/>
          <p:nvPr>
            <p:custDataLst>
              <p:tags r:id="rId2"/>
            </p:custDataLst>
          </p:nvPr>
        </p:nvSpPr>
        <p:spPr bwMode="auto">
          <a:xfrm>
            <a:off x="2012043" y="3341450"/>
            <a:ext cx="1001557" cy="641373"/>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Web</a:t>
            </a:r>
          </a:p>
        </p:txBody>
      </p:sp>
      <p:grpSp>
        <p:nvGrpSpPr>
          <p:cNvPr id="207" name="Group 206"/>
          <p:cNvGrpSpPr/>
          <p:nvPr/>
        </p:nvGrpSpPr>
        <p:grpSpPr>
          <a:xfrm>
            <a:off x="2322932" y="3417376"/>
            <a:ext cx="379778" cy="372108"/>
            <a:chOff x="4030436" y="1511171"/>
            <a:chExt cx="4398164" cy="4309344"/>
          </a:xfrm>
          <a:solidFill>
            <a:schemeClr val="accent1"/>
          </a:solidFill>
        </p:grpSpPr>
        <p:sp>
          <p:nvSpPr>
            <p:cNvPr id="208"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9" name="Left Arrow 208"/>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0" name="Left Arrow 209"/>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3" name="Group 202"/>
          <p:cNvGrpSpPr/>
          <p:nvPr/>
        </p:nvGrpSpPr>
        <p:grpSpPr>
          <a:xfrm>
            <a:off x="2012043" y="4025268"/>
            <a:ext cx="1001557" cy="641373"/>
            <a:chOff x="787287" y="3657769"/>
            <a:chExt cx="1070933" cy="685800"/>
          </a:xfrm>
        </p:grpSpPr>
        <p:sp>
          <p:nvSpPr>
            <p:cNvPr id="204" name="Rectangle 203"/>
            <p:cNvSpPr/>
            <p:nvPr>
              <p:custDataLst>
                <p:tags r:id="rId3"/>
              </p:custDataLst>
            </p:nvPr>
          </p:nvSpPr>
          <p:spPr bwMode="auto">
            <a:xfrm>
              <a:off x="787287" y="3657769"/>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Relational</a:t>
              </a:r>
            </a:p>
          </p:txBody>
        </p:sp>
        <p:sp>
          <p:nvSpPr>
            <p:cNvPr id="205"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endParaRPr>
            </a:p>
          </p:txBody>
        </p:sp>
      </p:grpSp>
      <p:cxnSp>
        <p:nvCxnSpPr>
          <p:cNvPr id="228" name="Straight Arrow Connector 227"/>
          <p:cNvCxnSpPr>
            <a:endCxn id="249" idx="2"/>
          </p:cNvCxnSpPr>
          <p:nvPr/>
        </p:nvCxnSpPr>
        <p:spPr>
          <a:xfrm flipH="1">
            <a:off x="5472140" y="2970867"/>
            <a:ext cx="359395" cy="283173"/>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124748" y="2114423"/>
            <a:ext cx="515353" cy="2424945"/>
            <a:chOff x="9276491" y="2114423"/>
            <a:chExt cx="515353" cy="2424945"/>
          </a:xfrm>
        </p:grpSpPr>
        <p:cxnSp>
          <p:nvCxnSpPr>
            <p:cNvPr id="230" name="Straight Arrow Connector 229"/>
            <p:cNvCxnSpPr/>
            <p:nvPr/>
          </p:nvCxnSpPr>
          <p:spPr>
            <a:xfrm>
              <a:off x="9276491" y="2118921"/>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9276491" y="2761573"/>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9276491" y="3872149"/>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9292995" y="331243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9292998" y="4539368"/>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276491" y="2114423"/>
              <a:ext cx="16504" cy="2424945"/>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grpSp>
      <p:sp>
        <p:nvSpPr>
          <p:cNvPr id="238" name="TextBox 237"/>
          <p:cNvSpPr txBox="1"/>
          <p:nvPr/>
        </p:nvSpPr>
        <p:spPr>
          <a:xfrm>
            <a:off x="10457273" y="2591357"/>
            <a:ext cx="900888" cy="246221"/>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HDInsight</a:t>
            </a:r>
          </a:p>
        </p:txBody>
      </p:sp>
      <p:sp>
        <p:nvSpPr>
          <p:cNvPr id="239" name="TextBox 238"/>
          <p:cNvSpPr txBox="1"/>
          <p:nvPr/>
        </p:nvSpPr>
        <p:spPr>
          <a:xfrm>
            <a:off x="10457273" y="1984895"/>
            <a:ext cx="1231106" cy="246221"/>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lang="en-US" sz="1600" kern="0" dirty="0">
                <a:solidFill>
                  <a:schemeClr val="accent1"/>
                </a:solidFill>
              </a:rPr>
              <a:t>ADL </a:t>
            </a:r>
            <a:r>
              <a:rPr kumimoji="0" lang="en-US" sz="1600" b="0" i="0" u="none" strike="noStrike" kern="0" cap="none" spc="0" normalizeH="0" baseline="0" noProof="0" dirty="0">
                <a:ln>
                  <a:noFill/>
                </a:ln>
                <a:solidFill>
                  <a:schemeClr val="accent1"/>
                </a:solidFill>
                <a:effectLst/>
                <a:uLnTx/>
                <a:uFillTx/>
              </a:rPr>
              <a:t>Analytics</a:t>
            </a:r>
          </a:p>
        </p:txBody>
      </p:sp>
      <p:sp>
        <p:nvSpPr>
          <p:cNvPr id="240" name="TextBox 239"/>
          <p:cNvSpPr txBox="1"/>
          <p:nvPr/>
        </p:nvSpPr>
        <p:spPr>
          <a:xfrm>
            <a:off x="10457273" y="4410743"/>
            <a:ext cx="1607812" cy="246221"/>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Machine Learning</a:t>
            </a:r>
          </a:p>
        </p:txBody>
      </p:sp>
      <p:sp>
        <p:nvSpPr>
          <p:cNvPr id="241" name="TextBox 240"/>
          <p:cNvSpPr txBox="1"/>
          <p:nvPr/>
        </p:nvSpPr>
        <p:spPr>
          <a:xfrm>
            <a:off x="10457273" y="3804281"/>
            <a:ext cx="508152" cy="246221"/>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Spark</a:t>
            </a:r>
          </a:p>
        </p:txBody>
      </p:sp>
      <p:sp>
        <p:nvSpPr>
          <p:cNvPr id="242" name="TextBox 241"/>
          <p:cNvSpPr txBox="1"/>
          <p:nvPr/>
        </p:nvSpPr>
        <p:spPr>
          <a:xfrm>
            <a:off x="10457273" y="3197819"/>
            <a:ext cx="123432" cy="246221"/>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R</a:t>
            </a:r>
          </a:p>
        </p:txBody>
      </p:sp>
      <p:grpSp>
        <p:nvGrpSpPr>
          <p:cNvPr id="248" name="Group 247"/>
          <p:cNvGrpSpPr/>
          <p:nvPr/>
        </p:nvGrpSpPr>
        <p:grpSpPr>
          <a:xfrm>
            <a:off x="5472140" y="1951371"/>
            <a:ext cx="2605337" cy="2605337"/>
            <a:chOff x="4378256" y="2618105"/>
            <a:chExt cx="3657600" cy="3657600"/>
          </a:xfrm>
        </p:grpSpPr>
        <p:sp>
          <p:nvSpPr>
            <p:cNvPr id="249" name="Oval 248"/>
            <p:cNvSpPr/>
            <p:nvPr/>
          </p:nvSpPr>
          <p:spPr bwMode="auto">
            <a:xfrm>
              <a:off x="4378256" y="2618105"/>
              <a:ext cx="3657600" cy="3657600"/>
            </a:xfrm>
            <a:prstGeom prst="ellipse">
              <a:avLst/>
            </a:prstGeom>
            <a:solidFill>
              <a:schemeClr val="tx1"/>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0" name="Group 249"/>
            <p:cNvGrpSpPr/>
            <p:nvPr/>
          </p:nvGrpSpPr>
          <p:grpSpPr>
            <a:xfrm>
              <a:off x="4867139" y="4302842"/>
              <a:ext cx="2679835" cy="1127373"/>
              <a:chOff x="4724189" y="4328405"/>
              <a:chExt cx="3043313" cy="1280282"/>
            </a:xfrm>
            <a:solidFill>
              <a:schemeClr val="bg1">
                <a:lumMod val="95000"/>
              </a:schemeClr>
            </a:solidFill>
          </p:grpSpPr>
          <p:sp>
            <p:nvSpPr>
              <p:cNvPr id="252" name="TextBox 251"/>
              <p:cNvSpPr txBox="1"/>
              <p:nvPr/>
            </p:nvSpPr>
            <p:spPr>
              <a:xfrm>
                <a:off x="5875137" y="4328405"/>
                <a:ext cx="809241"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3" name="TextBox 252"/>
              <p:cNvSpPr txBox="1"/>
              <p:nvPr/>
            </p:nvSpPr>
            <p:spPr>
              <a:xfrm>
                <a:off x="4724189"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4" name="TextBox 253"/>
              <p:cNvSpPr txBox="1"/>
              <p:nvPr/>
            </p:nvSpPr>
            <p:spPr>
              <a:xfrm>
                <a:off x="5340571"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5" name="TextBox 254"/>
              <p:cNvSpPr txBox="1"/>
              <p:nvPr/>
            </p:nvSpPr>
            <p:spPr>
              <a:xfrm>
                <a:off x="5956951"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6" name="TextBox 255"/>
              <p:cNvSpPr txBox="1"/>
              <p:nvPr/>
            </p:nvSpPr>
            <p:spPr>
              <a:xfrm>
                <a:off x="6573332" y="5230121"/>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7" name="TextBox 256"/>
              <p:cNvSpPr txBox="1"/>
              <p:nvPr/>
            </p:nvSpPr>
            <p:spPr>
              <a:xfrm>
                <a:off x="7189714" y="5230121"/>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258" name="Straight Connector 257"/>
              <p:cNvCxnSpPr/>
              <p:nvPr/>
            </p:nvCxnSpPr>
            <p:spPr>
              <a:xfrm>
                <a:off x="4992236" y="4917731"/>
                <a:ext cx="2518252" cy="0"/>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501464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5615864"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6281187"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492655"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686235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6281187" y="4701643"/>
                <a:ext cx="2" cy="276106"/>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1" name="TextBox 250"/>
            <p:cNvSpPr txBox="1"/>
            <p:nvPr/>
          </p:nvSpPr>
          <p:spPr>
            <a:xfrm>
              <a:off x="4882806" y="3706505"/>
              <a:ext cx="2635549" cy="49056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rPr>
                <a:t>ADL Store</a:t>
              </a:r>
            </a:p>
          </p:txBody>
        </p:sp>
      </p:grpSp>
      <p:grpSp>
        <p:nvGrpSpPr>
          <p:cNvPr id="266" name="Group 265"/>
          <p:cNvGrpSpPr/>
          <p:nvPr/>
        </p:nvGrpSpPr>
        <p:grpSpPr>
          <a:xfrm>
            <a:off x="4145183" y="2103635"/>
            <a:ext cx="1033097" cy="2467676"/>
            <a:chOff x="2779903" y="2916122"/>
            <a:chExt cx="1297914" cy="2318928"/>
          </a:xfrm>
        </p:grpSpPr>
        <p:cxnSp>
          <p:nvCxnSpPr>
            <p:cNvPr id="267" name="Elbow Connector 266"/>
            <p:cNvCxnSpPr/>
            <p:nvPr/>
          </p:nvCxnSpPr>
          <p:spPr>
            <a:xfrm>
              <a:off x="2779903" y="2916122"/>
              <a:ext cx="13426" cy="2318928"/>
            </a:xfrm>
            <a:prstGeom prst="bentConnector3">
              <a:avLst>
                <a:gd name="adj1" fmla="val 1800000"/>
              </a:avLst>
            </a:prstGeom>
            <a:ln w="9525">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3011031" y="4075586"/>
              <a:ext cx="1066786"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89" name="Straight Arrow Connector 188"/>
          <p:cNvCxnSpPr/>
          <p:nvPr/>
        </p:nvCxnSpPr>
        <p:spPr>
          <a:xfrm>
            <a:off x="8169591" y="3360103"/>
            <a:ext cx="731520"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137" name="Picture 136"/>
          <p:cNvPicPr>
            <a:picLocks noChangeAspect="1"/>
          </p:cNvPicPr>
          <p:nvPr/>
        </p:nvPicPr>
        <p:blipFill rotWithShape="1">
          <a:blip r:embed="rId11"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9656602" y="3641296"/>
            <a:ext cx="760468" cy="483533"/>
          </a:xfrm>
          <a:prstGeom prst="rect">
            <a:avLst/>
          </a:prstGeom>
        </p:spPr>
      </p:pic>
      <p:pic>
        <p:nvPicPr>
          <p:cNvPr id="136" name="Picture 135"/>
          <p:cNvPicPr>
            <a:picLocks noChangeAspect="1"/>
          </p:cNvPicPr>
          <p:nvPr/>
        </p:nvPicPr>
        <p:blipFill>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79497" y="3101053"/>
            <a:ext cx="514678" cy="451202"/>
          </a:xfrm>
          <a:prstGeom prst="rect">
            <a:avLst/>
          </a:prstGeom>
        </p:spPr>
      </p:pic>
      <p:sp>
        <p:nvSpPr>
          <p:cNvPr id="247" name="Freeform 246"/>
          <p:cNvSpPr>
            <a:spLocks noChangeAspect="1"/>
          </p:cNvSpPr>
          <p:nvPr/>
        </p:nvSpPr>
        <p:spPr bwMode="auto">
          <a:xfrm>
            <a:off x="9767411" y="2544649"/>
            <a:ext cx="538851" cy="3779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ct val="0"/>
              </a:spcBef>
              <a:spcAft>
                <a:spcPct val="0"/>
              </a:spcAft>
              <a:buClrTx/>
              <a:buSzTx/>
              <a:buFontTx/>
              <a:buNone/>
              <a:tabLst/>
              <a:defRPr/>
            </a:pPr>
            <a:endParaRPr kumimoji="0" lang="en-US" sz="1567" b="0" i="0" u="none" strike="noStrike" kern="0" cap="none" spc="0" normalizeH="0" baseline="0" noProof="0" dirty="0">
              <a:ln>
                <a:noFill/>
              </a:ln>
              <a:solidFill>
                <a:srgbClr val="000000"/>
              </a:solidFill>
              <a:effectLst/>
              <a:uLnTx/>
              <a:uFillTx/>
            </a:endParaRPr>
          </a:p>
        </p:txBody>
      </p:sp>
      <p:sp>
        <p:nvSpPr>
          <p:cNvPr id="191" name="Freeform 190"/>
          <p:cNvSpPr/>
          <p:nvPr/>
        </p:nvSpPr>
        <p:spPr bwMode="auto">
          <a:xfrm flipH="1">
            <a:off x="9900550" y="4392771"/>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33" name="Group 132"/>
          <p:cNvGrpSpPr>
            <a:grpSpLocks noChangeAspect="1"/>
          </p:cNvGrpSpPr>
          <p:nvPr/>
        </p:nvGrpSpPr>
        <p:grpSpPr>
          <a:xfrm>
            <a:off x="9774605" y="1844268"/>
            <a:ext cx="524462" cy="521889"/>
            <a:chOff x="8580718" y="793097"/>
            <a:chExt cx="2587625" cy="2574925"/>
          </a:xfrm>
          <a:solidFill>
            <a:schemeClr val="accent1"/>
          </a:solidFill>
        </p:grpSpPr>
        <p:sp>
          <p:nvSpPr>
            <p:cNvPr id="134"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35"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grpSp>
        <p:nvGrpSpPr>
          <p:cNvPr id="144" name="Group 143"/>
          <p:cNvGrpSpPr/>
          <p:nvPr/>
        </p:nvGrpSpPr>
        <p:grpSpPr>
          <a:xfrm>
            <a:off x="6553835" y="2111936"/>
            <a:ext cx="448865" cy="568284"/>
            <a:chOff x="5545283" y="3395070"/>
            <a:chExt cx="171007" cy="216503"/>
          </a:xfrm>
          <a:solidFill>
            <a:schemeClr val="accent1"/>
          </a:solidFill>
        </p:grpSpPr>
        <p:sp>
          <p:nvSpPr>
            <p:cNvPr id="145" name="Freeform 16"/>
            <p:cNvSpPr>
              <a:spLocks/>
            </p:cNvSpPr>
            <p:nvPr/>
          </p:nvSpPr>
          <p:spPr bwMode="auto">
            <a:xfrm>
              <a:off x="5558281" y="3395070"/>
              <a:ext cx="146689" cy="39596"/>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146" name="Freeform 17"/>
            <p:cNvSpPr>
              <a:spLocks/>
            </p:cNvSpPr>
            <p:nvPr/>
          </p:nvSpPr>
          <p:spPr bwMode="auto">
            <a:xfrm>
              <a:off x="5545283" y="3407673"/>
              <a:ext cx="171007" cy="138583"/>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147" name="Freeform 18"/>
            <p:cNvSpPr>
              <a:spLocks/>
            </p:cNvSpPr>
            <p:nvPr/>
          </p:nvSpPr>
          <p:spPr bwMode="auto">
            <a:xfrm>
              <a:off x="5545283" y="3540177"/>
              <a:ext cx="171007" cy="71396"/>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p:spPr>
          <p:txBody>
            <a:bodyPr vert="horz" wrap="square" lIns="93260" tIns="46630" rIns="93260" bIns="46630" numCol="1" anchor="t" anchorCtr="0" compatLnSpc="1">
              <a:prstTxWarp prst="textNoShape">
                <a:avLst/>
              </a:prstTxWarp>
            </a:bodyPr>
            <a:lstStyle/>
            <a:p>
              <a:endParaRPr lang="en-US" sz="1836"/>
            </a:p>
          </p:txBody>
        </p:sp>
      </p:grpSp>
      <p:sp>
        <p:nvSpPr>
          <p:cNvPr id="115" name="Rectangle 114"/>
          <p:cNvSpPr/>
          <p:nvPr/>
        </p:nvSpPr>
        <p:spPr>
          <a:xfrm>
            <a:off x="547605" y="2701617"/>
            <a:ext cx="1271016"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SQL Data </a:t>
            </a:r>
          </a:p>
          <a:p>
            <a:pPr defTabSz="914400"/>
            <a:r>
              <a:rPr lang="en-US" sz="1100" dirty="0">
                <a:solidFill>
                  <a:schemeClr val="accent1">
                    <a:lumMod val="75000"/>
                  </a:schemeClr>
                </a:solidFill>
                <a:cs typeface="Segoe UI Semilight" panose="020B0402040204020203" pitchFamily="34" charset="0"/>
              </a:rPr>
              <a:t>Warehouse</a:t>
            </a:r>
          </a:p>
        </p:txBody>
      </p:sp>
      <p:sp>
        <p:nvSpPr>
          <p:cNvPr id="116" name="Rectangle 115"/>
          <p:cNvSpPr/>
          <p:nvPr/>
        </p:nvSpPr>
        <p:spPr>
          <a:xfrm>
            <a:off x="547605" y="2173905"/>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Store</a:t>
            </a:r>
          </a:p>
        </p:txBody>
      </p:sp>
      <p:sp>
        <p:nvSpPr>
          <p:cNvPr id="118" name="Rectangle 117"/>
          <p:cNvSpPr/>
          <p:nvPr/>
        </p:nvSpPr>
        <p:spPr>
          <a:xfrm>
            <a:off x="547605" y="3394628"/>
            <a:ext cx="1296319" cy="270285"/>
          </a:xfrm>
          <a:prstGeom prst="rect">
            <a:avLst/>
          </a:prstGeom>
        </p:spPr>
        <p:txBody>
          <a:bodyPr wrap="square">
            <a:spAutoFit/>
          </a:bodyPr>
          <a:lstStyle/>
          <a:p>
            <a:pPr defTabSz="932597">
              <a:defRPr/>
            </a:pPr>
            <a:r>
              <a:rPr lang="en-US" sz="1122" kern="0" dirty="0">
                <a:solidFill>
                  <a:schemeClr val="accent1">
                    <a:lumMod val="75000"/>
                  </a:schemeClr>
                </a:solidFill>
                <a:latin typeface="Segoe UI"/>
                <a:cs typeface="Segoe UI Semilight" panose="020B0402040204020203" pitchFamily="34" charset="0"/>
              </a:rPr>
              <a:t>DocumentDB</a:t>
            </a:r>
          </a:p>
        </p:txBody>
      </p:sp>
      <p:sp>
        <p:nvSpPr>
          <p:cNvPr id="119" name="Freeform 182"/>
          <p:cNvSpPr/>
          <p:nvPr/>
        </p:nvSpPr>
        <p:spPr bwMode="auto">
          <a:xfrm flipH="1">
            <a:off x="127392"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12431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wipe(left)">
                                      <p:cBhvr>
                                        <p:cTn id="7" dur="500"/>
                                        <p:tgtEl>
                                          <p:spTgt spid="26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Effect transition="in" filter="wipe(down)">
                                      <p:cBhvr>
                                        <p:cTn id="11" dur="500"/>
                                        <p:tgtEl>
                                          <p:spTgt spid="18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1" name="Freeform 182"/>
          <p:cNvSpPr/>
          <p:nvPr/>
        </p:nvSpPr>
        <p:spPr bwMode="auto">
          <a:xfrm flipH="1">
            <a:off x="10332992" y="2537940"/>
            <a:ext cx="1431246" cy="133126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sp>
        <p:nvSpPr>
          <p:cNvPr id="140" name="Rectangle 13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914400">
              <a:spcBef>
                <a:spcPts val="0"/>
              </a:spcBef>
              <a:spcAft>
                <a:spcPts val="600"/>
              </a:spcAft>
              <a:defRPr/>
            </a:pPr>
            <a:r>
              <a:rPr lang="en-US" dirty="0"/>
              <a:t>Elastic data warehouse as a service with enterprise-class features</a:t>
            </a:r>
            <a:endParaRPr lang="en-US" kern="0" spc="0" dirty="0">
              <a:ln>
                <a:noFill/>
              </a:ln>
              <a:solidFill>
                <a:schemeClr val="bg1"/>
              </a:solidFill>
            </a:endParaRPr>
          </a:p>
        </p:txBody>
      </p:sp>
      <p:grpSp>
        <p:nvGrpSpPr>
          <p:cNvPr id="3" name="Group 2"/>
          <p:cNvGrpSpPr/>
          <p:nvPr/>
        </p:nvGrpSpPr>
        <p:grpSpPr>
          <a:xfrm>
            <a:off x="2224968" y="5260441"/>
            <a:ext cx="9649501" cy="947952"/>
            <a:chOff x="2214694" y="5581573"/>
            <a:chExt cx="9649501" cy="947952"/>
          </a:xfrm>
        </p:grpSpPr>
        <p:sp>
          <p:nvSpPr>
            <p:cNvPr id="6" name="TextBox 5"/>
            <p:cNvSpPr txBox="1"/>
            <p:nvPr/>
          </p:nvSpPr>
          <p:spPr>
            <a:xfrm>
              <a:off x="2214694" y="5581573"/>
              <a:ext cx="5114992" cy="947952"/>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Petabyte scale with massively parallel processing</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Independent scaling of compute and storage—in seconds</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Transact-SQL queries across relational and non-relational data</a:t>
              </a:r>
            </a:p>
          </p:txBody>
        </p:sp>
        <p:sp>
          <p:nvSpPr>
            <p:cNvPr id="7" name="TextBox 6"/>
            <p:cNvSpPr txBox="1"/>
            <p:nvPr/>
          </p:nvSpPr>
          <p:spPr>
            <a:xfrm>
              <a:off x="7151925" y="5590585"/>
              <a:ext cx="4712270" cy="871008"/>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Full enterprise-class SQL Server experience</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Works seamlessly with Power BI, Machine Learning, HDInsight, and Data Factory</a:t>
              </a:r>
            </a:p>
          </p:txBody>
        </p:sp>
      </p:grpSp>
      <p:grpSp>
        <p:nvGrpSpPr>
          <p:cNvPr id="52" name="Group 51"/>
          <p:cNvGrpSpPr/>
          <p:nvPr/>
        </p:nvGrpSpPr>
        <p:grpSpPr>
          <a:xfrm>
            <a:off x="2104571" y="2668680"/>
            <a:ext cx="2046514" cy="1268320"/>
            <a:chOff x="2104571" y="2668680"/>
            <a:chExt cx="2046514" cy="1268320"/>
          </a:xfrm>
          <a:solidFill>
            <a:schemeClr val="accent1"/>
          </a:solidFill>
        </p:grpSpPr>
        <p:pic>
          <p:nvPicPr>
            <p:cNvPr id="53" name="Picture 5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4400" y="2755900"/>
              <a:ext cx="1870075" cy="1030814"/>
            </a:xfrm>
            <a:prstGeom prst="rect">
              <a:avLst/>
            </a:prstGeom>
            <a:grpFill/>
            <a:ln>
              <a:solidFill>
                <a:schemeClr val="accent1"/>
              </a:solidFill>
            </a:ln>
          </p:spPr>
        </p:pic>
        <p:grpSp>
          <p:nvGrpSpPr>
            <p:cNvPr id="54" name="Group 53"/>
            <p:cNvGrpSpPr/>
            <p:nvPr/>
          </p:nvGrpSpPr>
          <p:grpSpPr>
            <a:xfrm>
              <a:off x="2104571" y="2668680"/>
              <a:ext cx="2046514" cy="1268320"/>
              <a:chOff x="2104571" y="2668680"/>
              <a:chExt cx="2046514" cy="1268320"/>
            </a:xfrm>
            <a:grpFill/>
          </p:grpSpPr>
          <p:sp>
            <p:nvSpPr>
              <p:cNvPr id="55" name="Freeform 54"/>
              <p:cNvSpPr/>
              <p:nvPr/>
            </p:nvSpPr>
            <p:spPr bwMode="auto">
              <a:xfrm>
                <a:off x="2104571" y="2668680"/>
                <a:ext cx="2046514" cy="1268320"/>
              </a:xfrm>
              <a:custGeom>
                <a:avLst/>
                <a:gdLst>
                  <a:gd name="connsiteX0" fmla="*/ 88225 w 2046514"/>
                  <a:gd name="connsiteY0" fmla="*/ 27078 h 1140006"/>
                  <a:gd name="connsiteX1" fmla="*/ 31240 w 2046514"/>
                  <a:gd name="connsiteY1" fmla="*/ 84063 h 1140006"/>
                  <a:gd name="connsiteX2" fmla="*/ 31240 w 2046514"/>
                  <a:gd name="connsiteY2" fmla="*/ 1055943 h 1140006"/>
                  <a:gd name="connsiteX3" fmla="*/ 88225 w 2046514"/>
                  <a:gd name="connsiteY3" fmla="*/ 1112928 h 1140006"/>
                  <a:gd name="connsiteX4" fmla="*/ 1958290 w 2046514"/>
                  <a:gd name="connsiteY4" fmla="*/ 1112928 h 1140006"/>
                  <a:gd name="connsiteX5" fmla="*/ 2015275 w 2046514"/>
                  <a:gd name="connsiteY5" fmla="*/ 1055943 h 1140006"/>
                  <a:gd name="connsiteX6" fmla="*/ 2015275 w 2046514"/>
                  <a:gd name="connsiteY6" fmla="*/ 84063 h 1140006"/>
                  <a:gd name="connsiteX7" fmla="*/ 1958290 w 2046514"/>
                  <a:gd name="connsiteY7" fmla="*/ 27078 h 1140006"/>
                  <a:gd name="connsiteX8" fmla="*/ 59828 w 2046514"/>
                  <a:gd name="connsiteY8" fmla="*/ 0 h 1140006"/>
                  <a:gd name="connsiteX9" fmla="*/ 1986686 w 2046514"/>
                  <a:gd name="connsiteY9" fmla="*/ 0 h 1140006"/>
                  <a:gd name="connsiteX10" fmla="*/ 2046514 w 2046514"/>
                  <a:gd name="connsiteY10" fmla="*/ 59828 h 1140006"/>
                  <a:gd name="connsiteX11" fmla="*/ 2046514 w 2046514"/>
                  <a:gd name="connsiteY11" fmla="*/ 1080178 h 1140006"/>
                  <a:gd name="connsiteX12" fmla="*/ 1986686 w 2046514"/>
                  <a:gd name="connsiteY12" fmla="*/ 1140006 h 1140006"/>
                  <a:gd name="connsiteX13" fmla="*/ 59828 w 2046514"/>
                  <a:gd name="connsiteY13" fmla="*/ 1140006 h 1140006"/>
                  <a:gd name="connsiteX14" fmla="*/ 0 w 2046514"/>
                  <a:gd name="connsiteY14" fmla="*/ 1080178 h 1140006"/>
                  <a:gd name="connsiteX15" fmla="*/ 0 w 2046514"/>
                  <a:gd name="connsiteY15" fmla="*/ 59828 h 1140006"/>
                  <a:gd name="connsiteX16" fmla="*/ 59828 w 2046514"/>
                  <a:gd name="connsiteY16" fmla="*/ 0 h 11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6514" h="1140006">
                    <a:moveTo>
                      <a:pt x="88225" y="27078"/>
                    </a:moveTo>
                    <a:cubicBezTo>
                      <a:pt x="56753" y="27078"/>
                      <a:pt x="31240" y="52591"/>
                      <a:pt x="31240" y="84063"/>
                    </a:cubicBezTo>
                    <a:lnTo>
                      <a:pt x="31240" y="1055943"/>
                    </a:lnTo>
                    <a:cubicBezTo>
                      <a:pt x="31240" y="1087415"/>
                      <a:pt x="56753" y="1112928"/>
                      <a:pt x="88225" y="1112928"/>
                    </a:cubicBezTo>
                    <a:lnTo>
                      <a:pt x="1958290" y="1112928"/>
                    </a:lnTo>
                    <a:cubicBezTo>
                      <a:pt x="1989762" y="1112928"/>
                      <a:pt x="2015275" y="1087415"/>
                      <a:pt x="2015275" y="1055943"/>
                    </a:cubicBezTo>
                    <a:lnTo>
                      <a:pt x="2015275" y="84063"/>
                    </a:lnTo>
                    <a:cubicBezTo>
                      <a:pt x="2015275" y="52591"/>
                      <a:pt x="1989762" y="27078"/>
                      <a:pt x="1958290" y="27078"/>
                    </a:cubicBezTo>
                    <a:close/>
                    <a:moveTo>
                      <a:pt x="59828" y="0"/>
                    </a:moveTo>
                    <a:lnTo>
                      <a:pt x="1986686" y="0"/>
                    </a:lnTo>
                    <a:cubicBezTo>
                      <a:pt x="2019728" y="0"/>
                      <a:pt x="2046514" y="26786"/>
                      <a:pt x="2046514" y="59828"/>
                    </a:cubicBezTo>
                    <a:lnTo>
                      <a:pt x="2046514" y="1080178"/>
                    </a:lnTo>
                    <a:cubicBezTo>
                      <a:pt x="2046514" y="1113220"/>
                      <a:pt x="2019728" y="1140006"/>
                      <a:pt x="1986686" y="1140006"/>
                    </a:cubicBezTo>
                    <a:lnTo>
                      <a:pt x="59828" y="1140006"/>
                    </a:lnTo>
                    <a:cubicBezTo>
                      <a:pt x="26786" y="1140006"/>
                      <a:pt x="0" y="1113220"/>
                      <a:pt x="0" y="1080178"/>
                    </a:cubicBezTo>
                    <a:lnTo>
                      <a:pt x="0" y="59828"/>
                    </a:lnTo>
                    <a:cubicBezTo>
                      <a:pt x="0" y="26786"/>
                      <a:pt x="26786" y="0"/>
                      <a:pt x="59828" y="0"/>
                    </a:cubicBez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56" name="Freeform 55"/>
              <p:cNvSpPr/>
              <p:nvPr/>
            </p:nvSpPr>
            <p:spPr bwMode="auto">
              <a:xfrm>
                <a:off x="2176463" y="2733675"/>
                <a:ext cx="1900237" cy="1060450"/>
              </a:xfrm>
              <a:custGeom>
                <a:avLst/>
                <a:gdLst>
                  <a:gd name="connsiteX0" fmla="*/ 33337 w 1900237"/>
                  <a:gd name="connsiteY0" fmla="*/ 26193 h 926306"/>
                  <a:gd name="connsiteX1" fmla="*/ 33337 w 1900237"/>
                  <a:gd name="connsiteY1" fmla="*/ 900113 h 926306"/>
                  <a:gd name="connsiteX2" fmla="*/ 1866901 w 1900237"/>
                  <a:gd name="connsiteY2" fmla="*/ 900113 h 926306"/>
                  <a:gd name="connsiteX3" fmla="*/ 1866901 w 1900237"/>
                  <a:gd name="connsiteY3" fmla="*/ 26193 h 926306"/>
                  <a:gd name="connsiteX4" fmla="*/ 0 w 1900237"/>
                  <a:gd name="connsiteY4" fmla="*/ 0 h 926306"/>
                  <a:gd name="connsiteX5" fmla="*/ 1900237 w 1900237"/>
                  <a:gd name="connsiteY5" fmla="*/ 0 h 926306"/>
                  <a:gd name="connsiteX6" fmla="*/ 1900237 w 1900237"/>
                  <a:gd name="connsiteY6" fmla="*/ 926306 h 926306"/>
                  <a:gd name="connsiteX7" fmla="*/ 0 w 1900237"/>
                  <a:gd name="connsiteY7" fmla="*/ 926306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37" h="926306">
                    <a:moveTo>
                      <a:pt x="33337" y="26193"/>
                    </a:moveTo>
                    <a:lnTo>
                      <a:pt x="33337" y="900113"/>
                    </a:lnTo>
                    <a:lnTo>
                      <a:pt x="1866901" y="900113"/>
                    </a:lnTo>
                    <a:lnTo>
                      <a:pt x="1866901" y="26193"/>
                    </a:lnTo>
                    <a:close/>
                    <a:moveTo>
                      <a:pt x="0" y="0"/>
                    </a:moveTo>
                    <a:lnTo>
                      <a:pt x="1900237" y="0"/>
                    </a:lnTo>
                    <a:lnTo>
                      <a:pt x="1900237" y="926306"/>
                    </a:lnTo>
                    <a:lnTo>
                      <a:pt x="0" y="926306"/>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57" name="Oval 56"/>
              <p:cNvSpPr/>
              <p:nvPr/>
            </p:nvSpPr>
            <p:spPr bwMode="auto">
              <a:xfrm>
                <a:off x="3088594" y="3809537"/>
                <a:ext cx="78470" cy="78468"/>
              </a:xfrm>
              <a:prstGeom prst="ellipse">
                <a:avLst/>
              </a:pr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grpSp>
        <p:nvGrpSpPr>
          <p:cNvPr id="58" name="Group 57"/>
          <p:cNvGrpSpPr/>
          <p:nvPr/>
        </p:nvGrpSpPr>
        <p:grpSpPr>
          <a:xfrm>
            <a:off x="5296931" y="2744880"/>
            <a:ext cx="1565276" cy="1147853"/>
            <a:chOff x="4921249" y="2668680"/>
            <a:chExt cx="1565276" cy="1147853"/>
          </a:xfrm>
          <a:solidFill>
            <a:schemeClr val="accent1"/>
          </a:solidFill>
        </p:grpSpPr>
        <p:sp>
          <p:nvSpPr>
            <p:cNvPr id="59" name="Freeform 58"/>
            <p:cNvSpPr>
              <a:spLocks/>
            </p:cNvSpPr>
            <p:nvPr/>
          </p:nvSpPr>
          <p:spPr bwMode="auto">
            <a:xfrm>
              <a:off x="5257530" y="2981926"/>
              <a:ext cx="900424" cy="538914"/>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59"/>
            <p:cNvSpPr/>
            <p:nvPr/>
          </p:nvSpPr>
          <p:spPr bwMode="auto">
            <a:xfrm>
              <a:off x="4921249"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61" name="Freeform 60"/>
            <p:cNvSpPr/>
            <p:nvPr/>
          </p:nvSpPr>
          <p:spPr bwMode="auto">
            <a:xfrm>
              <a:off x="4921249"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nvGrpSpPr>
            <p:cNvPr id="62" name="Group 61"/>
            <p:cNvGrpSpPr/>
            <p:nvPr/>
          </p:nvGrpSpPr>
          <p:grpSpPr>
            <a:xfrm flipH="1">
              <a:off x="5711824" y="2668680"/>
              <a:ext cx="774701" cy="1147853"/>
              <a:chOff x="4804567" y="2668680"/>
              <a:chExt cx="774701" cy="1147853"/>
            </a:xfrm>
            <a:grpFill/>
          </p:grpSpPr>
          <p:sp>
            <p:nvSpPr>
              <p:cNvPr id="63" name="Freeform 62"/>
              <p:cNvSpPr/>
              <p:nvPr/>
            </p:nvSpPr>
            <p:spPr bwMode="auto">
              <a:xfrm>
                <a:off x="4804567"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64" name="Freeform 63"/>
              <p:cNvSpPr/>
              <p:nvPr/>
            </p:nvSpPr>
            <p:spPr bwMode="auto">
              <a:xfrm>
                <a:off x="4804567"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cxnSp>
        <p:nvCxnSpPr>
          <p:cNvPr id="69" name="Straight Arrow Connector 68"/>
          <p:cNvCxnSpPr/>
          <p:nvPr/>
        </p:nvCxnSpPr>
        <p:spPr>
          <a:xfrm>
            <a:off x="4203700" y="3302000"/>
            <a:ext cx="1016000"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908800" y="3302000"/>
            <a:ext cx="1016000"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9067800" y="3302000"/>
            <a:ext cx="1016000"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a:off x="5989320" y="4183380"/>
            <a:ext cx="4699753" cy="414020"/>
          </a:xfrm>
          <a:prstGeom prst="bentConnector3">
            <a:avLst>
              <a:gd name="adj1" fmla="val -100"/>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9023274" y="1785141"/>
            <a:ext cx="1797126" cy="646855"/>
          </a:xfrm>
          <a:prstGeom prst="bentConnector3">
            <a:avLst>
              <a:gd name="adj1" fmla="val 100033"/>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97175" y="2428875"/>
            <a:ext cx="585032" cy="1661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Power BI</a:t>
            </a:r>
          </a:p>
        </p:txBody>
      </p:sp>
      <p:sp>
        <p:nvSpPr>
          <p:cNvPr id="77" name="TextBox 76"/>
          <p:cNvSpPr txBox="1"/>
          <p:nvPr/>
        </p:nvSpPr>
        <p:spPr>
          <a:xfrm>
            <a:off x="5663837" y="3949700"/>
            <a:ext cx="802847" cy="1661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App Service</a:t>
            </a:r>
          </a:p>
        </p:txBody>
      </p:sp>
      <p:sp>
        <p:nvSpPr>
          <p:cNvPr id="78" name="TextBox 77"/>
          <p:cNvSpPr txBox="1"/>
          <p:nvPr/>
        </p:nvSpPr>
        <p:spPr>
          <a:xfrm>
            <a:off x="8032379" y="3937000"/>
            <a:ext cx="942566" cy="1661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SQL Database</a:t>
            </a:r>
          </a:p>
        </p:txBody>
      </p:sp>
      <p:sp>
        <p:nvSpPr>
          <p:cNvPr id="79" name="TextBox 78"/>
          <p:cNvSpPr txBox="1"/>
          <p:nvPr/>
        </p:nvSpPr>
        <p:spPr>
          <a:xfrm>
            <a:off x="10045191" y="3962400"/>
            <a:ext cx="1819150"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SQL Data Warehouse</a:t>
            </a:r>
          </a:p>
        </p:txBody>
      </p:sp>
      <p:sp>
        <p:nvSpPr>
          <p:cNvPr id="80" name="TextBox 79"/>
          <p:cNvSpPr txBox="1"/>
          <p:nvPr/>
        </p:nvSpPr>
        <p:spPr>
          <a:xfrm>
            <a:off x="9872241" y="4874020"/>
            <a:ext cx="2086540"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Machine Learning</a:t>
            </a:r>
          </a:p>
        </p:txBody>
      </p:sp>
      <p:sp>
        <p:nvSpPr>
          <p:cNvPr id="81" name="TextBox 80"/>
          <p:cNvSpPr txBox="1"/>
          <p:nvPr/>
        </p:nvSpPr>
        <p:spPr>
          <a:xfrm>
            <a:off x="8167452" y="2265246"/>
            <a:ext cx="609836"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Hadoop</a:t>
            </a:r>
          </a:p>
        </p:txBody>
      </p:sp>
      <p:sp>
        <p:nvSpPr>
          <p:cNvPr id="82" name="TextBox 81"/>
          <p:cNvSpPr txBox="1"/>
          <p:nvPr/>
        </p:nvSpPr>
        <p:spPr>
          <a:xfrm>
            <a:off x="7329686" y="4702648"/>
            <a:ext cx="1564932"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Intelligent App</a:t>
            </a:r>
          </a:p>
        </p:txBody>
      </p:sp>
      <p:sp>
        <p:nvSpPr>
          <p:cNvPr id="146" name="Freeform 145"/>
          <p:cNvSpPr>
            <a:spLocks noChangeAspect="1"/>
          </p:cNvSpPr>
          <p:nvPr/>
        </p:nvSpPr>
        <p:spPr bwMode="auto">
          <a:xfrm flipH="1">
            <a:off x="10832771" y="4330650"/>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47" name="Freeform 146"/>
          <p:cNvSpPr>
            <a:spLocks noChangeAspect="1"/>
          </p:cNvSpPr>
          <p:nvPr/>
        </p:nvSpPr>
        <p:spPr bwMode="auto">
          <a:xfrm>
            <a:off x="8201579" y="1636040"/>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69" name="Freeform: Shape 168"/>
          <p:cNvSpPr/>
          <p:nvPr/>
        </p:nvSpPr>
        <p:spPr bwMode="auto">
          <a:xfrm flipH="1">
            <a:off x="8175315" y="2891851"/>
            <a:ext cx="630429" cy="831674"/>
          </a:xfrm>
          <a:custGeom>
            <a:avLst/>
            <a:gdLst>
              <a:gd name="connsiteX0" fmla="*/ 310963 w 630429"/>
              <a:gd name="connsiteY0" fmla="*/ 406052 h 831674"/>
              <a:gd name="connsiteX1" fmla="*/ 290042 w 630429"/>
              <a:gd name="connsiteY1" fmla="*/ 417854 h 831674"/>
              <a:gd name="connsiteX2" fmla="*/ 282394 w 630429"/>
              <a:gd name="connsiteY2" fmla="*/ 450132 h 831674"/>
              <a:gd name="connsiteX3" fmla="*/ 290494 w 630429"/>
              <a:gd name="connsiteY3" fmla="*/ 480908 h 831674"/>
              <a:gd name="connsiteX4" fmla="*/ 311751 w 630429"/>
              <a:gd name="connsiteY4" fmla="*/ 492360 h 831674"/>
              <a:gd name="connsiteX5" fmla="*/ 333627 w 630429"/>
              <a:gd name="connsiteY5" fmla="*/ 481023 h 831674"/>
              <a:gd name="connsiteX6" fmla="*/ 341670 w 630429"/>
              <a:gd name="connsiteY6" fmla="*/ 449437 h 831674"/>
              <a:gd name="connsiteX7" fmla="*/ 333571 w 630429"/>
              <a:gd name="connsiteY7" fmla="*/ 417389 h 831674"/>
              <a:gd name="connsiteX8" fmla="*/ 310963 w 630429"/>
              <a:gd name="connsiteY8" fmla="*/ 406052 h 831674"/>
              <a:gd name="connsiteX9" fmla="*/ 208144 w 630429"/>
              <a:gd name="connsiteY9" fmla="*/ 366255 h 831674"/>
              <a:gd name="connsiteX10" fmla="*/ 208144 w 630429"/>
              <a:gd name="connsiteY10" fmla="*/ 532162 h 831674"/>
              <a:gd name="connsiteX11" fmla="*/ 103989 w 630429"/>
              <a:gd name="connsiteY11" fmla="*/ 532162 h 831674"/>
              <a:gd name="connsiteX12" fmla="*/ 103989 w 630429"/>
              <a:gd name="connsiteY12" fmla="*/ 493055 h 831674"/>
              <a:gd name="connsiteX13" fmla="*/ 159554 w 630429"/>
              <a:gd name="connsiteY13" fmla="*/ 493055 h 831674"/>
              <a:gd name="connsiteX14" fmla="*/ 159554 w 630429"/>
              <a:gd name="connsiteY14" fmla="*/ 366255 h 831674"/>
              <a:gd name="connsiteX15" fmla="*/ 310513 w 630429"/>
              <a:gd name="connsiteY15" fmla="*/ 363477 h 831674"/>
              <a:gd name="connsiteX16" fmla="*/ 353481 w 630429"/>
              <a:gd name="connsiteY16" fmla="*/ 374525 h 831674"/>
              <a:gd name="connsiteX17" fmla="*/ 382838 w 630429"/>
              <a:gd name="connsiteY17" fmla="*/ 405822 h 831674"/>
              <a:gd name="connsiteX18" fmla="*/ 393299 w 630429"/>
              <a:gd name="connsiteY18" fmla="*/ 451405 h 831674"/>
              <a:gd name="connsiteX19" fmla="*/ 382949 w 630429"/>
              <a:gd name="connsiteY19" fmla="*/ 494732 h 831674"/>
              <a:gd name="connsiteX20" fmla="*/ 353987 w 630429"/>
              <a:gd name="connsiteY20" fmla="*/ 524467 h 831674"/>
              <a:gd name="connsiteX21" fmla="*/ 312650 w 630429"/>
              <a:gd name="connsiteY21" fmla="*/ 535053 h 831674"/>
              <a:gd name="connsiteX22" fmla="*/ 293867 w 630429"/>
              <a:gd name="connsiteY22" fmla="*/ 533085 h 831674"/>
              <a:gd name="connsiteX23" fmla="*/ 273396 w 630429"/>
              <a:gd name="connsiteY23" fmla="*/ 554489 h 831674"/>
              <a:gd name="connsiteX24" fmla="*/ 212433 w 630429"/>
              <a:gd name="connsiteY24" fmla="*/ 554489 h 831674"/>
              <a:gd name="connsiteX25" fmla="*/ 255061 w 630429"/>
              <a:gd name="connsiteY25" fmla="*/ 512144 h 831674"/>
              <a:gd name="connsiteX26" fmla="*/ 230877 w 630429"/>
              <a:gd name="connsiteY26" fmla="*/ 448744 h 831674"/>
              <a:gd name="connsiteX27" fmla="*/ 240831 w 630429"/>
              <a:gd name="connsiteY27" fmla="*/ 404258 h 831674"/>
              <a:gd name="connsiteX28" fmla="*/ 269064 w 630429"/>
              <a:gd name="connsiteY28" fmla="*/ 374065 h 831674"/>
              <a:gd name="connsiteX29" fmla="*/ 310513 w 630429"/>
              <a:gd name="connsiteY29" fmla="*/ 363477 h 831674"/>
              <a:gd name="connsiteX30" fmla="*/ 460978 w 630429"/>
              <a:gd name="connsiteY30" fmla="*/ 363477 h 831674"/>
              <a:gd name="connsiteX31" fmla="*/ 508669 w 630429"/>
              <a:gd name="connsiteY31" fmla="*/ 377881 h 831674"/>
              <a:gd name="connsiteX32" fmla="*/ 526440 w 630429"/>
              <a:gd name="connsiteY32" fmla="*/ 416349 h 831674"/>
              <a:gd name="connsiteX33" fmla="*/ 487522 w 630429"/>
              <a:gd name="connsiteY33" fmla="*/ 466100 h 831674"/>
              <a:gd name="connsiteX34" fmla="*/ 471044 w 630429"/>
              <a:gd name="connsiteY34" fmla="*/ 473389 h 831674"/>
              <a:gd name="connsiteX35" fmla="*/ 464408 w 630429"/>
              <a:gd name="connsiteY35" fmla="*/ 479114 h 831674"/>
              <a:gd name="connsiteX36" fmla="*/ 462215 w 630429"/>
              <a:gd name="connsiteY36" fmla="*/ 486229 h 831674"/>
              <a:gd name="connsiteX37" fmla="*/ 466600 w 630429"/>
              <a:gd name="connsiteY37" fmla="*/ 494849 h 831674"/>
              <a:gd name="connsiteX38" fmla="*/ 478973 w 630429"/>
              <a:gd name="connsiteY38" fmla="*/ 497798 h 831674"/>
              <a:gd name="connsiteX39" fmla="*/ 501807 w 630429"/>
              <a:gd name="connsiteY39" fmla="*/ 493114 h 831674"/>
              <a:gd name="connsiteX40" fmla="*/ 524190 w 630429"/>
              <a:gd name="connsiteY40" fmla="*/ 480793 h 831674"/>
              <a:gd name="connsiteX41" fmla="*/ 524190 w 630429"/>
              <a:gd name="connsiteY41" fmla="*/ 526259 h 831674"/>
              <a:gd name="connsiteX42" fmla="*/ 477850 w 630429"/>
              <a:gd name="connsiteY42" fmla="*/ 535053 h 831674"/>
              <a:gd name="connsiteX43" fmla="*/ 440506 w 630429"/>
              <a:gd name="connsiteY43" fmla="*/ 529036 h 831674"/>
              <a:gd name="connsiteX44" fmla="*/ 416381 w 630429"/>
              <a:gd name="connsiteY44" fmla="*/ 510758 h 831674"/>
              <a:gd name="connsiteX45" fmla="*/ 407774 w 630429"/>
              <a:gd name="connsiteY45" fmla="*/ 481950 h 831674"/>
              <a:gd name="connsiteX46" fmla="*/ 418180 w 630429"/>
              <a:gd name="connsiteY46" fmla="*/ 452563 h 831674"/>
              <a:gd name="connsiteX47" fmla="*/ 453666 w 630429"/>
              <a:gd name="connsiteY47" fmla="*/ 429769 h 831674"/>
              <a:gd name="connsiteX48" fmla="*/ 470370 w 630429"/>
              <a:gd name="connsiteY48" fmla="*/ 420921 h 831674"/>
              <a:gd name="connsiteX49" fmla="*/ 474364 w 630429"/>
              <a:gd name="connsiteY49" fmla="*/ 412301 h 831674"/>
              <a:gd name="connsiteX50" fmla="*/ 469413 w 630429"/>
              <a:gd name="connsiteY50" fmla="*/ 403739 h 831674"/>
              <a:gd name="connsiteX51" fmla="*/ 456365 w 630429"/>
              <a:gd name="connsiteY51" fmla="*/ 400616 h 831674"/>
              <a:gd name="connsiteX52" fmla="*/ 416323 w 630429"/>
              <a:gd name="connsiteY52" fmla="*/ 412068 h 831674"/>
              <a:gd name="connsiteX53" fmla="*/ 416323 w 630429"/>
              <a:gd name="connsiteY53" fmla="*/ 369840 h 831674"/>
              <a:gd name="connsiteX54" fmla="*/ 432577 w 630429"/>
              <a:gd name="connsiteY54" fmla="*/ 365905 h 831674"/>
              <a:gd name="connsiteX55" fmla="*/ 445455 w 630429"/>
              <a:gd name="connsiteY55" fmla="*/ 364170 h 831674"/>
              <a:gd name="connsiteX56" fmla="*/ 460978 w 630429"/>
              <a:gd name="connsiteY56" fmla="*/ 363477 h 831674"/>
              <a:gd name="connsiteX57" fmla="*/ 315215 w 630429"/>
              <a:gd name="connsiteY57" fmla="*/ 47712 h 831674"/>
              <a:gd name="connsiteX58" fmla="*/ 532790 w 630429"/>
              <a:gd name="connsiteY58" fmla="*/ 113395 h 831674"/>
              <a:gd name="connsiteX59" fmla="*/ 315215 w 630429"/>
              <a:gd name="connsiteY59" fmla="*/ 179078 h 831674"/>
              <a:gd name="connsiteX60" fmla="*/ 97640 w 630429"/>
              <a:gd name="connsiteY60" fmla="*/ 113395 h 831674"/>
              <a:gd name="connsiteX61" fmla="*/ 315215 w 630429"/>
              <a:gd name="connsiteY61" fmla="*/ 47712 h 831674"/>
              <a:gd name="connsiteX62" fmla="*/ 315215 w 630429"/>
              <a:gd name="connsiteY62" fmla="*/ 0 h 831674"/>
              <a:gd name="connsiteX63" fmla="*/ 1627 w 630429"/>
              <a:gd name="connsiteY63" fmla="*/ 118735 h 831674"/>
              <a:gd name="connsiteX64" fmla="*/ 482 w 630429"/>
              <a:gd name="connsiteY64" fmla="*/ 128255 h 831674"/>
              <a:gd name="connsiteX65" fmla="*/ 0 w 630429"/>
              <a:gd name="connsiteY65" fmla="*/ 128255 h 831674"/>
              <a:gd name="connsiteX66" fmla="*/ 0 w 630429"/>
              <a:gd name="connsiteY66" fmla="*/ 132258 h 831674"/>
              <a:gd name="connsiteX67" fmla="*/ 0 w 630429"/>
              <a:gd name="connsiteY67" fmla="*/ 699417 h 831674"/>
              <a:gd name="connsiteX68" fmla="*/ 0 w 630429"/>
              <a:gd name="connsiteY68" fmla="*/ 699419 h 831674"/>
              <a:gd name="connsiteX69" fmla="*/ 0 w 630429"/>
              <a:gd name="connsiteY69" fmla="*/ 699421 h 831674"/>
              <a:gd name="connsiteX70" fmla="*/ 0 w 630429"/>
              <a:gd name="connsiteY70" fmla="*/ 703419 h 831674"/>
              <a:gd name="connsiteX71" fmla="*/ 482 w 630429"/>
              <a:gd name="connsiteY71" fmla="*/ 703419 h 831674"/>
              <a:gd name="connsiteX72" fmla="*/ 1627 w 630429"/>
              <a:gd name="connsiteY72" fmla="*/ 712941 h 831674"/>
              <a:gd name="connsiteX73" fmla="*/ 315215 w 630429"/>
              <a:gd name="connsiteY73" fmla="*/ 831674 h 831674"/>
              <a:gd name="connsiteX74" fmla="*/ 628801 w 630429"/>
              <a:gd name="connsiteY74" fmla="*/ 712941 h 831674"/>
              <a:gd name="connsiteX75" fmla="*/ 629947 w 630429"/>
              <a:gd name="connsiteY75" fmla="*/ 703419 h 831674"/>
              <a:gd name="connsiteX76" fmla="*/ 630429 w 630429"/>
              <a:gd name="connsiteY76" fmla="*/ 703419 h 831674"/>
              <a:gd name="connsiteX77" fmla="*/ 630429 w 630429"/>
              <a:gd name="connsiteY77" fmla="*/ 699419 h 831674"/>
              <a:gd name="connsiteX78" fmla="*/ 630429 w 630429"/>
              <a:gd name="connsiteY78" fmla="*/ 132258 h 831674"/>
              <a:gd name="connsiteX79" fmla="*/ 630429 w 630429"/>
              <a:gd name="connsiteY79" fmla="*/ 132256 h 831674"/>
              <a:gd name="connsiteX80" fmla="*/ 628801 w 630429"/>
              <a:gd name="connsiteY80" fmla="*/ 118735 h 831674"/>
              <a:gd name="connsiteX81" fmla="*/ 565520 w 630429"/>
              <a:gd name="connsiteY81" fmla="*/ 51859 h 831674"/>
              <a:gd name="connsiteX82" fmla="*/ 558237 w 630429"/>
              <a:gd name="connsiteY82" fmla="*/ 48536 h 831674"/>
              <a:gd name="connsiteX83" fmla="*/ 554775 w 630429"/>
              <a:gd name="connsiteY83" fmla="*/ 48536 h 831674"/>
              <a:gd name="connsiteX84" fmla="*/ 554775 w 630429"/>
              <a:gd name="connsiteY84" fmla="*/ 46957 h 831674"/>
              <a:gd name="connsiteX85" fmla="*/ 527158 w 630429"/>
              <a:gd name="connsiteY85" fmla="*/ 34358 h 831674"/>
              <a:gd name="connsiteX86" fmla="*/ 315215 w 630429"/>
              <a:gd name="connsiteY86" fmla="*/ 0 h 83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30429" h="831674">
                <a:moveTo>
                  <a:pt x="310963" y="406052"/>
                </a:moveTo>
                <a:cubicBezTo>
                  <a:pt x="302115" y="406052"/>
                  <a:pt x="295141" y="409985"/>
                  <a:pt x="290042" y="417854"/>
                </a:cubicBezTo>
                <a:cubicBezTo>
                  <a:pt x="284944" y="425721"/>
                  <a:pt x="282394" y="436480"/>
                  <a:pt x="282394" y="450132"/>
                </a:cubicBezTo>
                <a:cubicBezTo>
                  <a:pt x="282394" y="463012"/>
                  <a:pt x="285093" y="473271"/>
                  <a:pt x="290494" y="480908"/>
                </a:cubicBezTo>
                <a:cubicBezTo>
                  <a:pt x="295892" y="488542"/>
                  <a:pt x="302978" y="492360"/>
                  <a:pt x="311751" y="492360"/>
                </a:cubicBezTo>
                <a:cubicBezTo>
                  <a:pt x="320973" y="492360"/>
                  <a:pt x="328265" y="488582"/>
                  <a:pt x="333627" y="481023"/>
                </a:cubicBezTo>
                <a:cubicBezTo>
                  <a:pt x="338989" y="473464"/>
                  <a:pt x="341670" y="462937"/>
                  <a:pt x="341670" y="449437"/>
                </a:cubicBezTo>
                <a:cubicBezTo>
                  <a:pt x="341670" y="435632"/>
                  <a:pt x="338972" y="424950"/>
                  <a:pt x="333571" y="417389"/>
                </a:cubicBezTo>
                <a:cubicBezTo>
                  <a:pt x="328173" y="409833"/>
                  <a:pt x="320637" y="406052"/>
                  <a:pt x="310963" y="406052"/>
                </a:cubicBezTo>
                <a:close/>
                <a:moveTo>
                  <a:pt x="208144" y="366255"/>
                </a:moveTo>
                <a:lnTo>
                  <a:pt x="208144" y="532162"/>
                </a:lnTo>
                <a:lnTo>
                  <a:pt x="103989" y="532162"/>
                </a:lnTo>
                <a:lnTo>
                  <a:pt x="103989" y="493055"/>
                </a:lnTo>
                <a:lnTo>
                  <a:pt x="159554" y="493055"/>
                </a:lnTo>
                <a:lnTo>
                  <a:pt x="159554" y="366255"/>
                </a:lnTo>
                <a:close/>
                <a:moveTo>
                  <a:pt x="310513" y="363477"/>
                </a:moveTo>
                <a:cubicBezTo>
                  <a:pt x="326561" y="363477"/>
                  <a:pt x="340883" y="367159"/>
                  <a:pt x="353481" y="374525"/>
                </a:cubicBezTo>
                <a:cubicBezTo>
                  <a:pt x="366078" y="381891"/>
                  <a:pt x="375864" y="392324"/>
                  <a:pt x="382838" y="405822"/>
                </a:cubicBezTo>
                <a:cubicBezTo>
                  <a:pt x="389811" y="419319"/>
                  <a:pt x="393299" y="434514"/>
                  <a:pt x="393299" y="451405"/>
                </a:cubicBezTo>
                <a:cubicBezTo>
                  <a:pt x="393299" y="467525"/>
                  <a:pt x="389848" y="481969"/>
                  <a:pt x="382949" y="494732"/>
                </a:cubicBezTo>
                <a:cubicBezTo>
                  <a:pt x="376051" y="507499"/>
                  <a:pt x="366396" y="517410"/>
                  <a:pt x="353987" y="524467"/>
                </a:cubicBezTo>
                <a:cubicBezTo>
                  <a:pt x="341576" y="531523"/>
                  <a:pt x="327798" y="535053"/>
                  <a:pt x="312650" y="535053"/>
                </a:cubicBezTo>
                <a:cubicBezTo>
                  <a:pt x="306128" y="535053"/>
                  <a:pt x="299864" y="534397"/>
                  <a:pt x="293867" y="533085"/>
                </a:cubicBezTo>
                <a:lnTo>
                  <a:pt x="273396" y="554489"/>
                </a:lnTo>
                <a:lnTo>
                  <a:pt x="212433" y="554489"/>
                </a:lnTo>
                <a:lnTo>
                  <a:pt x="255061" y="512144"/>
                </a:lnTo>
                <a:cubicBezTo>
                  <a:pt x="238938" y="495563"/>
                  <a:pt x="230877" y="474429"/>
                  <a:pt x="230877" y="448744"/>
                </a:cubicBezTo>
                <a:cubicBezTo>
                  <a:pt x="230877" y="432162"/>
                  <a:pt x="234198" y="417333"/>
                  <a:pt x="240831" y="404258"/>
                </a:cubicBezTo>
                <a:cubicBezTo>
                  <a:pt x="247467" y="391186"/>
                  <a:pt x="256879" y="381119"/>
                  <a:pt x="269064" y="374065"/>
                </a:cubicBezTo>
                <a:cubicBezTo>
                  <a:pt x="281250" y="367006"/>
                  <a:pt x="295066" y="363477"/>
                  <a:pt x="310513" y="363477"/>
                </a:cubicBezTo>
                <a:close/>
                <a:moveTo>
                  <a:pt x="460978" y="363477"/>
                </a:moveTo>
                <a:cubicBezTo>
                  <a:pt x="480925" y="363477"/>
                  <a:pt x="496819" y="368279"/>
                  <a:pt x="508669" y="377881"/>
                </a:cubicBezTo>
                <a:cubicBezTo>
                  <a:pt x="520517" y="387483"/>
                  <a:pt x="526440" y="400306"/>
                  <a:pt x="526440" y="416349"/>
                </a:cubicBezTo>
                <a:cubicBezTo>
                  <a:pt x="526440" y="439258"/>
                  <a:pt x="513467" y="455841"/>
                  <a:pt x="487522" y="466100"/>
                </a:cubicBezTo>
                <a:cubicBezTo>
                  <a:pt x="479498" y="469183"/>
                  <a:pt x="474007" y="471614"/>
                  <a:pt x="471044" y="473389"/>
                </a:cubicBezTo>
                <a:cubicBezTo>
                  <a:pt x="468083" y="475162"/>
                  <a:pt x="465871" y="477071"/>
                  <a:pt x="464408" y="479114"/>
                </a:cubicBezTo>
                <a:cubicBezTo>
                  <a:pt x="462945" y="481157"/>
                  <a:pt x="462215" y="483531"/>
                  <a:pt x="462215" y="486229"/>
                </a:cubicBezTo>
                <a:cubicBezTo>
                  <a:pt x="462215" y="490009"/>
                  <a:pt x="463676" y="492881"/>
                  <a:pt x="466600" y="494849"/>
                </a:cubicBezTo>
                <a:cubicBezTo>
                  <a:pt x="469527" y="496815"/>
                  <a:pt x="473649" y="497798"/>
                  <a:pt x="478973" y="497798"/>
                </a:cubicBezTo>
                <a:cubicBezTo>
                  <a:pt x="486022" y="497798"/>
                  <a:pt x="493633" y="496237"/>
                  <a:pt x="501807" y="493114"/>
                </a:cubicBezTo>
                <a:cubicBezTo>
                  <a:pt x="509982" y="489990"/>
                  <a:pt x="517442" y="485883"/>
                  <a:pt x="524190" y="480793"/>
                </a:cubicBezTo>
                <a:lnTo>
                  <a:pt x="524190" y="526259"/>
                </a:lnTo>
                <a:cubicBezTo>
                  <a:pt x="510169" y="532122"/>
                  <a:pt x="494721" y="535053"/>
                  <a:pt x="477850" y="535053"/>
                </a:cubicBezTo>
                <a:cubicBezTo>
                  <a:pt x="463302" y="535053"/>
                  <a:pt x="450854" y="533047"/>
                  <a:pt x="440506" y="529036"/>
                </a:cubicBezTo>
                <a:cubicBezTo>
                  <a:pt x="430159" y="525026"/>
                  <a:pt x="422115" y="518932"/>
                  <a:pt x="416381" y="510758"/>
                </a:cubicBezTo>
                <a:cubicBezTo>
                  <a:pt x="410642" y="502579"/>
                  <a:pt x="407774" y="492978"/>
                  <a:pt x="407774" y="481950"/>
                </a:cubicBezTo>
                <a:cubicBezTo>
                  <a:pt x="407774" y="470611"/>
                  <a:pt x="411243" y="460814"/>
                  <a:pt x="418180" y="452563"/>
                </a:cubicBezTo>
                <a:cubicBezTo>
                  <a:pt x="425115" y="444309"/>
                  <a:pt x="436943" y="436712"/>
                  <a:pt x="453666" y="429769"/>
                </a:cubicBezTo>
                <a:cubicBezTo>
                  <a:pt x="462140" y="426145"/>
                  <a:pt x="467709" y="423196"/>
                  <a:pt x="470370" y="420921"/>
                </a:cubicBezTo>
                <a:cubicBezTo>
                  <a:pt x="473032" y="418645"/>
                  <a:pt x="474364" y="415771"/>
                  <a:pt x="474364" y="412301"/>
                </a:cubicBezTo>
                <a:cubicBezTo>
                  <a:pt x="474364" y="408675"/>
                  <a:pt x="472713" y="405822"/>
                  <a:pt x="469413" y="403739"/>
                </a:cubicBezTo>
                <a:cubicBezTo>
                  <a:pt x="466114" y="401656"/>
                  <a:pt x="461765" y="400616"/>
                  <a:pt x="456365" y="400616"/>
                </a:cubicBezTo>
                <a:cubicBezTo>
                  <a:pt x="443243" y="400616"/>
                  <a:pt x="429896" y="404434"/>
                  <a:pt x="416323" y="412068"/>
                </a:cubicBezTo>
                <a:lnTo>
                  <a:pt x="416323" y="369840"/>
                </a:lnTo>
                <a:cubicBezTo>
                  <a:pt x="423297" y="367913"/>
                  <a:pt x="428715" y="366600"/>
                  <a:pt x="432577" y="365905"/>
                </a:cubicBezTo>
                <a:cubicBezTo>
                  <a:pt x="436437" y="365212"/>
                  <a:pt x="440730" y="364635"/>
                  <a:pt x="445455" y="364170"/>
                </a:cubicBezTo>
                <a:cubicBezTo>
                  <a:pt x="450180" y="363707"/>
                  <a:pt x="455353" y="363477"/>
                  <a:pt x="460978" y="363477"/>
                </a:cubicBezTo>
                <a:close/>
                <a:moveTo>
                  <a:pt x="315215" y="47712"/>
                </a:moveTo>
                <a:cubicBezTo>
                  <a:pt x="435379" y="47712"/>
                  <a:pt x="532790" y="77119"/>
                  <a:pt x="532790" y="113395"/>
                </a:cubicBezTo>
                <a:cubicBezTo>
                  <a:pt x="532790" y="149672"/>
                  <a:pt x="435379" y="179078"/>
                  <a:pt x="315215" y="179078"/>
                </a:cubicBezTo>
                <a:cubicBezTo>
                  <a:pt x="195051" y="179078"/>
                  <a:pt x="97640" y="149672"/>
                  <a:pt x="97640" y="113395"/>
                </a:cubicBezTo>
                <a:cubicBezTo>
                  <a:pt x="97640" y="77119"/>
                  <a:pt x="195051" y="47712"/>
                  <a:pt x="315215" y="47712"/>
                </a:cubicBezTo>
                <a:close/>
                <a:moveTo>
                  <a:pt x="315215" y="0"/>
                </a:moveTo>
                <a:cubicBezTo>
                  <a:pt x="152008" y="0"/>
                  <a:pt x="17769" y="52043"/>
                  <a:pt x="1627" y="118735"/>
                </a:cubicBezTo>
                <a:lnTo>
                  <a:pt x="482" y="128255"/>
                </a:lnTo>
                <a:lnTo>
                  <a:pt x="0" y="128255"/>
                </a:lnTo>
                <a:lnTo>
                  <a:pt x="0" y="132258"/>
                </a:lnTo>
                <a:cubicBezTo>
                  <a:pt x="0" y="227449"/>
                  <a:pt x="0" y="604891"/>
                  <a:pt x="0" y="699417"/>
                </a:cubicBezTo>
                <a:lnTo>
                  <a:pt x="0" y="699419"/>
                </a:lnTo>
                <a:lnTo>
                  <a:pt x="0" y="699421"/>
                </a:lnTo>
                <a:lnTo>
                  <a:pt x="0" y="703419"/>
                </a:lnTo>
                <a:lnTo>
                  <a:pt x="482" y="703419"/>
                </a:lnTo>
                <a:lnTo>
                  <a:pt x="1627" y="712941"/>
                </a:lnTo>
                <a:cubicBezTo>
                  <a:pt x="17769" y="779631"/>
                  <a:pt x="152008" y="831674"/>
                  <a:pt x="315215" y="831674"/>
                </a:cubicBezTo>
                <a:cubicBezTo>
                  <a:pt x="478422" y="831674"/>
                  <a:pt x="612658" y="779631"/>
                  <a:pt x="628801" y="712941"/>
                </a:cubicBezTo>
                <a:lnTo>
                  <a:pt x="629947" y="703419"/>
                </a:lnTo>
                <a:lnTo>
                  <a:pt x="630429" y="703419"/>
                </a:lnTo>
                <a:lnTo>
                  <a:pt x="630429" y="699419"/>
                </a:lnTo>
                <a:lnTo>
                  <a:pt x="630429" y="132258"/>
                </a:lnTo>
                <a:lnTo>
                  <a:pt x="630429" y="132256"/>
                </a:lnTo>
                <a:lnTo>
                  <a:pt x="628801" y="118735"/>
                </a:lnTo>
                <a:cubicBezTo>
                  <a:pt x="622748" y="93726"/>
                  <a:pt x="600088" y="70776"/>
                  <a:pt x="565520" y="51859"/>
                </a:cubicBezTo>
                <a:lnTo>
                  <a:pt x="558237" y="48536"/>
                </a:lnTo>
                <a:lnTo>
                  <a:pt x="554775" y="48536"/>
                </a:lnTo>
                <a:lnTo>
                  <a:pt x="554775" y="46957"/>
                </a:lnTo>
                <a:lnTo>
                  <a:pt x="527158" y="34358"/>
                </a:lnTo>
                <a:cubicBezTo>
                  <a:pt x="471180" y="13011"/>
                  <a:pt x="396819" y="0"/>
                  <a:pt x="31521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sp>
        <p:nvSpPr>
          <p:cNvPr id="170" name="Rectangle 169"/>
          <p:cNvSpPr/>
          <p:nvPr/>
        </p:nvSpPr>
        <p:spPr bwMode="auto">
          <a:xfrm>
            <a:off x="1793" y="1308413"/>
            <a:ext cx="1737360" cy="3967030"/>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71" name="Freeform 50"/>
          <p:cNvSpPr/>
          <p:nvPr/>
        </p:nvSpPr>
        <p:spPr>
          <a:xfrm>
            <a:off x="206089"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accent1">
              <a:lumMod val="75000"/>
            </a:schemeClr>
          </a:solidFill>
          <a:ln w="12700" cap="flat" cmpd="sng" algn="ctr">
            <a:noFill/>
            <a:prstDash val="solid"/>
            <a:miter lim="800000"/>
          </a:ln>
          <a:effectLst/>
        </p:spPr>
        <p:txBody>
          <a:bodyPr wrap="square" lIns="0" tIns="0" rIns="0" bIns="0" rtlCol="0" anchor="ctr">
            <a:noAutofit/>
          </a:bodyPr>
          <a:lstStyle/>
          <a:p>
            <a:pPr defTabSz="485393">
              <a:defRPr/>
            </a:pPr>
            <a:r>
              <a:rPr lang="en-US" sz="1200" b="1" kern="0" dirty="0">
                <a:solidFill>
                  <a:schemeClr val="accent1"/>
                </a:solidFill>
                <a:latin typeface="Segoe UI Light" panose="020B0502040204020203" pitchFamily="34" charset="0"/>
                <a:cs typeface="Segoe UI Light" panose="020B0502040204020203" pitchFamily="34" charset="0"/>
              </a:rPr>
              <a:t> </a:t>
            </a:r>
            <a:r>
              <a:rPr lang="en-US" sz="1200" b="1" kern="0" dirty="0">
                <a:ln>
                  <a:solidFill>
                    <a:schemeClr val="accent1"/>
                  </a:solidFill>
                </a:ln>
                <a:solidFill>
                  <a:schemeClr val="accent1"/>
                </a:solidFill>
                <a:latin typeface="Segoe UI Light" panose="020B0502040204020203" pitchFamily="34" charset="0"/>
                <a:cs typeface="Segoe UI Light" panose="020B0502040204020203" pitchFamily="34" charset="0"/>
              </a:rPr>
              <a:t>{  }</a:t>
            </a:r>
          </a:p>
        </p:txBody>
      </p:sp>
      <p:grpSp>
        <p:nvGrpSpPr>
          <p:cNvPr id="172" name="Group 171"/>
          <p:cNvGrpSpPr/>
          <p:nvPr/>
        </p:nvGrpSpPr>
        <p:grpSpPr>
          <a:xfrm>
            <a:off x="175065" y="2147162"/>
            <a:ext cx="338007" cy="264981"/>
            <a:chOff x="132730" y="2147162"/>
            <a:chExt cx="338007" cy="264981"/>
          </a:xfrm>
          <a:solidFill>
            <a:schemeClr val="accent1">
              <a:lumMod val="75000"/>
            </a:schemeClr>
          </a:solidFill>
        </p:grpSpPr>
        <p:sp>
          <p:nvSpPr>
            <p:cNvPr id="173" name="Freeform 36"/>
            <p:cNvSpPr>
              <a:spLocks/>
            </p:cNvSpPr>
            <p:nvPr/>
          </p:nvSpPr>
          <p:spPr bwMode="auto">
            <a:xfrm>
              <a:off x="132730"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74" name="Freeform 37"/>
            <p:cNvSpPr>
              <a:spLocks noEditPoints="1"/>
            </p:cNvSpPr>
            <p:nvPr/>
          </p:nvSpPr>
          <p:spPr bwMode="auto">
            <a:xfrm>
              <a:off x="132730"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sp>
        <p:nvSpPr>
          <p:cNvPr id="175" name="Rectangle 174"/>
          <p:cNvSpPr/>
          <p:nvPr/>
        </p:nvSpPr>
        <p:spPr>
          <a:xfrm>
            <a:off x="547605" y="2701617"/>
            <a:ext cx="1271016" cy="430887"/>
          </a:xfrm>
          <a:prstGeom prst="rect">
            <a:avLst/>
          </a:prstGeom>
        </p:spPr>
        <p:txBody>
          <a:bodyPr wrap="square">
            <a:spAutoFit/>
          </a:bodyPr>
          <a:lstStyle/>
          <a:p>
            <a:pPr defTabSz="914400"/>
            <a:r>
              <a:rPr lang="en-US" sz="1100" dirty="0">
                <a:cs typeface="Segoe UI Semilight" panose="020B0402040204020203" pitchFamily="34" charset="0"/>
              </a:rPr>
              <a:t>SQL Data </a:t>
            </a:r>
          </a:p>
          <a:p>
            <a:pPr defTabSz="914400"/>
            <a:r>
              <a:rPr lang="en-US" sz="1100" dirty="0">
                <a:cs typeface="Segoe UI Semilight" panose="020B0402040204020203" pitchFamily="34" charset="0"/>
              </a:rPr>
              <a:t>Warehouse</a:t>
            </a:r>
          </a:p>
        </p:txBody>
      </p:sp>
      <p:sp>
        <p:nvSpPr>
          <p:cNvPr id="176" name="Rectangle 175"/>
          <p:cNvSpPr/>
          <p:nvPr/>
        </p:nvSpPr>
        <p:spPr>
          <a:xfrm>
            <a:off x="547605" y="2173905"/>
            <a:ext cx="1271016" cy="261610"/>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Data Lake Store</a:t>
            </a:r>
          </a:p>
        </p:txBody>
      </p:sp>
      <p:sp>
        <p:nvSpPr>
          <p:cNvPr id="177" name="Rectangle 176"/>
          <p:cNvSpPr/>
          <p:nvPr/>
        </p:nvSpPr>
        <p:spPr>
          <a:xfrm>
            <a:off x="547605" y="3394628"/>
            <a:ext cx="1296319" cy="270285"/>
          </a:xfrm>
          <a:prstGeom prst="rect">
            <a:avLst/>
          </a:prstGeom>
        </p:spPr>
        <p:txBody>
          <a:bodyPr wrap="square">
            <a:spAutoFit/>
          </a:bodyPr>
          <a:lstStyle/>
          <a:p>
            <a:pPr defTabSz="932597">
              <a:defRPr/>
            </a:pPr>
            <a:r>
              <a:rPr lang="en-US" sz="1122" kern="0" dirty="0">
                <a:solidFill>
                  <a:schemeClr val="accent1">
                    <a:lumMod val="75000"/>
                  </a:schemeClr>
                </a:solidFill>
                <a:latin typeface="Segoe UI"/>
                <a:cs typeface="Segoe UI Semilight" panose="020B0402040204020203" pitchFamily="34" charset="0"/>
              </a:rPr>
              <a:t>DocumentDB</a:t>
            </a:r>
          </a:p>
        </p:txBody>
      </p:sp>
      <p:sp>
        <p:nvSpPr>
          <p:cNvPr id="178" name="Freeform 182"/>
          <p:cNvSpPr/>
          <p:nvPr/>
        </p:nvSpPr>
        <p:spPr bwMode="auto">
          <a:xfrm flipH="1">
            <a:off x="127392"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5503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5"/>
            <a:ext cx="11889564" cy="917575"/>
          </a:xfrm>
        </p:spPr>
        <p:txBody>
          <a:bodyPr/>
          <a:lstStyle/>
          <a:p>
            <a:pPr defTabSz="914400">
              <a:spcBef>
                <a:spcPts val="0"/>
              </a:spcBef>
              <a:spcAft>
                <a:spcPts val="600"/>
              </a:spcAft>
              <a:defRPr/>
            </a:pPr>
            <a:r>
              <a:rPr lang="en-US" dirty="0"/>
              <a:t>A document-oriented, NoSQL database service</a:t>
            </a:r>
          </a:p>
        </p:txBody>
      </p:sp>
      <p:sp>
        <p:nvSpPr>
          <p:cNvPr id="167" name="Rectangle 166"/>
          <p:cNvSpPr/>
          <p:nvPr/>
        </p:nvSpPr>
        <p:spPr bwMode="auto">
          <a:xfrm>
            <a:off x="1793" y="1308413"/>
            <a:ext cx="1737360" cy="3967030"/>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Big Data Stores</a:t>
            </a:r>
          </a:p>
        </p:txBody>
      </p:sp>
      <p:sp>
        <p:nvSpPr>
          <p:cNvPr id="168" name="Freeform 50"/>
          <p:cNvSpPr/>
          <p:nvPr/>
        </p:nvSpPr>
        <p:spPr>
          <a:xfrm>
            <a:off x="206089"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85393">
              <a:defRPr/>
            </a:pPr>
            <a:r>
              <a:rPr lang="en-US" sz="1200" b="1" kern="0" dirty="0">
                <a:solidFill>
                  <a:schemeClr val="accent1"/>
                </a:solidFill>
                <a:latin typeface="Segoe UI Light" panose="020B0502040204020203" pitchFamily="34" charset="0"/>
                <a:cs typeface="Segoe UI Light" panose="020B0502040204020203" pitchFamily="34" charset="0"/>
              </a:rPr>
              <a:t> </a:t>
            </a:r>
            <a:r>
              <a:rPr lang="en-US" sz="1200" b="1" kern="0" dirty="0">
                <a:ln>
                  <a:solidFill>
                    <a:schemeClr val="accent1"/>
                  </a:solidFill>
                </a:ln>
                <a:solidFill>
                  <a:schemeClr val="accent1"/>
                </a:solidFill>
                <a:latin typeface="Segoe UI Light" panose="020B0502040204020203" pitchFamily="34" charset="0"/>
                <a:cs typeface="Segoe UI Light" panose="020B0502040204020203" pitchFamily="34" charset="0"/>
              </a:rPr>
              <a:t>{  }</a:t>
            </a:r>
          </a:p>
        </p:txBody>
      </p:sp>
      <p:grpSp>
        <p:nvGrpSpPr>
          <p:cNvPr id="169" name="Group 168"/>
          <p:cNvGrpSpPr/>
          <p:nvPr/>
        </p:nvGrpSpPr>
        <p:grpSpPr>
          <a:xfrm>
            <a:off x="175065" y="2147162"/>
            <a:ext cx="338007" cy="264981"/>
            <a:chOff x="132730" y="2147162"/>
            <a:chExt cx="338007" cy="264981"/>
          </a:xfrm>
          <a:solidFill>
            <a:schemeClr val="accent1">
              <a:lumMod val="75000"/>
            </a:schemeClr>
          </a:solidFill>
        </p:grpSpPr>
        <p:sp>
          <p:nvSpPr>
            <p:cNvPr id="170" name="Freeform 36"/>
            <p:cNvSpPr>
              <a:spLocks/>
            </p:cNvSpPr>
            <p:nvPr/>
          </p:nvSpPr>
          <p:spPr bwMode="auto">
            <a:xfrm>
              <a:off x="132730"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71" name="Freeform 37"/>
            <p:cNvSpPr>
              <a:spLocks noEditPoints="1"/>
            </p:cNvSpPr>
            <p:nvPr/>
          </p:nvSpPr>
          <p:spPr bwMode="auto">
            <a:xfrm>
              <a:off x="132730"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sp>
        <p:nvSpPr>
          <p:cNvPr id="172" name="Rectangle 171"/>
          <p:cNvSpPr/>
          <p:nvPr/>
        </p:nvSpPr>
        <p:spPr>
          <a:xfrm>
            <a:off x="547605" y="2701617"/>
            <a:ext cx="1271016"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SQL Data </a:t>
            </a:r>
          </a:p>
          <a:p>
            <a:pPr defTabSz="914400"/>
            <a:r>
              <a:rPr lang="en-US" sz="1100" dirty="0">
                <a:solidFill>
                  <a:schemeClr val="accent1">
                    <a:lumMod val="75000"/>
                  </a:schemeClr>
                </a:solidFill>
                <a:cs typeface="Segoe UI Semilight" panose="020B0402040204020203" pitchFamily="34" charset="0"/>
              </a:rPr>
              <a:t>Warehouse</a:t>
            </a:r>
          </a:p>
        </p:txBody>
      </p:sp>
      <p:sp>
        <p:nvSpPr>
          <p:cNvPr id="173" name="Rectangle 172"/>
          <p:cNvSpPr/>
          <p:nvPr/>
        </p:nvSpPr>
        <p:spPr>
          <a:xfrm>
            <a:off x="547605" y="2173905"/>
            <a:ext cx="1271016" cy="261610"/>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Data Lake Store</a:t>
            </a:r>
          </a:p>
        </p:txBody>
      </p:sp>
      <p:sp>
        <p:nvSpPr>
          <p:cNvPr id="174" name="Rectangle 173"/>
          <p:cNvSpPr/>
          <p:nvPr/>
        </p:nvSpPr>
        <p:spPr>
          <a:xfrm>
            <a:off x="547605" y="3394628"/>
            <a:ext cx="1296319" cy="270285"/>
          </a:xfrm>
          <a:prstGeom prst="rect">
            <a:avLst/>
          </a:prstGeom>
        </p:spPr>
        <p:txBody>
          <a:bodyPr wrap="square">
            <a:spAutoFit/>
          </a:bodyPr>
          <a:lstStyle/>
          <a:p>
            <a:pPr defTabSz="932597">
              <a:defRPr/>
            </a:pPr>
            <a:r>
              <a:rPr lang="en-US" sz="1122" kern="0" dirty="0">
                <a:latin typeface="Segoe UI"/>
                <a:cs typeface="Segoe UI Semilight" panose="020B0402040204020203" pitchFamily="34" charset="0"/>
              </a:rPr>
              <a:t>DocumentDB</a:t>
            </a:r>
          </a:p>
        </p:txBody>
      </p:sp>
      <p:sp>
        <p:nvSpPr>
          <p:cNvPr id="175" name="Freeform 182"/>
          <p:cNvSpPr/>
          <p:nvPr/>
        </p:nvSpPr>
        <p:spPr bwMode="auto">
          <a:xfrm flipH="1">
            <a:off x="127392"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grpSp>
        <p:nvGrpSpPr>
          <p:cNvPr id="63" name="Group 62"/>
          <p:cNvGrpSpPr/>
          <p:nvPr/>
        </p:nvGrpSpPr>
        <p:grpSpPr>
          <a:xfrm>
            <a:off x="2224968" y="5260441"/>
            <a:ext cx="9649501" cy="1280351"/>
            <a:chOff x="2214694" y="5581573"/>
            <a:chExt cx="9649501" cy="1280351"/>
          </a:xfrm>
        </p:grpSpPr>
        <p:sp>
          <p:nvSpPr>
            <p:cNvPr id="65" name="TextBox 64"/>
            <p:cNvSpPr txBox="1"/>
            <p:nvPr/>
          </p:nvSpPr>
          <p:spPr>
            <a:xfrm>
              <a:off x="2214694" y="5581573"/>
              <a:ext cx="5114992" cy="1280351"/>
            </a:xfrm>
            <a:prstGeom prst="rect">
              <a:avLst/>
            </a:prstGeom>
            <a:noFill/>
          </p:spPr>
          <p:txBody>
            <a:bodyPr wrap="square" lIns="182880" tIns="146304" rIns="182880" bIns="146304" rtlCol="0">
              <a:spAutoFit/>
            </a:bodyPr>
            <a:lstStyle/>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Designed for modern mobile and web applications</a:t>
              </a:r>
            </a:p>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Delivers consistently fast reads and writes, schema flexibility, and the ability to easily scale a database up and down on demand</a:t>
              </a:r>
            </a:p>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Offers native support for JavaScript, SQL query, and transactions over JSON documents</a:t>
              </a:r>
            </a:p>
          </p:txBody>
        </p:sp>
        <p:sp>
          <p:nvSpPr>
            <p:cNvPr id="67" name="TextBox 66"/>
            <p:cNvSpPr txBox="1"/>
            <p:nvPr/>
          </p:nvSpPr>
          <p:spPr>
            <a:xfrm>
              <a:off x="7151925" y="5590585"/>
              <a:ext cx="4712270" cy="1037207"/>
            </a:xfrm>
            <a:prstGeom prst="rect">
              <a:avLst/>
            </a:prstGeom>
            <a:noFill/>
          </p:spPr>
          <p:txBody>
            <a:bodyPr wrap="square" lIns="182880" tIns="146304" rIns="182880" bIns="146304" rtlCol="0">
              <a:spAutoFit/>
            </a:bodyPr>
            <a:lstStyle/>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Enables complex ad hoc queries using a dialect of SQL</a:t>
              </a:r>
            </a:p>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Supports multi-document transaction processing using the familiar programming model of stored procedures, triggers, and UDFs</a:t>
              </a:r>
            </a:p>
          </p:txBody>
        </p:sp>
      </p:grpSp>
      <p:grpSp>
        <p:nvGrpSpPr>
          <p:cNvPr id="13" name="Group 12"/>
          <p:cNvGrpSpPr/>
          <p:nvPr/>
        </p:nvGrpSpPr>
        <p:grpSpPr>
          <a:xfrm>
            <a:off x="11322744" y="1721897"/>
            <a:ext cx="426004" cy="488359"/>
            <a:chOff x="10399986" y="1650936"/>
            <a:chExt cx="426004" cy="488359"/>
          </a:xfrm>
        </p:grpSpPr>
        <p:sp>
          <p:nvSpPr>
            <p:cNvPr id="69" name="TextBox 68"/>
            <p:cNvSpPr txBox="1"/>
            <p:nvPr/>
          </p:nvSpPr>
          <p:spPr>
            <a:xfrm>
              <a:off x="10531235" y="1786496"/>
              <a:ext cx="163506" cy="21723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784" u="none" strike="noStrike" kern="0" cap="none" spc="0" normalizeH="0" baseline="0" noProof="0" dirty="0">
                  <a:ln>
                    <a:noFill/>
                  </a:ln>
                  <a:solidFill>
                    <a:schemeClr val="accent1"/>
                  </a:solidFill>
                  <a:effectLst/>
                  <a:uLnTx/>
                  <a:uFillTx/>
                  <a:cs typeface="Consolas" panose="020B0609020204030204" pitchFamily="49" charset="0"/>
                </a:rPr>
                <a:t>101</a:t>
              </a:r>
            </a:p>
            <a:p>
              <a:pPr marL="0" marR="0" lvl="0" indent="0" defTabSz="914367" eaLnBrk="1" fontAlgn="auto" latinLnBrk="0" hangingPunct="1">
                <a:lnSpc>
                  <a:spcPct val="90000"/>
                </a:lnSpc>
                <a:spcBef>
                  <a:spcPts val="0"/>
                </a:spcBef>
                <a:spcAft>
                  <a:spcPts val="0"/>
                </a:spcAft>
                <a:buClrTx/>
                <a:buSzTx/>
                <a:buFontTx/>
                <a:buNone/>
                <a:tabLst/>
                <a:defRPr/>
              </a:pPr>
              <a:r>
                <a:rPr kumimoji="0" lang="en-US" sz="784" u="none" strike="noStrike" kern="0" cap="none" spc="0" normalizeH="0" baseline="0" noProof="0" dirty="0">
                  <a:ln>
                    <a:noFill/>
                  </a:ln>
                  <a:solidFill>
                    <a:schemeClr val="accent1"/>
                  </a:solidFill>
                  <a:effectLst/>
                  <a:uLnTx/>
                  <a:uFillTx/>
                  <a:cs typeface="Consolas" panose="020B0609020204030204" pitchFamily="49" charset="0"/>
                </a:rPr>
                <a:t>010</a:t>
              </a:r>
            </a:p>
          </p:txBody>
        </p:sp>
        <p:pic>
          <p:nvPicPr>
            <p:cNvPr id="70" name="Picture 69"/>
            <p:cNvPicPr>
              <a:picLocks noChangeAspect="1"/>
            </p:cNvPicPr>
            <p:nvPr/>
          </p:nvPicPr>
          <p:blipFill>
            <a:blip r:embed="rId3"/>
            <a:stretch>
              <a:fillRect/>
            </a:stretch>
          </p:blipFill>
          <p:spPr>
            <a:xfrm>
              <a:off x="10399986" y="1650936"/>
              <a:ext cx="426004" cy="488359"/>
            </a:xfrm>
            <a:prstGeom prst="rect">
              <a:avLst/>
            </a:prstGeom>
          </p:spPr>
        </p:pic>
      </p:grpSp>
      <p:sp>
        <p:nvSpPr>
          <p:cNvPr id="71" name="Freeform 131"/>
          <p:cNvSpPr>
            <a:spLocks noEditPoints="1"/>
          </p:cNvSpPr>
          <p:nvPr/>
        </p:nvSpPr>
        <p:spPr bwMode="black">
          <a:xfrm>
            <a:off x="2686433" y="1861054"/>
            <a:ext cx="500735" cy="248144"/>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endParaRPr>
          </a:p>
        </p:txBody>
      </p:sp>
      <p:sp>
        <p:nvSpPr>
          <p:cNvPr id="72" name="TextBox 71"/>
          <p:cNvSpPr txBox="1"/>
          <p:nvPr/>
        </p:nvSpPr>
        <p:spPr>
          <a:xfrm>
            <a:off x="2319880" y="1461399"/>
            <a:ext cx="1479572" cy="184666"/>
          </a:xfrm>
          <a:prstGeom prst="rect">
            <a:avLst/>
          </a:prstGeom>
          <a:noFill/>
        </p:spPr>
        <p:txBody>
          <a:bodyPr wrap="square" lIns="0" tIns="0" rIns="0" bIns="0" rtlCol="0">
            <a:spAutoFit/>
          </a:bodyPr>
          <a:lstStyle/>
          <a:p>
            <a:pPr marL="0" marR="0" lvl="0" indent="0" defTabSz="914367" eaLnBrk="1" fontAlgn="auto" latinLnBrk="0" hangingPunct="1">
              <a:spcBef>
                <a:spcPts val="0"/>
              </a:spcBef>
              <a:spcAft>
                <a:spcPts val="588"/>
              </a:spcAft>
              <a:buClrTx/>
              <a:buSzTx/>
              <a:buFontTx/>
              <a:buNone/>
              <a:tabLst/>
              <a:defRPr/>
            </a:pPr>
            <a:r>
              <a:rPr kumimoji="0" lang="en-US" sz="1200" u="none" strike="noStrike" kern="0" cap="none" spc="0" normalizeH="0" baseline="0" noProof="0" dirty="0">
                <a:ln>
                  <a:noFill/>
                </a:ln>
                <a:solidFill>
                  <a:schemeClr val="bg1"/>
                </a:solidFill>
                <a:effectLst/>
                <a:uLnTx/>
                <a:uFillTx/>
              </a:rPr>
              <a:t>DocumentDB account</a:t>
            </a:r>
          </a:p>
        </p:txBody>
      </p:sp>
      <p:cxnSp>
        <p:nvCxnSpPr>
          <p:cNvPr id="73" name="Straight Connector 72"/>
          <p:cNvCxnSpPr/>
          <p:nvPr/>
        </p:nvCxnSpPr>
        <p:spPr>
          <a:xfrm>
            <a:off x="3341570" y="1966076"/>
            <a:ext cx="1033272" cy="0"/>
          </a:xfrm>
          <a:prstGeom prst="line">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4599228" y="1461399"/>
            <a:ext cx="697307" cy="184666"/>
          </a:xfrm>
          <a:prstGeom prst="rect">
            <a:avLst/>
          </a:prstGeom>
          <a:noFill/>
        </p:spPr>
        <p:txBody>
          <a:bodyPr wrap="square" lIns="0" tIns="0" rIns="0" bIns="0" rtlCol="0">
            <a:spAutoFit/>
          </a:bodyPr>
          <a:lstStyle/>
          <a:p>
            <a:pPr marL="0" marR="0" lvl="0" indent="0" defTabSz="914367" eaLnBrk="1" fontAlgn="auto" latinLnBrk="0" hangingPunct="1">
              <a:spcBef>
                <a:spcPts val="0"/>
              </a:spcBef>
              <a:spcAft>
                <a:spcPts val="588"/>
              </a:spcAft>
              <a:buClrTx/>
              <a:buSzTx/>
              <a:buFontTx/>
              <a:buNone/>
              <a:tabLst/>
              <a:defRPr/>
            </a:pPr>
            <a:r>
              <a:rPr kumimoji="0" lang="en-US" sz="1200" u="none" strike="noStrike" kern="0" cap="none" spc="0" normalizeH="0" baseline="0" noProof="0" dirty="0">
                <a:ln>
                  <a:noFill/>
                </a:ln>
                <a:solidFill>
                  <a:schemeClr val="bg1"/>
                </a:solidFill>
                <a:effectLst/>
                <a:uLnTx/>
                <a:uFillTx/>
              </a:rPr>
              <a:t>Databases</a:t>
            </a:r>
          </a:p>
        </p:txBody>
      </p:sp>
      <p:pic>
        <p:nvPicPr>
          <p:cNvPr id="77" name="Picture 6" descr="\\MAGNUM\Projects\Microsoft\Cloud Power FY12\Design\ICONS_PNG\Flexible_Workspace.png"/>
          <p:cNvPicPr>
            <a:picLocks noChangeAspect="1" noChangeArrowheads="1"/>
          </p:cNvPicPr>
          <p:nvPr/>
        </p:nvPicPr>
        <p:blipFill>
          <a:blip r:embed="rId4" cstate="print">
            <a:lum bright="100000"/>
          </a:blip>
          <a:srcRect r="63636"/>
          <a:stretch>
            <a:fillRect/>
          </a:stretch>
        </p:blipFill>
        <p:spPr bwMode="auto">
          <a:xfrm flipH="1">
            <a:off x="5310511" y="2958599"/>
            <a:ext cx="218041" cy="504366"/>
          </a:xfrm>
          <a:prstGeom prst="rect">
            <a:avLst/>
          </a:prstGeom>
          <a:noFill/>
          <a:ln>
            <a:noFill/>
          </a:ln>
        </p:spPr>
      </p:pic>
      <p:pic>
        <p:nvPicPr>
          <p:cNvPr id="78" name="Picture 6" descr="\\MAGNUM\Projects\Microsoft\Cloud Power FY12\Design\ICONS_PNG\Flexible_Workspace.png"/>
          <p:cNvPicPr>
            <a:picLocks noChangeAspect="1" noChangeArrowheads="1"/>
          </p:cNvPicPr>
          <p:nvPr/>
        </p:nvPicPr>
        <p:blipFill>
          <a:blip r:embed="rId4" cstate="print">
            <a:lum bright="100000"/>
          </a:blip>
          <a:srcRect r="63636"/>
          <a:stretch>
            <a:fillRect/>
          </a:stretch>
        </p:blipFill>
        <p:spPr bwMode="auto">
          <a:xfrm flipH="1">
            <a:off x="5424173" y="3132448"/>
            <a:ext cx="218041" cy="504366"/>
          </a:xfrm>
          <a:prstGeom prst="rect">
            <a:avLst/>
          </a:prstGeom>
          <a:noFill/>
          <a:ln>
            <a:noFill/>
          </a:ln>
        </p:spPr>
      </p:pic>
      <p:sp>
        <p:nvSpPr>
          <p:cNvPr id="81" name="TextBox 80"/>
          <p:cNvSpPr txBox="1"/>
          <p:nvPr/>
        </p:nvSpPr>
        <p:spPr>
          <a:xfrm>
            <a:off x="5317279" y="2477549"/>
            <a:ext cx="370294" cy="184666"/>
          </a:xfrm>
          <a:prstGeom prst="rect">
            <a:avLst/>
          </a:prstGeom>
          <a:noFill/>
        </p:spPr>
        <p:txBody>
          <a:bodyPr wrap="square" lIns="0" tIns="0" rIns="0" bIns="0" rtlCol="0">
            <a:spAutoFit/>
          </a:bodyPr>
          <a:lstStyle/>
          <a:p>
            <a:pPr marL="0" marR="0" lvl="0" indent="0" defTabSz="914367" eaLnBrk="1" fontAlgn="auto" latinLnBrk="0" hangingPunct="1">
              <a:spcBef>
                <a:spcPts val="0"/>
              </a:spcBef>
              <a:spcAft>
                <a:spcPts val="588"/>
              </a:spcAft>
              <a:buClrTx/>
              <a:buSzTx/>
              <a:buFontTx/>
              <a:buNone/>
              <a:tabLst/>
              <a:defRPr/>
            </a:pPr>
            <a:r>
              <a:rPr kumimoji="0" lang="en-US" sz="1200" u="none" strike="noStrike" kern="0" cap="none" normalizeH="0" baseline="0" noProof="0" dirty="0">
                <a:ln>
                  <a:noFill/>
                </a:ln>
                <a:solidFill>
                  <a:schemeClr val="bg1"/>
                </a:solidFill>
                <a:effectLst/>
                <a:uLnTx/>
                <a:uFillTx/>
              </a:rPr>
              <a:t>Users</a:t>
            </a:r>
          </a:p>
        </p:txBody>
      </p:sp>
      <p:sp>
        <p:nvSpPr>
          <p:cNvPr id="82" name="TextBox 81"/>
          <p:cNvSpPr txBox="1"/>
          <p:nvPr/>
        </p:nvSpPr>
        <p:spPr>
          <a:xfrm>
            <a:off x="5755876" y="3777977"/>
            <a:ext cx="799899" cy="184666"/>
          </a:xfrm>
          <a:prstGeom prst="rect">
            <a:avLst/>
          </a:prstGeom>
          <a:noFill/>
        </p:spPr>
        <p:txBody>
          <a:bodyPr wrap="square" lIns="0" tIns="0" rIns="0" bIns="0" rtlCol="0">
            <a:spAutoFit/>
          </a:bodyPr>
          <a:lstStyle/>
          <a:p>
            <a:pPr marL="0" marR="0" lvl="0" indent="0" defTabSz="914367" eaLnBrk="1" fontAlgn="auto" latinLnBrk="0" hangingPunct="1">
              <a:spcBef>
                <a:spcPts val="0"/>
              </a:spcBef>
              <a:spcAft>
                <a:spcPts val="588"/>
              </a:spcAft>
              <a:buClrTx/>
              <a:buSzTx/>
              <a:buFontTx/>
              <a:buNone/>
              <a:tabLst/>
              <a:defRPr/>
            </a:pPr>
            <a:r>
              <a:rPr kumimoji="0" lang="en-US" sz="1200" u="none" strike="noStrike" kern="0" cap="none" normalizeH="0" baseline="0" noProof="0" dirty="0">
                <a:ln>
                  <a:noFill/>
                </a:ln>
                <a:solidFill>
                  <a:schemeClr val="bg1"/>
                </a:solidFill>
                <a:effectLst/>
                <a:uLnTx/>
                <a:uFillTx/>
              </a:rPr>
              <a:t>Permissions</a:t>
            </a:r>
          </a:p>
        </p:txBody>
      </p:sp>
      <p:cxnSp>
        <p:nvCxnSpPr>
          <p:cNvPr id="83" name="Straight Connector 82"/>
          <p:cNvCxnSpPr/>
          <p:nvPr/>
        </p:nvCxnSpPr>
        <p:spPr>
          <a:xfrm>
            <a:off x="5515496" y="1966076"/>
            <a:ext cx="1033272" cy="0"/>
          </a:xfrm>
          <a:prstGeom prst="line">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6729023" y="1744684"/>
            <a:ext cx="611148" cy="518985"/>
            <a:chOff x="6729435" y="1762231"/>
            <a:chExt cx="611148" cy="518985"/>
          </a:xfrm>
        </p:grpSpPr>
        <p:sp>
          <p:nvSpPr>
            <p:cNvPr id="84" name="Freeform 79"/>
            <p:cNvSpPr>
              <a:spLocks noEditPoints="1"/>
            </p:cNvSpPr>
            <p:nvPr/>
          </p:nvSpPr>
          <p:spPr bwMode="black">
            <a:xfrm>
              <a:off x="7008975" y="1895116"/>
              <a:ext cx="331608" cy="38610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568" u="none" strike="noStrike" kern="0" cap="none" spc="0" normalizeH="0" baseline="0" noProof="0">
                <a:ln>
                  <a:noFill/>
                </a:ln>
                <a:solidFill>
                  <a:sysClr val="windowText" lastClr="000000"/>
                </a:solidFill>
                <a:effectLst/>
                <a:uLnTx/>
                <a:uFillTx/>
              </a:endParaRPr>
            </a:p>
          </p:txBody>
        </p:sp>
        <p:sp>
          <p:nvSpPr>
            <p:cNvPr id="85" name="Freeform 79"/>
            <p:cNvSpPr>
              <a:spLocks noEditPoints="1"/>
            </p:cNvSpPr>
            <p:nvPr/>
          </p:nvSpPr>
          <p:spPr bwMode="black">
            <a:xfrm>
              <a:off x="6729435" y="1762231"/>
              <a:ext cx="338223" cy="38610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568" u="none" strike="noStrike" kern="0" cap="none" spc="0" normalizeH="0" baseline="0" noProof="0">
                <a:ln>
                  <a:noFill/>
                </a:ln>
                <a:solidFill>
                  <a:sysClr val="windowText" lastClr="000000"/>
                </a:solidFill>
                <a:effectLst/>
                <a:uLnTx/>
                <a:uFillTx/>
              </a:endParaRPr>
            </a:p>
          </p:txBody>
        </p:sp>
      </p:grpSp>
      <p:sp>
        <p:nvSpPr>
          <p:cNvPr id="86" name="TextBox 85"/>
          <p:cNvSpPr txBox="1"/>
          <p:nvPr/>
        </p:nvSpPr>
        <p:spPr>
          <a:xfrm>
            <a:off x="6664304" y="1461399"/>
            <a:ext cx="740587" cy="184666"/>
          </a:xfrm>
          <a:prstGeom prst="rect">
            <a:avLst/>
          </a:prstGeom>
          <a:noFill/>
        </p:spPr>
        <p:txBody>
          <a:bodyPr wrap="square" lIns="0" tIns="0" rIns="0" bIns="0" rtlCol="0">
            <a:spAutoFit/>
          </a:bodyPr>
          <a:lstStyle/>
          <a:p>
            <a:pPr marL="0" marR="0" lvl="0" indent="0" defTabSz="914367" eaLnBrk="1" fontAlgn="auto" latinLnBrk="0" hangingPunct="1">
              <a:spcBef>
                <a:spcPts val="0"/>
              </a:spcBef>
              <a:spcAft>
                <a:spcPts val="588"/>
              </a:spcAft>
              <a:buClrTx/>
              <a:buSzTx/>
              <a:buFontTx/>
              <a:buNone/>
              <a:tabLst/>
              <a:defRPr/>
            </a:pPr>
            <a:r>
              <a:rPr kumimoji="0" lang="en-US" sz="1200" u="none" strike="noStrike" kern="0" cap="none" spc="0" normalizeH="0" baseline="0" noProof="0" dirty="0">
                <a:ln>
                  <a:noFill/>
                </a:ln>
                <a:solidFill>
                  <a:schemeClr val="bg1"/>
                </a:solidFill>
                <a:effectLst/>
                <a:uLnTx/>
                <a:uFillTx/>
              </a:rPr>
              <a:t>Collections</a:t>
            </a:r>
          </a:p>
        </p:txBody>
      </p:sp>
      <p:sp>
        <p:nvSpPr>
          <p:cNvPr id="87" name="TextBox 86"/>
          <p:cNvSpPr txBox="1"/>
          <p:nvPr/>
        </p:nvSpPr>
        <p:spPr>
          <a:xfrm>
            <a:off x="9249438" y="1489974"/>
            <a:ext cx="772647" cy="184666"/>
          </a:xfrm>
          <a:prstGeom prst="rect">
            <a:avLst/>
          </a:prstGeom>
          <a:noFill/>
        </p:spPr>
        <p:txBody>
          <a:bodyPr wrap="square" lIns="0" tIns="0" rIns="0" bIns="0" rtlCol="0">
            <a:spAutoFit/>
          </a:bodyPr>
          <a:lstStyle/>
          <a:p>
            <a:pPr marL="0" marR="0" lvl="0" indent="0" defTabSz="914367" eaLnBrk="1" fontAlgn="auto" latinLnBrk="0" hangingPunct="1">
              <a:spcBef>
                <a:spcPts val="0"/>
              </a:spcBef>
              <a:spcAft>
                <a:spcPts val="588"/>
              </a:spcAft>
              <a:buClrTx/>
              <a:buSzTx/>
              <a:buFontTx/>
              <a:buNone/>
              <a:tabLst/>
              <a:defRPr/>
            </a:pPr>
            <a:r>
              <a:rPr kumimoji="0" lang="en-US" sz="1200" u="none" strike="noStrike" kern="0" cap="none" spc="0" normalizeH="0" baseline="0" noProof="0" dirty="0">
                <a:ln>
                  <a:noFill/>
                </a:ln>
                <a:solidFill>
                  <a:schemeClr val="bg1"/>
                </a:solidFill>
                <a:effectLst/>
                <a:uLnTx/>
                <a:uFillTx/>
              </a:rPr>
              <a:t>Documents</a:t>
            </a:r>
          </a:p>
        </p:txBody>
      </p:sp>
      <p:cxnSp>
        <p:nvCxnSpPr>
          <p:cNvPr id="88" name="Straight Connector 87"/>
          <p:cNvCxnSpPr>
            <a:cxnSpLocks/>
          </p:cNvCxnSpPr>
          <p:nvPr/>
        </p:nvCxnSpPr>
        <p:spPr>
          <a:xfrm>
            <a:off x="7481480" y="1966076"/>
            <a:ext cx="1540600" cy="0"/>
          </a:xfrm>
          <a:prstGeom prst="line">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0196883" y="1966076"/>
            <a:ext cx="1033272" cy="0"/>
          </a:xfrm>
          <a:prstGeom prst="line">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8397152" y="3102236"/>
            <a:ext cx="1250342" cy="184666"/>
          </a:xfrm>
          <a:prstGeom prst="rect">
            <a:avLst/>
          </a:prstGeom>
          <a:noFill/>
        </p:spPr>
        <p:txBody>
          <a:bodyPr wrap="square" lIns="0" tIns="0" rIns="0" bIns="0" rtlCol="0">
            <a:spAutoFit/>
          </a:bodyPr>
          <a:lstStyle/>
          <a:p>
            <a:pPr marL="0" marR="0" lvl="0" indent="0" defTabSz="914367" eaLnBrk="1" fontAlgn="auto" latinLnBrk="0" hangingPunct="1">
              <a:spcBef>
                <a:spcPts val="0"/>
              </a:spcBef>
              <a:spcAft>
                <a:spcPts val="588"/>
              </a:spcAft>
              <a:buClrTx/>
              <a:buSzTx/>
              <a:buFontTx/>
              <a:buNone/>
              <a:tabLst/>
              <a:defRPr/>
            </a:pPr>
            <a:r>
              <a:rPr kumimoji="0" lang="en-US" sz="1200" u="none" strike="noStrike" kern="0" cap="none" normalizeH="0" baseline="0" noProof="0" dirty="0">
                <a:ln>
                  <a:noFill/>
                </a:ln>
                <a:solidFill>
                  <a:schemeClr val="bg1"/>
                </a:solidFill>
                <a:effectLst/>
                <a:uLnTx/>
                <a:uFillTx/>
              </a:rPr>
              <a:t>Stored procedures</a:t>
            </a:r>
          </a:p>
        </p:txBody>
      </p:sp>
      <p:sp>
        <p:nvSpPr>
          <p:cNvPr id="97" name="TextBox 96"/>
          <p:cNvSpPr txBox="1"/>
          <p:nvPr/>
        </p:nvSpPr>
        <p:spPr>
          <a:xfrm>
            <a:off x="8397152" y="3996225"/>
            <a:ext cx="551433" cy="184666"/>
          </a:xfrm>
          <a:prstGeom prst="rect">
            <a:avLst/>
          </a:prstGeom>
          <a:noFill/>
        </p:spPr>
        <p:txBody>
          <a:bodyPr wrap="square" lIns="0" tIns="0" rIns="0" bIns="0" rtlCol="0">
            <a:spAutoFit/>
          </a:bodyPr>
          <a:lstStyle/>
          <a:p>
            <a:pPr marL="0" marR="0" lvl="0" indent="0" defTabSz="914367" eaLnBrk="1" fontAlgn="auto" latinLnBrk="0" hangingPunct="1">
              <a:spcBef>
                <a:spcPts val="0"/>
              </a:spcBef>
              <a:spcAft>
                <a:spcPts val="588"/>
              </a:spcAft>
              <a:buClrTx/>
              <a:buSzTx/>
              <a:buFontTx/>
              <a:buNone/>
              <a:tabLst/>
              <a:defRPr/>
            </a:pPr>
            <a:r>
              <a:rPr kumimoji="0" lang="en-US" sz="1200" u="none" strike="noStrike" kern="0" cap="none" normalizeH="0" baseline="0" noProof="0" dirty="0">
                <a:ln>
                  <a:noFill/>
                </a:ln>
                <a:solidFill>
                  <a:schemeClr val="bg1"/>
                </a:solidFill>
                <a:effectLst/>
                <a:uLnTx/>
                <a:uFillTx/>
              </a:rPr>
              <a:t>Triggers</a:t>
            </a:r>
          </a:p>
        </p:txBody>
      </p:sp>
      <p:sp>
        <p:nvSpPr>
          <p:cNvPr id="98" name="TextBox 97"/>
          <p:cNvSpPr txBox="1"/>
          <p:nvPr/>
        </p:nvSpPr>
        <p:spPr>
          <a:xfrm>
            <a:off x="8397152" y="4867354"/>
            <a:ext cx="1545295" cy="184666"/>
          </a:xfrm>
          <a:prstGeom prst="rect">
            <a:avLst/>
          </a:prstGeom>
          <a:noFill/>
        </p:spPr>
        <p:txBody>
          <a:bodyPr wrap="square" lIns="0" tIns="0" rIns="0" bIns="0" rtlCol="0">
            <a:spAutoFit/>
          </a:bodyPr>
          <a:lstStyle/>
          <a:p>
            <a:pPr marL="0" marR="0" lvl="0" indent="0" defTabSz="914367" eaLnBrk="1" fontAlgn="auto" latinLnBrk="0" hangingPunct="1">
              <a:spcBef>
                <a:spcPts val="0"/>
              </a:spcBef>
              <a:spcAft>
                <a:spcPts val="588"/>
              </a:spcAft>
              <a:buClrTx/>
              <a:buSzTx/>
              <a:buFontTx/>
              <a:buNone/>
              <a:tabLst/>
              <a:defRPr/>
            </a:pPr>
            <a:r>
              <a:rPr kumimoji="0" lang="en-US" sz="1200" u="none" strike="noStrike" kern="0" cap="none" normalizeH="0" baseline="0" noProof="0" dirty="0">
                <a:ln>
                  <a:noFill/>
                </a:ln>
                <a:solidFill>
                  <a:schemeClr val="bg1"/>
                </a:solidFill>
                <a:effectLst/>
                <a:uLnTx/>
                <a:uFillTx/>
              </a:rPr>
              <a:t>User-defined functions</a:t>
            </a:r>
          </a:p>
        </p:txBody>
      </p:sp>
      <p:sp>
        <p:nvSpPr>
          <p:cNvPr id="99" name="TextBox 98"/>
          <p:cNvSpPr txBox="1"/>
          <p:nvPr/>
        </p:nvSpPr>
        <p:spPr>
          <a:xfrm>
            <a:off x="8895675" y="2547943"/>
            <a:ext cx="1458340" cy="184666"/>
          </a:xfrm>
          <a:prstGeom prst="rect">
            <a:avLst/>
          </a:prstGeom>
          <a:noFill/>
        </p:spPr>
        <p:txBody>
          <a:bodyPr wrap="square" lIns="0" tIns="0" rIns="0" bIns="0" rtlCol="0">
            <a:spAutoFit/>
          </a:bodyPr>
          <a:lstStyle/>
          <a:p>
            <a:pPr lvl="0" defTabSz="914367">
              <a:defRPr/>
            </a:pPr>
            <a:r>
              <a:rPr lang="en-US" sz="1200" kern="0" dirty="0">
                <a:solidFill>
                  <a:schemeClr val="bg1"/>
                </a:solidFill>
              </a:rPr>
              <a:t>Y</a:t>
            </a:r>
            <a:r>
              <a:rPr kumimoji="0" lang="en-US" sz="1200" u="none" strike="noStrike" kern="0" cap="none" normalizeH="0" baseline="0" noProof="0" dirty="0">
                <a:ln>
                  <a:noFill/>
                </a:ln>
                <a:solidFill>
                  <a:schemeClr val="bg1"/>
                </a:solidFill>
                <a:effectLst/>
                <a:uLnTx/>
                <a:uFillTx/>
              </a:rPr>
              <a:t>our </a:t>
            </a:r>
            <a:r>
              <a:rPr lang="en-US" sz="1200" kern="0" dirty="0">
                <a:solidFill>
                  <a:schemeClr val="bg1"/>
                </a:solidFill>
              </a:rPr>
              <a:t>documents</a:t>
            </a:r>
            <a:r>
              <a:rPr kumimoji="0" lang="en-US" sz="1200" u="none" strike="noStrike" kern="0" cap="none" normalizeH="0" baseline="0" noProof="0" dirty="0">
                <a:ln>
                  <a:noFill/>
                </a:ln>
                <a:solidFill>
                  <a:schemeClr val="bg1"/>
                </a:solidFill>
                <a:effectLst/>
                <a:uLnTx/>
                <a:uFillTx/>
              </a:rPr>
              <a:t> here</a:t>
            </a:r>
          </a:p>
        </p:txBody>
      </p:sp>
      <p:pic>
        <p:nvPicPr>
          <p:cNvPr id="113" name="Picture 112"/>
          <p:cNvPicPr>
            <a:picLocks noChangeAspect="1"/>
          </p:cNvPicPr>
          <p:nvPr/>
        </p:nvPicPr>
        <p:blipFill>
          <a:blip r:embed="rId5"/>
          <a:stretch>
            <a:fillRect/>
          </a:stretch>
        </p:blipFill>
        <p:spPr>
          <a:xfrm>
            <a:off x="9420419" y="1719577"/>
            <a:ext cx="430685" cy="492999"/>
          </a:xfrm>
          <a:prstGeom prst="rect">
            <a:avLst/>
          </a:prstGeom>
        </p:spPr>
      </p:pic>
      <p:pic>
        <p:nvPicPr>
          <p:cNvPr id="114" name="Picture 113"/>
          <p:cNvPicPr>
            <a:picLocks noChangeAspect="1"/>
          </p:cNvPicPr>
          <p:nvPr/>
        </p:nvPicPr>
        <p:blipFill>
          <a:blip r:embed="rId6"/>
          <a:stretch>
            <a:fillRect/>
          </a:stretch>
        </p:blipFill>
        <p:spPr>
          <a:xfrm>
            <a:off x="5369902" y="2694375"/>
            <a:ext cx="265048" cy="610919"/>
          </a:xfrm>
          <a:prstGeom prst="rect">
            <a:avLst/>
          </a:prstGeom>
        </p:spPr>
      </p:pic>
      <p:pic>
        <p:nvPicPr>
          <p:cNvPr id="115" name="Picture 114"/>
          <p:cNvPicPr>
            <a:picLocks noChangeAspect="1"/>
          </p:cNvPicPr>
          <p:nvPr/>
        </p:nvPicPr>
        <p:blipFill>
          <a:blip r:embed="rId7"/>
          <a:stretch>
            <a:fillRect/>
          </a:stretch>
        </p:blipFill>
        <p:spPr>
          <a:xfrm>
            <a:off x="5994307" y="4007940"/>
            <a:ext cx="323036" cy="447251"/>
          </a:xfrm>
          <a:prstGeom prst="rect">
            <a:avLst/>
          </a:prstGeom>
        </p:spPr>
      </p:pic>
      <p:grpSp>
        <p:nvGrpSpPr>
          <p:cNvPr id="15" name="Group 14"/>
          <p:cNvGrpSpPr/>
          <p:nvPr/>
        </p:nvGrpSpPr>
        <p:grpSpPr>
          <a:xfrm>
            <a:off x="7925632" y="2982047"/>
            <a:ext cx="392112" cy="457469"/>
            <a:chOff x="7339960" y="2982047"/>
            <a:chExt cx="392112" cy="457469"/>
          </a:xfrm>
        </p:grpSpPr>
        <p:sp>
          <p:nvSpPr>
            <p:cNvPr id="118" name="TextBox 117"/>
            <p:cNvSpPr txBox="1"/>
            <p:nvPr/>
          </p:nvSpPr>
          <p:spPr>
            <a:xfrm>
              <a:off x="7473499" y="3134607"/>
              <a:ext cx="125034" cy="152349"/>
            </a:xfrm>
            <a:prstGeom prst="rect">
              <a:avLst/>
            </a:prstGeom>
            <a:noFill/>
          </p:spPr>
          <p:txBody>
            <a:bodyPr wrap="none" lIns="0" tIns="0" rIns="0" bIns="0"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00" u="none" strike="noStrike" kern="0" cap="none" spc="0" normalizeH="0" baseline="0" noProof="0" dirty="0">
                  <a:ln>
                    <a:noFill/>
                  </a:ln>
                  <a:solidFill>
                    <a:schemeClr val="accent1"/>
                  </a:solidFill>
                  <a:effectLst/>
                  <a:uLnTx/>
                  <a:uFillTx/>
                </a:rPr>
                <a:t>JS</a:t>
              </a:r>
              <a:endParaRPr kumimoji="0" lang="en-US" sz="3200" u="none" strike="noStrike" kern="0" cap="none" spc="0" normalizeH="0" baseline="0" noProof="0" dirty="0">
                <a:ln>
                  <a:noFill/>
                </a:ln>
                <a:solidFill>
                  <a:schemeClr val="accent1"/>
                </a:solidFill>
                <a:effectLst/>
                <a:uLnTx/>
                <a:uFillTx/>
              </a:endParaRPr>
            </a:p>
          </p:txBody>
        </p:sp>
        <p:pic>
          <p:nvPicPr>
            <p:cNvPr id="119" name="Picture 118"/>
            <p:cNvPicPr>
              <a:picLocks noChangeAspect="1"/>
            </p:cNvPicPr>
            <p:nvPr/>
          </p:nvPicPr>
          <p:blipFill>
            <a:blip r:embed="rId3"/>
            <a:stretch>
              <a:fillRect/>
            </a:stretch>
          </p:blipFill>
          <p:spPr>
            <a:xfrm>
              <a:off x="7339960" y="2982047"/>
              <a:ext cx="392112" cy="457469"/>
            </a:xfrm>
            <a:prstGeom prst="rect">
              <a:avLst/>
            </a:prstGeom>
          </p:spPr>
        </p:pic>
      </p:grpSp>
      <p:grpSp>
        <p:nvGrpSpPr>
          <p:cNvPr id="24" name="Group 23"/>
          <p:cNvGrpSpPr/>
          <p:nvPr/>
        </p:nvGrpSpPr>
        <p:grpSpPr>
          <a:xfrm>
            <a:off x="4606910" y="1725844"/>
            <a:ext cx="681942" cy="556664"/>
            <a:chOff x="4655834" y="1687744"/>
            <a:chExt cx="681942" cy="556664"/>
          </a:xfrm>
        </p:grpSpPr>
        <p:grpSp>
          <p:nvGrpSpPr>
            <p:cNvPr id="127" name="Group 126"/>
            <p:cNvGrpSpPr/>
            <p:nvPr/>
          </p:nvGrpSpPr>
          <p:grpSpPr>
            <a:xfrm>
              <a:off x="4655834" y="1687744"/>
              <a:ext cx="401656" cy="395760"/>
              <a:chOff x="4901947" y="1839946"/>
              <a:chExt cx="478620" cy="395760"/>
            </a:xfrm>
          </p:grpSpPr>
          <p:sp>
            <p:nvSpPr>
              <p:cNvPr id="128" name="AutoShape 3"/>
              <p:cNvSpPr>
                <a:spLocks noChangeAspect="1" noChangeArrowheads="1" noTextEdit="1"/>
              </p:cNvSpPr>
              <p:nvPr/>
            </p:nvSpPr>
            <p:spPr bwMode="auto">
              <a:xfrm>
                <a:off x="4901947" y="1839946"/>
                <a:ext cx="478620" cy="39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endParaRPr>
              </a:p>
            </p:txBody>
          </p:sp>
          <p:sp>
            <p:nvSpPr>
              <p:cNvPr id="129" name="Freeform 5"/>
              <p:cNvSpPr>
                <a:spLocks/>
              </p:cNvSpPr>
              <p:nvPr/>
            </p:nvSpPr>
            <p:spPr bwMode="auto">
              <a:xfrm>
                <a:off x="4913397" y="1904297"/>
                <a:ext cx="455720" cy="326583"/>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endParaRPr>
              </a:p>
            </p:txBody>
          </p:sp>
          <p:sp>
            <p:nvSpPr>
              <p:cNvPr id="130" name="Freeform 6"/>
              <p:cNvSpPr>
                <a:spLocks/>
              </p:cNvSpPr>
              <p:nvPr/>
            </p:nvSpPr>
            <p:spPr bwMode="auto">
              <a:xfrm>
                <a:off x="4913397" y="1904297"/>
                <a:ext cx="455720" cy="326583"/>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endParaRPr>
              </a:p>
            </p:txBody>
          </p:sp>
          <p:sp>
            <p:nvSpPr>
              <p:cNvPr id="131" name="Oval 7"/>
              <p:cNvSpPr>
                <a:spLocks noChangeArrowheads="1"/>
              </p:cNvSpPr>
              <p:nvPr/>
            </p:nvSpPr>
            <p:spPr bwMode="auto">
              <a:xfrm>
                <a:off x="4913397" y="1844772"/>
                <a:ext cx="455720" cy="106180"/>
              </a:xfrm>
              <a:prstGeom prst="ellipse">
                <a:avLst/>
              </a:pr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endParaRPr>
              </a:p>
            </p:txBody>
          </p:sp>
          <p:sp>
            <p:nvSpPr>
              <p:cNvPr id="132" name="Oval 8"/>
              <p:cNvSpPr>
                <a:spLocks noChangeArrowheads="1"/>
              </p:cNvSpPr>
              <p:nvPr/>
            </p:nvSpPr>
            <p:spPr bwMode="auto">
              <a:xfrm>
                <a:off x="4913397" y="1844772"/>
                <a:ext cx="455720" cy="10618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endParaRPr>
              </a:p>
            </p:txBody>
          </p:sp>
        </p:grpSp>
        <p:grpSp>
          <p:nvGrpSpPr>
            <p:cNvPr id="9" name="Group 8"/>
            <p:cNvGrpSpPr/>
            <p:nvPr/>
          </p:nvGrpSpPr>
          <p:grpSpPr>
            <a:xfrm>
              <a:off x="4936120" y="1848648"/>
              <a:ext cx="401656" cy="395760"/>
              <a:chOff x="4901947" y="1839946"/>
              <a:chExt cx="478620" cy="395760"/>
            </a:xfrm>
          </p:grpSpPr>
          <p:sp>
            <p:nvSpPr>
              <p:cNvPr id="106" name="AutoShape 3"/>
              <p:cNvSpPr>
                <a:spLocks noChangeAspect="1" noChangeArrowheads="1" noTextEdit="1"/>
              </p:cNvSpPr>
              <p:nvPr/>
            </p:nvSpPr>
            <p:spPr bwMode="auto">
              <a:xfrm>
                <a:off x="4901947" y="1839946"/>
                <a:ext cx="478620" cy="39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endParaRPr>
              </a:p>
            </p:txBody>
          </p:sp>
          <p:sp>
            <p:nvSpPr>
              <p:cNvPr id="107" name="Freeform 5"/>
              <p:cNvSpPr>
                <a:spLocks/>
              </p:cNvSpPr>
              <p:nvPr/>
            </p:nvSpPr>
            <p:spPr bwMode="auto">
              <a:xfrm>
                <a:off x="4913397" y="1904297"/>
                <a:ext cx="455720" cy="326583"/>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endParaRPr>
              </a:p>
            </p:txBody>
          </p:sp>
          <p:sp>
            <p:nvSpPr>
              <p:cNvPr id="108" name="Freeform 6"/>
              <p:cNvSpPr>
                <a:spLocks/>
              </p:cNvSpPr>
              <p:nvPr/>
            </p:nvSpPr>
            <p:spPr bwMode="auto">
              <a:xfrm>
                <a:off x="4913397" y="1904297"/>
                <a:ext cx="455720" cy="326583"/>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endParaRPr>
              </a:p>
            </p:txBody>
          </p:sp>
          <p:sp>
            <p:nvSpPr>
              <p:cNvPr id="109" name="Oval 7"/>
              <p:cNvSpPr>
                <a:spLocks noChangeArrowheads="1"/>
              </p:cNvSpPr>
              <p:nvPr/>
            </p:nvSpPr>
            <p:spPr bwMode="auto">
              <a:xfrm>
                <a:off x="4913397" y="1844772"/>
                <a:ext cx="455720" cy="106180"/>
              </a:xfrm>
              <a:prstGeom prst="ellipse">
                <a:avLst/>
              </a:prstGeom>
              <a:solidFill>
                <a:srgbClr val="4972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endParaRPr>
              </a:p>
            </p:txBody>
          </p:sp>
          <p:sp>
            <p:nvSpPr>
              <p:cNvPr id="110" name="Oval 8"/>
              <p:cNvSpPr>
                <a:spLocks noChangeArrowheads="1"/>
              </p:cNvSpPr>
              <p:nvPr/>
            </p:nvSpPr>
            <p:spPr bwMode="auto">
              <a:xfrm>
                <a:off x="4913397" y="1844772"/>
                <a:ext cx="455720" cy="10618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endParaRPr>
              </a:p>
            </p:txBody>
          </p:sp>
        </p:grpSp>
        <p:sp>
          <p:nvSpPr>
            <p:cNvPr id="112" name="TextBox 111"/>
            <p:cNvSpPr txBox="1"/>
            <p:nvPr/>
          </p:nvSpPr>
          <p:spPr>
            <a:xfrm>
              <a:off x="4766522" y="1834672"/>
              <a:ext cx="180280" cy="162865"/>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u="none" strike="noStrike" kern="0" cap="none" spc="0" normalizeH="0" baseline="0" noProof="0" dirty="0">
                  <a:ln>
                    <a:noFill/>
                  </a:ln>
                  <a:effectLst/>
                  <a:uLnTx/>
                  <a:uFillTx/>
                </a:rPr>
                <a:t>{  }</a:t>
              </a:r>
            </a:p>
          </p:txBody>
        </p:sp>
        <p:sp>
          <p:nvSpPr>
            <p:cNvPr id="111" name="TextBox 110"/>
            <p:cNvSpPr txBox="1"/>
            <p:nvPr/>
          </p:nvSpPr>
          <p:spPr>
            <a:xfrm>
              <a:off x="5037305" y="2003196"/>
              <a:ext cx="199286" cy="162865"/>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u="none" strike="noStrike" kern="0" cap="none" spc="0" normalizeH="0" baseline="0" noProof="0" dirty="0">
                  <a:ln>
                    <a:noFill/>
                  </a:ln>
                  <a:effectLst/>
                  <a:uLnTx/>
                  <a:uFillTx/>
                </a:rPr>
                <a:t>{  }</a:t>
              </a:r>
            </a:p>
          </p:txBody>
        </p:sp>
      </p:grpSp>
      <p:grpSp>
        <p:nvGrpSpPr>
          <p:cNvPr id="134" name="Group 133"/>
          <p:cNvGrpSpPr/>
          <p:nvPr/>
        </p:nvGrpSpPr>
        <p:grpSpPr>
          <a:xfrm>
            <a:off x="7925632" y="3868914"/>
            <a:ext cx="392112" cy="457469"/>
            <a:chOff x="7339960" y="2982047"/>
            <a:chExt cx="392112" cy="457469"/>
          </a:xfrm>
        </p:grpSpPr>
        <p:sp>
          <p:nvSpPr>
            <p:cNvPr id="135" name="TextBox 134"/>
            <p:cNvSpPr txBox="1"/>
            <p:nvPr/>
          </p:nvSpPr>
          <p:spPr>
            <a:xfrm>
              <a:off x="7473499" y="3134607"/>
              <a:ext cx="125034" cy="152349"/>
            </a:xfrm>
            <a:prstGeom prst="rect">
              <a:avLst/>
            </a:prstGeom>
            <a:noFill/>
          </p:spPr>
          <p:txBody>
            <a:bodyPr wrap="none" lIns="0" tIns="0" rIns="0" bIns="0"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00" u="none" strike="noStrike" kern="0" cap="none" spc="0" normalizeH="0" baseline="0" noProof="0" dirty="0">
                  <a:ln>
                    <a:noFill/>
                  </a:ln>
                  <a:solidFill>
                    <a:schemeClr val="accent1"/>
                  </a:solidFill>
                  <a:effectLst/>
                  <a:uLnTx/>
                  <a:uFillTx/>
                </a:rPr>
                <a:t>JS</a:t>
              </a:r>
              <a:endParaRPr kumimoji="0" lang="en-US" sz="3200" u="none" strike="noStrike" kern="0" cap="none" spc="0" normalizeH="0" baseline="0" noProof="0" dirty="0">
                <a:ln>
                  <a:noFill/>
                </a:ln>
                <a:solidFill>
                  <a:schemeClr val="accent1"/>
                </a:solidFill>
                <a:effectLst/>
                <a:uLnTx/>
                <a:uFillTx/>
              </a:endParaRPr>
            </a:p>
          </p:txBody>
        </p:sp>
        <p:pic>
          <p:nvPicPr>
            <p:cNvPr id="136" name="Picture 135"/>
            <p:cNvPicPr>
              <a:picLocks noChangeAspect="1"/>
            </p:cNvPicPr>
            <p:nvPr/>
          </p:nvPicPr>
          <p:blipFill>
            <a:blip r:embed="rId3"/>
            <a:stretch>
              <a:fillRect/>
            </a:stretch>
          </p:blipFill>
          <p:spPr>
            <a:xfrm>
              <a:off x="7339960" y="2982047"/>
              <a:ext cx="392112" cy="457469"/>
            </a:xfrm>
            <a:prstGeom prst="rect">
              <a:avLst/>
            </a:prstGeom>
          </p:spPr>
        </p:pic>
      </p:grpSp>
      <p:grpSp>
        <p:nvGrpSpPr>
          <p:cNvPr id="137" name="Group 136"/>
          <p:cNvGrpSpPr/>
          <p:nvPr/>
        </p:nvGrpSpPr>
        <p:grpSpPr>
          <a:xfrm>
            <a:off x="7925632" y="4755781"/>
            <a:ext cx="392112" cy="457469"/>
            <a:chOff x="7339960" y="2982047"/>
            <a:chExt cx="392112" cy="457469"/>
          </a:xfrm>
        </p:grpSpPr>
        <p:sp>
          <p:nvSpPr>
            <p:cNvPr id="138" name="TextBox 137"/>
            <p:cNvSpPr txBox="1"/>
            <p:nvPr/>
          </p:nvSpPr>
          <p:spPr>
            <a:xfrm>
              <a:off x="7473499" y="3134607"/>
              <a:ext cx="125034" cy="152349"/>
            </a:xfrm>
            <a:prstGeom prst="rect">
              <a:avLst/>
            </a:prstGeom>
            <a:noFill/>
          </p:spPr>
          <p:txBody>
            <a:bodyPr wrap="none" lIns="0" tIns="0" rIns="0" bIns="0"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00" u="none" strike="noStrike" kern="0" cap="none" spc="0" normalizeH="0" baseline="0" noProof="0" dirty="0">
                  <a:ln>
                    <a:noFill/>
                  </a:ln>
                  <a:solidFill>
                    <a:schemeClr val="accent1"/>
                  </a:solidFill>
                  <a:effectLst/>
                  <a:uLnTx/>
                  <a:uFillTx/>
                </a:rPr>
                <a:t>JS</a:t>
              </a:r>
              <a:endParaRPr kumimoji="0" lang="en-US" sz="3200" u="none" strike="noStrike" kern="0" cap="none" spc="0" normalizeH="0" baseline="0" noProof="0" dirty="0">
                <a:ln>
                  <a:noFill/>
                </a:ln>
                <a:solidFill>
                  <a:schemeClr val="accent1"/>
                </a:solidFill>
                <a:effectLst/>
                <a:uLnTx/>
                <a:uFillTx/>
              </a:endParaRPr>
            </a:p>
          </p:txBody>
        </p:sp>
        <p:pic>
          <p:nvPicPr>
            <p:cNvPr id="139" name="Picture 138"/>
            <p:cNvPicPr>
              <a:picLocks noChangeAspect="1"/>
            </p:cNvPicPr>
            <p:nvPr/>
          </p:nvPicPr>
          <p:blipFill>
            <a:blip r:embed="rId3"/>
            <a:stretch>
              <a:fillRect/>
            </a:stretch>
          </p:blipFill>
          <p:spPr>
            <a:xfrm>
              <a:off x="7339960" y="2982047"/>
              <a:ext cx="392112" cy="457469"/>
            </a:xfrm>
            <a:prstGeom prst="rect">
              <a:avLst/>
            </a:prstGeom>
          </p:spPr>
        </p:pic>
      </p:grpSp>
      <p:cxnSp>
        <p:nvCxnSpPr>
          <p:cNvPr id="89" name="Straight Connector 88"/>
          <p:cNvCxnSpPr>
            <a:cxnSpLocks/>
          </p:cNvCxnSpPr>
          <p:nvPr/>
        </p:nvCxnSpPr>
        <p:spPr>
          <a:xfrm flipV="1">
            <a:off x="7063779" y="4111927"/>
            <a:ext cx="800061" cy="1"/>
          </a:xfrm>
          <a:prstGeom prst="line">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cxnSpLocks/>
          </p:cNvCxnSpPr>
          <p:nvPr/>
        </p:nvCxnSpPr>
        <p:spPr>
          <a:xfrm flipV="1">
            <a:off x="7063779" y="3234103"/>
            <a:ext cx="800061" cy="1"/>
          </a:xfrm>
          <a:prstGeom prst="line">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9553241" y="2263140"/>
            <a:ext cx="200025" cy="257814"/>
            <a:chOff x="9553241" y="2263140"/>
            <a:chExt cx="200025" cy="257814"/>
          </a:xfrm>
        </p:grpSpPr>
        <p:cxnSp>
          <p:nvCxnSpPr>
            <p:cNvPr id="103" name="Straight Connector 102"/>
            <p:cNvCxnSpPr>
              <a:cxnSpLocks/>
            </p:cNvCxnSpPr>
            <p:nvPr/>
          </p:nvCxnSpPr>
          <p:spPr>
            <a:xfrm flipV="1">
              <a:off x="9653253" y="2272461"/>
              <a:ext cx="0" cy="248493"/>
            </a:xfrm>
            <a:prstGeom prst="line">
              <a:avLst/>
            </a:prstGeom>
            <a:solidFill>
              <a:srgbClr val="FFFFFF">
                <a:lumMod val="85000"/>
              </a:srgbClr>
            </a:solidFill>
            <a:ln w="28575" cap="flat" cmpd="sng" algn="ctr">
              <a:solidFill>
                <a:srgbClr val="002050"/>
              </a:solidFill>
              <a:prstDash val="solid"/>
              <a:headEnd type="none"/>
              <a:tailEnd type="none"/>
            </a:ln>
            <a:effectLst/>
          </p:spPr>
        </p:cxnSp>
        <p:sp>
          <p:nvSpPr>
            <p:cNvPr id="16" name="Freeform: Shape 15"/>
            <p:cNvSpPr/>
            <p:nvPr/>
          </p:nvSpPr>
          <p:spPr bwMode="auto">
            <a:xfrm>
              <a:off x="9553241" y="2263140"/>
              <a:ext cx="200025" cy="100965"/>
            </a:xfrm>
            <a:custGeom>
              <a:avLst/>
              <a:gdLst>
                <a:gd name="connsiteX0" fmla="*/ 0 w 200025"/>
                <a:gd name="connsiteY0" fmla="*/ 99060 h 100965"/>
                <a:gd name="connsiteX1" fmla="*/ 99060 w 200025"/>
                <a:gd name="connsiteY1" fmla="*/ 0 h 100965"/>
                <a:gd name="connsiteX2" fmla="*/ 200025 w 200025"/>
                <a:gd name="connsiteY2" fmla="*/ 100965 h 100965"/>
              </a:gdLst>
              <a:ahLst/>
              <a:cxnLst>
                <a:cxn ang="0">
                  <a:pos x="connsiteX0" y="connsiteY0"/>
                </a:cxn>
                <a:cxn ang="0">
                  <a:pos x="connsiteX1" y="connsiteY1"/>
                </a:cxn>
                <a:cxn ang="0">
                  <a:pos x="connsiteX2" y="connsiteY2"/>
                </a:cxn>
              </a:cxnLst>
              <a:rect l="l" t="t" r="r" b="b"/>
              <a:pathLst>
                <a:path w="200025" h="100965">
                  <a:moveTo>
                    <a:pt x="0" y="99060"/>
                  </a:moveTo>
                  <a:lnTo>
                    <a:pt x="99060" y="0"/>
                  </a:lnTo>
                  <a:lnTo>
                    <a:pt x="200025" y="100965"/>
                  </a:lnTo>
                </a:path>
              </a:pathLst>
            </a:custGeom>
            <a:noFill/>
            <a:ln w="28575" cap="flat" cmpd="sng" algn="ctr">
              <a:solidFill>
                <a:srgbClr val="002050"/>
              </a:solidFill>
              <a:prstDash val="solid"/>
              <a:headEnd type="none"/>
              <a:tailEnd type="none"/>
            </a:ln>
            <a:effectLst/>
          </p:spPr>
          <p:txBody>
            <a:bodyPr rtlCol="0" anchor="ctr"/>
            <a:lstStyle/>
            <a:p>
              <a:pPr algn="ctr"/>
              <a:endParaRPr lang="en-US"/>
            </a:p>
          </p:txBody>
        </p:sp>
      </p:grpSp>
      <p:cxnSp>
        <p:nvCxnSpPr>
          <p:cNvPr id="104" name="Connector: Elbow 103"/>
          <p:cNvCxnSpPr/>
          <p:nvPr/>
        </p:nvCxnSpPr>
        <p:spPr>
          <a:xfrm rot="16200000" flipH="1">
            <a:off x="4769696" y="2515722"/>
            <a:ext cx="661101" cy="357866"/>
          </a:xfrm>
          <a:prstGeom prst="bentConnector3">
            <a:avLst>
              <a:gd name="adj1" fmla="val 100716"/>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nector: Elbow 115"/>
          <p:cNvCxnSpPr>
            <a:cxnSpLocks/>
          </p:cNvCxnSpPr>
          <p:nvPr/>
        </p:nvCxnSpPr>
        <p:spPr>
          <a:xfrm rot="16200000" flipH="1">
            <a:off x="5236813" y="3657949"/>
            <a:ext cx="848490" cy="333441"/>
          </a:xfrm>
          <a:prstGeom prst="bentConnector3">
            <a:avLst>
              <a:gd name="adj1" fmla="val 99573"/>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7" name="Connector: Elbow 116"/>
          <p:cNvCxnSpPr>
            <a:cxnSpLocks/>
          </p:cNvCxnSpPr>
          <p:nvPr/>
        </p:nvCxnSpPr>
        <p:spPr>
          <a:xfrm rot="16200000" flipH="1">
            <a:off x="6180082" y="3257226"/>
            <a:ext cx="2570783" cy="796734"/>
          </a:xfrm>
          <a:prstGeom prst="bentConnector3">
            <a:avLst>
              <a:gd name="adj1" fmla="val 100034"/>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1069655" y="1489974"/>
            <a:ext cx="952911" cy="184666"/>
          </a:xfrm>
          <a:prstGeom prst="rect">
            <a:avLst/>
          </a:prstGeom>
          <a:noFill/>
        </p:spPr>
        <p:txBody>
          <a:bodyPr wrap="square" lIns="0" tIns="0" rIns="0" bIns="0" rtlCol="0">
            <a:spAutoFit/>
          </a:bodyPr>
          <a:lstStyle/>
          <a:p>
            <a:pPr marL="0" marR="0" lvl="0" indent="0" defTabSz="914367" eaLnBrk="1" fontAlgn="auto" latinLnBrk="0" hangingPunct="1">
              <a:spcBef>
                <a:spcPts val="0"/>
              </a:spcBef>
              <a:spcAft>
                <a:spcPts val="588"/>
              </a:spcAft>
              <a:buClrTx/>
              <a:buSzTx/>
              <a:buFontTx/>
              <a:buNone/>
              <a:tabLst/>
              <a:defRPr/>
            </a:pPr>
            <a:r>
              <a:rPr kumimoji="0" lang="en-US" sz="1200" u="none" strike="noStrike" kern="0" cap="none" spc="0" normalizeH="0" baseline="0" noProof="0" dirty="0">
                <a:ln>
                  <a:noFill/>
                </a:ln>
                <a:solidFill>
                  <a:schemeClr val="bg1"/>
                </a:solidFill>
                <a:effectLst/>
                <a:uLnTx/>
                <a:uFillTx/>
              </a:rPr>
              <a:t>Attachments</a:t>
            </a:r>
          </a:p>
        </p:txBody>
      </p:sp>
    </p:spTree>
    <p:extLst>
      <p:ext uri="{BB962C8B-B14F-4D97-AF65-F5344CB8AC3E}">
        <p14:creationId xmlns:p14="http://schemas.microsoft.com/office/powerpoint/2010/main" val="426012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Machine Learning and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14036" y="1308411"/>
            <a:ext cx="7220613" cy="4591276"/>
            <a:chOff x="414036" y="1308411"/>
            <a:chExt cx="7220613" cy="4591276"/>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85393">
                <a:defRPr/>
              </a:pPr>
              <a:r>
                <a:rPr lang="en-US" sz="1200" b="1" kern="0" dirty="0">
                  <a:solidFill>
                    <a:schemeClr val="accent1">
                      <a:lumMod val="75000"/>
                    </a:schemeClr>
                  </a:solidFill>
                  <a:latin typeface="Segoe UI Light" panose="020B0502040204020203" pitchFamily="34" charset="0"/>
                  <a:cs typeface="Segoe UI Light" panose="020B0502040204020203" pitchFamily="34" charset="0"/>
                </a:rPr>
                <a:t> </a:t>
              </a:r>
              <a:r>
                <a:rPr lang="en-US" sz="1200" b="1" kern="0" dirty="0">
                  <a:ln>
                    <a:solidFill>
                      <a:schemeClr val="accent1"/>
                    </a:solidFill>
                  </a:ln>
                  <a:solidFill>
                    <a:schemeClr val="accent1">
                      <a:lumMod val="75000"/>
                    </a:scheme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173905"/>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HDInsight </a:t>
              </a:r>
            </a:p>
            <a:p>
              <a:pPr defTabSz="914400"/>
              <a:r>
                <a:rPr lang="en-US" sz="1100" dirty="0">
                  <a:solidFill>
                    <a:srgbClr val="FFFFFF"/>
                  </a:solidFill>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Stream Analytics</a:t>
              </a:r>
            </a:p>
          </p:txBody>
        </p:sp>
        <p:sp>
          <p:nvSpPr>
            <p:cNvPr id="436" name="Rectangle 435"/>
            <p:cNvSpPr/>
            <p:nvPr/>
          </p:nvSpPr>
          <p:spPr>
            <a:xfrm>
              <a:off x="6340519" y="270161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Analytics</a:t>
              </a:r>
            </a:p>
          </p:txBody>
        </p:sp>
        <p:sp>
          <p:nvSpPr>
            <p:cNvPr id="438" name="Rectangle 437"/>
            <p:cNvSpPr/>
            <p:nvPr/>
          </p:nvSpPr>
          <p:spPr>
            <a:xfrm>
              <a:off x="6340519" y="208926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SQL Data </a:t>
              </a:r>
            </a:p>
            <a:p>
              <a:pPr defTabSz="914400"/>
              <a:r>
                <a:rPr lang="en-US" sz="1100" dirty="0">
                  <a:solidFill>
                    <a:srgbClr val="FFFFFF"/>
                  </a:solidFill>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6283" rIns="182854" bIns="146283" rtlCol="0">
              <a:noAutofit/>
            </a:bodyPr>
            <a:lstStyle/>
            <a:p>
              <a:pPr defTabSz="932563">
                <a:lnSpc>
                  <a:spcPct val="90000"/>
                </a:lnSpc>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Data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Sensors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and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DocumentDB</a:t>
              </a:r>
            </a:p>
          </p:txBody>
        </p:sp>
        <p:sp>
          <p:nvSpPr>
            <p:cNvPr id="132" name="Rectangle 131"/>
            <p:cNvSpPr/>
            <p:nvPr/>
          </p:nvSpPr>
          <p:spPr>
            <a:xfrm>
              <a:off x="6340519" y="4367245"/>
              <a:ext cx="1294130" cy="446397"/>
            </a:xfrm>
            <a:prstGeom prst="rect">
              <a:avLst/>
            </a:prstGeom>
          </p:spPr>
          <p:txBody>
            <a:bodyPr wrap="square">
              <a:spAutoFit/>
            </a:bodyPr>
            <a:lstStyle/>
            <a:p>
              <a:pPr defTabSz="932597">
                <a:defRPr/>
              </a:pPr>
              <a:r>
                <a:rPr lang="en-US" sz="1100" kern="0" dirty="0">
                  <a:solidFill>
                    <a:srgbClr val="FFFFFF"/>
                  </a:solidFill>
                  <a:latin typeface="Segoe UI"/>
                  <a:cs typeface="Segoe UI Semilight" panose="020B0402040204020203" pitchFamily="34" charset="0"/>
                </a:rPr>
                <a:t>Azure Analysis</a:t>
              </a:r>
              <a:br>
                <a:rPr lang="en-US" sz="1100" kern="0" dirty="0">
                  <a:solidFill>
                    <a:srgbClr val="FFFFFF"/>
                  </a:solidFill>
                  <a:latin typeface="Segoe UI"/>
                  <a:cs typeface="Segoe UI Semilight" panose="020B0402040204020203" pitchFamily="34" charset="0"/>
                </a:rPr>
              </a:br>
              <a:r>
                <a:rPr lang="en-US" sz="1100" kern="0" dirty="0">
                  <a:solidFill>
                    <a:srgbClr val="FFFFFF"/>
                  </a:solidFill>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grpSp>
          <p:nvGrpSpPr>
            <p:cNvPr id="135" name="Group 134"/>
            <p:cNvGrpSpPr/>
            <p:nvPr/>
          </p:nvGrpSpPr>
          <p:grpSpPr>
            <a:xfrm>
              <a:off x="6019698" y="4445181"/>
              <a:ext cx="308198" cy="237357"/>
              <a:chOff x="622448" y="3040067"/>
              <a:chExt cx="660650" cy="508795"/>
            </a:xfrm>
            <a:solidFill>
              <a:schemeClr val="tx1"/>
            </a:solidFill>
          </p:grpSpPr>
          <p:grpSp>
            <p:nvGrpSpPr>
              <p:cNvPr id="139" name="Group 138"/>
              <p:cNvGrpSpPr/>
              <p:nvPr/>
            </p:nvGrpSpPr>
            <p:grpSpPr>
              <a:xfrm>
                <a:off x="622448" y="3040067"/>
                <a:ext cx="276884" cy="214308"/>
                <a:chOff x="1646287" y="3497262"/>
                <a:chExt cx="276884" cy="214308"/>
              </a:xfrm>
              <a:grpFill/>
            </p:grpSpPr>
            <p:sp>
              <p:nvSpPr>
                <p:cNvPr id="153" name="Freeform: Shape 15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54" name="Oval 15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40" name="Group 139"/>
              <p:cNvGrpSpPr/>
              <p:nvPr/>
            </p:nvGrpSpPr>
            <p:grpSpPr>
              <a:xfrm>
                <a:off x="1006214" y="3147221"/>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41" name="Group 140"/>
              <p:cNvGrpSpPr/>
              <p:nvPr/>
            </p:nvGrpSpPr>
            <p:grpSpPr>
              <a:xfrm>
                <a:off x="659024" y="3334554"/>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cxnSp>
          <p:nvCxnSpPr>
            <p:cNvPr id="136" name="Straight Connector 135"/>
            <p:cNvCxnSpPr/>
            <p:nvPr/>
          </p:nvCxnSpPr>
          <p:spPr>
            <a:xfrm>
              <a:off x="6083605"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086633"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098983"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0968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7986E-6 3.46346E-6 L -0.4737 3.46346E-6 " pathEditMode="relative" rAng="0" ptsTypes="AA">
                                      <p:cBhvr>
                                        <p:cTn id="6" dur="2000" fill="hold"/>
                                        <p:tgtEl>
                                          <p:spTgt spid="7"/>
                                        </p:tgtEl>
                                        <p:attrNameLst>
                                          <p:attrName>ppt_x</p:attrName>
                                          <p:attrName>ppt_y</p:attrName>
                                        </p:attrNameLst>
                                      </p:cBhvr>
                                      <p:rCtr x="-23743" y="0"/>
                                    </p:animMotion>
                                  </p:childTnLst>
                                </p:cTn>
                              </p:par>
                              <p:par>
                                <p:cTn id="7" presetID="1" presetClass="exit"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4223701" y="2900590"/>
            <a:ext cx="1854611" cy="1855990"/>
            <a:chOff x="5061285" y="2537516"/>
            <a:chExt cx="1855400" cy="1856779"/>
          </a:xfrm>
        </p:grpSpPr>
        <p:sp>
          <p:nvSpPr>
            <p:cNvPr id="23" name="Freeform 6"/>
            <p:cNvSpPr>
              <a:spLocks/>
            </p:cNvSpPr>
            <p:nvPr/>
          </p:nvSpPr>
          <p:spPr bwMode="auto">
            <a:xfrm>
              <a:off x="5061285" y="2594497"/>
              <a:ext cx="1785294"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24" name="Freeform 7"/>
            <p:cNvSpPr>
              <a:spLocks/>
            </p:cNvSpPr>
            <p:nvPr/>
          </p:nvSpPr>
          <p:spPr bwMode="auto">
            <a:xfrm>
              <a:off x="5132600" y="3486539"/>
              <a:ext cx="1784085" cy="907756"/>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chemeClr val="tx1"/>
            </a:solidFill>
            <a:ln w="9525">
              <a:noFill/>
              <a:round/>
              <a:headEnd/>
              <a:tailEnd/>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28" name="Freeform 27"/>
            <p:cNvSpPr>
              <a:spLocks/>
            </p:cNvSpPr>
            <p:nvPr/>
          </p:nvSpPr>
          <p:spPr bwMode="auto">
            <a:xfrm flipV="1">
              <a:off x="5965543" y="2537516"/>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1" name="Freeform 60"/>
          <p:cNvSpPr>
            <a:spLocks/>
          </p:cNvSpPr>
          <p:nvPr/>
        </p:nvSpPr>
        <p:spPr bwMode="auto">
          <a:xfrm>
            <a:off x="9605693" y="3465036"/>
            <a:ext cx="716288" cy="789782"/>
          </a:xfrm>
          <a:custGeom>
            <a:avLst/>
            <a:gdLst>
              <a:gd name="connsiteX0" fmla="*/ 1756 w 716594"/>
              <a:gd name="connsiteY0" fmla="*/ 0 h 790118"/>
              <a:gd name="connsiteX1" fmla="*/ 21643 w 716594"/>
              <a:gd name="connsiteY1" fmla="*/ 0 h 790118"/>
              <a:gd name="connsiteX2" fmla="*/ 71788 w 716594"/>
              <a:gd name="connsiteY2" fmla="*/ 126230 h 790118"/>
              <a:gd name="connsiteX3" fmla="*/ 102410 w 716594"/>
              <a:gd name="connsiteY3" fmla="*/ 257086 h 790118"/>
              <a:gd name="connsiteX4" fmla="*/ 112914 w 716594"/>
              <a:gd name="connsiteY4" fmla="*/ 392033 h 790118"/>
              <a:gd name="connsiteX5" fmla="*/ 188370 w 716594"/>
              <a:gd name="connsiteY5" fmla="*/ 392033 h 790118"/>
              <a:gd name="connsiteX6" fmla="*/ 688942 w 716594"/>
              <a:gd name="connsiteY6" fmla="*/ 392033 h 790118"/>
              <a:gd name="connsiteX7" fmla="*/ 380235 w 716594"/>
              <a:gd name="connsiteY7" fmla="*/ 83302 h 790118"/>
              <a:gd name="connsiteX8" fmla="*/ 392616 w 716594"/>
              <a:gd name="connsiteY8" fmla="*/ 70919 h 790118"/>
              <a:gd name="connsiteX9" fmla="*/ 716594 w 716594"/>
              <a:gd name="connsiteY9" fmla="*/ 395060 h 790118"/>
              <a:gd name="connsiteX10" fmla="*/ 703938 w 716594"/>
              <a:gd name="connsiteY10" fmla="*/ 407855 h 790118"/>
              <a:gd name="connsiteX11" fmla="*/ 703938 w 716594"/>
              <a:gd name="connsiteY11" fmla="*/ 409643 h 790118"/>
              <a:gd name="connsiteX12" fmla="*/ 702012 w 716594"/>
              <a:gd name="connsiteY12" fmla="*/ 409643 h 790118"/>
              <a:gd name="connsiteX13" fmla="*/ 392616 w 716594"/>
              <a:gd name="connsiteY13" fmla="*/ 719200 h 790118"/>
              <a:gd name="connsiteX14" fmla="*/ 380235 w 716594"/>
              <a:gd name="connsiteY14" fmla="*/ 706818 h 790118"/>
              <a:gd name="connsiteX15" fmla="*/ 677249 w 716594"/>
              <a:gd name="connsiteY15" fmla="*/ 409643 h 790118"/>
              <a:gd name="connsiteX16" fmla="*/ 112983 w 716594"/>
              <a:gd name="connsiteY16" fmla="*/ 409643 h 790118"/>
              <a:gd name="connsiteX17" fmla="*/ 111749 w 716594"/>
              <a:gd name="connsiteY17" fmla="*/ 409643 h 790118"/>
              <a:gd name="connsiteX18" fmla="*/ 102410 w 716594"/>
              <a:gd name="connsiteY18" fmla="*/ 528817 h 790118"/>
              <a:gd name="connsiteX19" fmla="*/ 71788 w 716594"/>
              <a:gd name="connsiteY19" fmla="*/ 660583 h 790118"/>
              <a:gd name="connsiteX20" fmla="*/ 19858 w 716594"/>
              <a:gd name="connsiteY20" fmla="*/ 790118 h 790118"/>
              <a:gd name="connsiteX21" fmla="*/ 0 w 716594"/>
              <a:gd name="connsiteY21" fmla="*/ 790118 h 790118"/>
              <a:gd name="connsiteX22" fmla="*/ 1140 w 716594"/>
              <a:gd name="connsiteY22" fmla="*/ 788232 h 790118"/>
              <a:gd name="connsiteX23" fmla="*/ 54809 w 716594"/>
              <a:gd name="connsiteY23" fmla="*/ 655725 h 790118"/>
              <a:gd name="connsiteX24" fmla="*/ 93617 w 716594"/>
              <a:gd name="connsiteY24" fmla="*/ 393407 h 790118"/>
              <a:gd name="connsiteX25" fmla="*/ 54809 w 716594"/>
              <a:gd name="connsiteY25" fmla="*/ 131088 h 7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594" h="790118">
                <a:moveTo>
                  <a:pt x="1756" y="0"/>
                </a:moveTo>
                <a:lnTo>
                  <a:pt x="21643" y="0"/>
                </a:lnTo>
                <a:lnTo>
                  <a:pt x="71788" y="126230"/>
                </a:lnTo>
                <a:cubicBezTo>
                  <a:pt x="85128" y="168736"/>
                  <a:pt x="95436" y="212455"/>
                  <a:pt x="102410" y="257086"/>
                </a:cubicBezTo>
                <a:lnTo>
                  <a:pt x="112914" y="392033"/>
                </a:lnTo>
                <a:lnTo>
                  <a:pt x="188370" y="392033"/>
                </a:lnTo>
                <a:cubicBezTo>
                  <a:pt x="688942" y="392033"/>
                  <a:pt x="688942" y="392033"/>
                  <a:pt x="688942" y="392033"/>
                </a:cubicBezTo>
                <a:cubicBezTo>
                  <a:pt x="380235" y="83302"/>
                  <a:pt x="380235" y="83302"/>
                  <a:pt x="380235" y="83302"/>
                </a:cubicBezTo>
                <a:cubicBezTo>
                  <a:pt x="392616" y="70919"/>
                  <a:pt x="392616" y="70919"/>
                  <a:pt x="392616" y="70919"/>
                </a:cubicBezTo>
                <a:cubicBezTo>
                  <a:pt x="716594" y="395060"/>
                  <a:pt x="716594" y="395060"/>
                  <a:pt x="716594" y="395060"/>
                </a:cubicBezTo>
                <a:cubicBezTo>
                  <a:pt x="703938" y="407855"/>
                  <a:pt x="703938" y="407855"/>
                  <a:pt x="703938" y="407855"/>
                </a:cubicBezTo>
                <a:lnTo>
                  <a:pt x="703938" y="409643"/>
                </a:lnTo>
                <a:cubicBezTo>
                  <a:pt x="702012" y="409643"/>
                  <a:pt x="702012" y="409643"/>
                  <a:pt x="702012" y="409643"/>
                </a:cubicBezTo>
                <a:cubicBezTo>
                  <a:pt x="392616" y="719200"/>
                  <a:pt x="392616" y="719200"/>
                  <a:pt x="392616" y="719200"/>
                </a:cubicBezTo>
                <a:cubicBezTo>
                  <a:pt x="380235" y="706818"/>
                  <a:pt x="380235" y="706818"/>
                  <a:pt x="380235" y="706818"/>
                </a:cubicBezTo>
                <a:cubicBezTo>
                  <a:pt x="677249" y="409643"/>
                  <a:pt x="677249" y="409643"/>
                  <a:pt x="677249" y="409643"/>
                </a:cubicBezTo>
                <a:cubicBezTo>
                  <a:pt x="304950" y="409643"/>
                  <a:pt x="165337" y="409643"/>
                  <a:pt x="112983" y="409643"/>
                </a:cubicBezTo>
                <a:lnTo>
                  <a:pt x="111749" y="409643"/>
                </a:lnTo>
                <a:lnTo>
                  <a:pt x="102410" y="528817"/>
                </a:lnTo>
                <a:cubicBezTo>
                  <a:pt x="95436" y="573751"/>
                  <a:pt x="85128" y="618078"/>
                  <a:pt x="71788" y="660583"/>
                </a:cubicBezTo>
                <a:lnTo>
                  <a:pt x="19858" y="790118"/>
                </a:lnTo>
                <a:lnTo>
                  <a:pt x="0" y="790118"/>
                </a:lnTo>
                <a:lnTo>
                  <a:pt x="1140" y="788232"/>
                </a:lnTo>
                <a:cubicBezTo>
                  <a:pt x="22255" y="746125"/>
                  <a:pt x="40256" y="701874"/>
                  <a:pt x="54809" y="655725"/>
                </a:cubicBezTo>
                <a:cubicBezTo>
                  <a:pt x="81490" y="570715"/>
                  <a:pt x="93617" y="483275"/>
                  <a:pt x="93617" y="393407"/>
                </a:cubicBezTo>
                <a:cubicBezTo>
                  <a:pt x="93617" y="303538"/>
                  <a:pt x="81490" y="216099"/>
                  <a:pt x="54809" y="131088"/>
                </a:cubicBezTo>
                <a:close/>
              </a:path>
            </a:pathLst>
          </a:custGeom>
          <a:solidFill>
            <a:schemeClr val="tx1"/>
          </a:solidFill>
          <a:ln>
            <a:noFill/>
          </a:ln>
          <a:extLst/>
        </p:spPr>
        <p:txBody>
          <a:bodyPr vert="horz" wrap="square" lIns="91401" tIns="45700" rIns="91401" bIns="45700" numCol="1" anchor="t" anchorCtr="0" compatLnSpc="1">
            <a:prstTxWarp prst="textNoShape">
              <a:avLst/>
            </a:prstTxWarp>
            <a:noAutofit/>
          </a:bodyPr>
          <a:lstStyle/>
          <a:p>
            <a:pPr defTabSz="913873">
              <a:defRPr/>
            </a:pPr>
            <a:endParaRPr lang="en-US" kern="0">
              <a:solidFill>
                <a:srgbClr val="FFFFFF"/>
              </a:solidFill>
              <a:latin typeface="Segoe UI"/>
            </a:endParaRPr>
          </a:p>
        </p:txBody>
      </p:sp>
      <p:sp>
        <p:nvSpPr>
          <p:cNvPr id="62" name="Freeform 17"/>
          <p:cNvSpPr>
            <a:spLocks noEditPoints="1"/>
          </p:cNvSpPr>
          <p:nvPr/>
        </p:nvSpPr>
        <p:spPr bwMode="auto">
          <a:xfrm>
            <a:off x="3142730" y="3406308"/>
            <a:ext cx="376199" cy="455420"/>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chemeClr val="accent1"/>
          </a:solidFill>
          <a:ln>
            <a:solidFill>
              <a:schemeClr val="accent1"/>
            </a:solid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rgbClr val="FFFFFF"/>
              </a:solidFill>
              <a:latin typeface="Segoe UI"/>
            </a:endParaRPr>
          </a:p>
        </p:txBody>
      </p:sp>
      <p:sp>
        <p:nvSpPr>
          <p:cNvPr id="63" name="Freeform 18"/>
          <p:cNvSpPr>
            <a:spLocks noEditPoints="1"/>
          </p:cNvSpPr>
          <p:nvPr/>
        </p:nvSpPr>
        <p:spPr bwMode="auto">
          <a:xfrm>
            <a:off x="8541272" y="3406307"/>
            <a:ext cx="568693" cy="568751"/>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chemeClr val="accent1"/>
          </a:solidFill>
          <a:ln>
            <a:solidFill>
              <a:schemeClr val="accent1"/>
            </a:solid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rgbClr val="FFFFFF"/>
              </a:solidFill>
              <a:latin typeface="Segoe UI"/>
            </a:endParaRPr>
          </a:p>
        </p:txBody>
      </p:sp>
      <p:sp>
        <p:nvSpPr>
          <p:cNvPr id="64" name="Freeform 19"/>
          <p:cNvSpPr>
            <a:spLocks noEditPoints="1"/>
          </p:cNvSpPr>
          <p:nvPr/>
        </p:nvSpPr>
        <p:spPr bwMode="auto">
          <a:xfrm>
            <a:off x="6707200" y="3406307"/>
            <a:ext cx="568693" cy="566016"/>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chemeClr val="accent1"/>
          </a:solidFill>
          <a:ln>
            <a:solidFill>
              <a:schemeClr val="accent1"/>
            </a:solid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rgbClr val="FFFFFF"/>
              </a:solidFill>
              <a:latin typeface="Segoe UI"/>
            </a:endParaRPr>
          </a:p>
        </p:txBody>
      </p:sp>
      <p:sp>
        <p:nvSpPr>
          <p:cNvPr id="65" name="Freeform 20"/>
          <p:cNvSpPr>
            <a:spLocks noEditPoints="1"/>
          </p:cNvSpPr>
          <p:nvPr/>
        </p:nvSpPr>
        <p:spPr bwMode="auto">
          <a:xfrm>
            <a:off x="4815140" y="3406305"/>
            <a:ext cx="677075" cy="418750"/>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chemeClr val="accent1"/>
          </a:solidFill>
          <a:ln>
            <a:solidFill>
              <a:schemeClr val="accent1"/>
            </a:solid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rgbClr val="FFFFFF"/>
              </a:solidFill>
              <a:latin typeface="Segoe UI"/>
            </a:endParaRPr>
          </a:p>
        </p:txBody>
      </p:sp>
      <p:sp>
        <p:nvSpPr>
          <p:cNvPr id="66" name="TextBox 65"/>
          <p:cNvSpPr txBox="1"/>
          <p:nvPr/>
        </p:nvSpPr>
        <p:spPr>
          <a:xfrm>
            <a:off x="7819405" y="3975979"/>
            <a:ext cx="2012427" cy="690484"/>
          </a:xfrm>
          <a:prstGeom prst="rect">
            <a:avLst/>
          </a:prstGeom>
          <a:noFill/>
        </p:spPr>
        <p:txBody>
          <a:bodyPr wrap="square" lIns="182802" tIns="146241" rIns="182802" bIns="146241" rtlCol="0">
            <a:spAutoFit/>
          </a:bodyPr>
          <a:lstStyle/>
          <a:p>
            <a:pPr algn="ctr" defTabSz="913873">
              <a:lnSpc>
                <a:spcPct val="90000"/>
              </a:lnSpc>
              <a:spcAft>
                <a:spcPts val="600"/>
              </a:spcAft>
              <a:defRPr/>
            </a:pPr>
            <a:r>
              <a:rPr lang="en-US" sz="1397" kern="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What</a:t>
            </a:r>
            <a:r>
              <a:rPr lang="en-US" sz="1397" kern="0" dirty="0">
                <a:gradFill>
                  <a:gsLst>
                    <a:gs pos="2917">
                      <a:srgbClr val="505050"/>
                    </a:gs>
                    <a:gs pos="100000">
                      <a:srgbClr val="505050"/>
                    </a:gs>
                  </a:gsLst>
                  <a:lin ang="5400000" scaled="0"/>
                </a:gradFill>
                <a:latin typeface="Segoe UI"/>
              </a:rPr>
              <a:t> should </a:t>
            </a:r>
            <a:br>
              <a:rPr lang="en-US" sz="1397" kern="0" dirty="0">
                <a:gradFill>
                  <a:gsLst>
                    <a:gs pos="2917">
                      <a:srgbClr val="505050"/>
                    </a:gs>
                    <a:gs pos="100000">
                      <a:srgbClr val="505050"/>
                    </a:gs>
                  </a:gsLst>
                  <a:lin ang="5400000" scaled="0"/>
                </a:gradFill>
                <a:latin typeface="Segoe UI"/>
              </a:rPr>
            </a:br>
            <a:r>
              <a:rPr lang="en-US" sz="1397" kern="0" dirty="0">
                <a:gradFill>
                  <a:gsLst>
                    <a:gs pos="2917">
                      <a:srgbClr val="505050"/>
                    </a:gs>
                    <a:gs pos="100000">
                      <a:srgbClr val="505050"/>
                    </a:gs>
                  </a:gsLst>
                  <a:lin ang="5400000" scaled="0"/>
                </a:gradFill>
                <a:latin typeface="Segoe UI"/>
              </a:rPr>
              <a:t>I do?</a:t>
            </a:r>
          </a:p>
        </p:txBody>
      </p:sp>
      <p:grpSp>
        <p:nvGrpSpPr>
          <p:cNvPr id="74" name="Group 73"/>
          <p:cNvGrpSpPr/>
          <p:nvPr/>
        </p:nvGrpSpPr>
        <p:grpSpPr>
          <a:xfrm>
            <a:off x="6058981" y="2957546"/>
            <a:ext cx="1853402" cy="1861719"/>
            <a:chOff x="6897346" y="2594497"/>
            <a:chExt cx="1854191" cy="1862511"/>
          </a:xfrm>
        </p:grpSpPr>
        <p:sp>
          <p:nvSpPr>
            <p:cNvPr id="26" name="Freeform 9"/>
            <p:cNvSpPr>
              <a:spLocks/>
            </p:cNvSpPr>
            <p:nvPr/>
          </p:nvSpPr>
          <p:spPr bwMode="auto">
            <a:xfrm>
              <a:off x="6967452" y="3488957"/>
              <a:ext cx="1784085" cy="905338"/>
            </a:xfrm>
            <a:custGeom>
              <a:avLst/>
              <a:gdLst>
                <a:gd name="T0" fmla="*/ 353 w 736"/>
                <a:gd name="T1" fmla="*/ 373 h 373"/>
                <a:gd name="T2" fmla="*/ 132 w 736"/>
                <a:gd name="T3" fmla="*/ 300 h 373"/>
                <a:gd name="T4" fmla="*/ 0 w 736"/>
                <a:gd name="T5" fmla="*/ 113 h 373"/>
                <a:gd name="T6" fmla="*/ 4 w 736"/>
                <a:gd name="T7" fmla="*/ 98 h 373"/>
                <a:gd name="T8" fmla="*/ 7 w 736"/>
                <a:gd name="T9" fmla="*/ 111 h 373"/>
                <a:gd name="T10" fmla="*/ 353 w 736"/>
                <a:gd name="T11" fmla="*/ 365 h 373"/>
                <a:gd name="T12" fmla="*/ 700 w 736"/>
                <a:gd name="T13" fmla="*/ 111 h 373"/>
                <a:gd name="T14" fmla="*/ 728 w 736"/>
                <a:gd name="T15" fmla="*/ 2 h 373"/>
                <a:gd name="T16" fmla="*/ 733 w 736"/>
                <a:gd name="T17" fmla="*/ 0 h 373"/>
                <a:gd name="T18" fmla="*/ 736 w 736"/>
                <a:gd name="T19" fmla="*/ 4 h 373"/>
                <a:gd name="T20" fmla="*/ 707 w 736"/>
                <a:gd name="T21" fmla="*/ 113 h 373"/>
                <a:gd name="T22" fmla="*/ 575 w 736"/>
                <a:gd name="T23" fmla="*/ 300 h 373"/>
                <a:gd name="T24" fmla="*/ 353 w 736"/>
                <a:gd name="T25"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3">
                  <a:moveTo>
                    <a:pt x="353" y="373"/>
                  </a:moveTo>
                  <a:cubicBezTo>
                    <a:pt x="273" y="373"/>
                    <a:pt x="196" y="348"/>
                    <a:pt x="132" y="300"/>
                  </a:cubicBezTo>
                  <a:cubicBezTo>
                    <a:pt x="70" y="253"/>
                    <a:pt x="23" y="187"/>
                    <a:pt x="0" y="113"/>
                  </a:cubicBezTo>
                  <a:cubicBezTo>
                    <a:pt x="4" y="98"/>
                    <a:pt x="4" y="98"/>
                    <a:pt x="4" y="98"/>
                  </a:cubicBezTo>
                  <a:cubicBezTo>
                    <a:pt x="7" y="111"/>
                    <a:pt x="7" y="111"/>
                    <a:pt x="7" y="111"/>
                  </a:cubicBezTo>
                  <a:cubicBezTo>
                    <a:pt x="55" y="263"/>
                    <a:pt x="194" y="365"/>
                    <a:pt x="353" y="365"/>
                  </a:cubicBezTo>
                  <a:cubicBezTo>
                    <a:pt x="513" y="365"/>
                    <a:pt x="652" y="263"/>
                    <a:pt x="700" y="111"/>
                  </a:cubicBezTo>
                  <a:cubicBezTo>
                    <a:pt x="710" y="77"/>
                    <a:pt x="728" y="3"/>
                    <a:pt x="728" y="2"/>
                  </a:cubicBezTo>
                  <a:cubicBezTo>
                    <a:pt x="733" y="0"/>
                    <a:pt x="733" y="0"/>
                    <a:pt x="733" y="0"/>
                  </a:cubicBezTo>
                  <a:cubicBezTo>
                    <a:pt x="736" y="4"/>
                    <a:pt x="736" y="4"/>
                    <a:pt x="736" y="4"/>
                  </a:cubicBezTo>
                  <a:cubicBezTo>
                    <a:pt x="736" y="4"/>
                    <a:pt x="718" y="79"/>
                    <a:pt x="707" y="113"/>
                  </a:cubicBezTo>
                  <a:cubicBezTo>
                    <a:pt x="684" y="187"/>
                    <a:pt x="637" y="253"/>
                    <a:pt x="575" y="300"/>
                  </a:cubicBezTo>
                  <a:cubicBezTo>
                    <a:pt x="511" y="348"/>
                    <a:pt x="434" y="373"/>
                    <a:pt x="353" y="373"/>
                  </a:cubicBezTo>
                  <a:close/>
                </a:path>
              </a:pathLst>
            </a:custGeom>
            <a:solidFill>
              <a:schemeClr val="tx1"/>
            </a:solidFill>
            <a:ln w="9525">
              <a:noFill/>
              <a:round/>
              <a:headEnd/>
              <a:tailEnd/>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25" name="Freeform 8"/>
            <p:cNvSpPr>
              <a:spLocks/>
            </p:cNvSpPr>
            <p:nvPr/>
          </p:nvSpPr>
          <p:spPr bwMode="auto">
            <a:xfrm>
              <a:off x="6897346" y="2594497"/>
              <a:ext cx="1784085"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3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3" y="275"/>
                    <a:pt x="733" y="275"/>
                    <a:pt x="733"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29" name="Freeform 28"/>
            <p:cNvSpPr>
              <a:spLocks/>
            </p:cNvSpPr>
            <p:nvPr/>
          </p:nvSpPr>
          <p:spPr bwMode="auto">
            <a:xfrm flipV="1">
              <a:off x="7731222" y="4313228"/>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7" name="TextBox 66"/>
          <p:cNvSpPr txBox="1"/>
          <p:nvPr/>
        </p:nvSpPr>
        <p:spPr>
          <a:xfrm>
            <a:off x="5932057" y="3975979"/>
            <a:ext cx="2168212" cy="690484"/>
          </a:xfrm>
          <a:prstGeom prst="rect">
            <a:avLst/>
          </a:prstGeom>
          <a:noFill/>
        </p:spPr>
        <p:txBody>
          <a:bodyPr wrap="square" lIns="182802" tIns="146241" rIns="182802" bIns="146241" rtlCol="0">
            <a:spAutoFit/>
          </a:bodyPr>
          <a:lstStyle/>
          <a:p>
            <a:pPr algn="ctr" defTabSz="913873">
              <a:lnSpc>
                <a:spcPct val="90000"/>
              </a:lnSpc>
              <a:spcAft>
                <a:spcPts val="600"/>
              </a:spcAft>
              <a:defRPr/>
            </a:pPr>
            <a:r>
              <a:rPr lang="en-US" sz="1397" kern="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What will </a:t>
            </a:r>
            <a:br>
              <a:rPr lang="en-US" sz="1397" kern="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397" kern="0" dirty="0">
                <a:gradFill>
                  <a:gsLst>
                    <a:gs pos="2917">
                      <a:srgbClr val="505050"/>
                    </a:gs>
                    <a:gs pos="100000">
                      <a:srgbClr val="505050"/>
                    </a:gs>
                  </a:gsLst>
                  <a:lin ang="5400000" scaled="0"/>
                </a:gradFill>
                <a:latin typeface="Segoe UI"/>
              </a:rPr>
              <a:t>happen?</a:t>
            </a:r>
          </a:p>
        </p:txBody>
      </p:sp>
      <p:sp>
        <p:nvSpPr>
          <p:cNvPr id="68" name="TextBox 67"/>
          <p:cNvSpPr txBox="1"/>
          <p:nvPr/>
        </p:nvSpPr>
        <p:spPr>
          <a:xfrm>
            <a:off x="4274446" y="3975979"/>
            <a:ext cx="1745842" cy="690484"/>
          </a:xfrm>
          <a:prstGeom prst="rect">
            <a:avLst/>
          </a:prstGeom>
          <a:noFill/>
        </p:spPr>
        <p:txBody>
          <a:bodyPr wrap="square" lIns="182802" tIns="146241" rIns="182802" bIns="146241" rtlCol="0">
            <a:spAutoFit/>
          </a:bodyPr>
          <a:lstStyle/>
          <a:p>
            <a:pPr algn="ctr" defTabSz="913873">
              <a:lnSpc>
                <a:spcPct val="90000"/>
              </a:lnSpc>
              <a:spcAft>
                <a:spcPts val="600"/>
              </a:spcAft>
              <a:defRPr/>
            </a:pPr>
            <a:r>
              <a:rPr lang="en-US" sz="1397" kern="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Why did it </a:t>
            </a:r>
            <a:r>
              <a:rPr lang="en-US" sz="1397" kern="0" dirty="0">
                <a:gradFill>
                  <a:gsLst>
                    <a:gs pos="2917">
                      <a:srgbClr val="505050"/>
                    </a:gs>
                    <a:gs pos="100000">
                      <a:srgbClr val="505050"/>
                    </a:gs>
                  </a:gsLst>
                  <a:lin ang="5400000" scaled="0"/>
                </a:gradFill>
                <a:latin typeface="Segoe UI"/>
              </a:rPr>
              <a:t>happen?</a:t>
            </a:r>
          </a:p>
        </p:txBody>
      </p:sp>
      <p:sp>
        <p:nvSpPr>
          <p:cNvPr id="69" name="TextBox 68"/>
          <p:cNvSpPr txBox="1"/>
          <p:nvPr/>
        </p:nvSpPr>
        <p:spPr>
          <a:xfrm>
            <a:off x="2502239" y="3975979"/>
            <a:ext cx="1649252" cy="690484"/>
          </a:xfrm>
          <a:prstGeom prst="rect">
            <a:avLst/>
          </a:prstGeom>
          <a:noFill/>
        </p:spPr>
        <p:txBody>
          <a:bodyPr wrap="square" lIns="182802" tIns="146241" rIns="182802" bIns="146241" rtlCol="0">
            <a:spAutoFit/>
          </a:bodyPr>
          <a:lstStyle/>
          <a:p>
            <a:pPr algn="ctr" defTabSz="913873">
              <a:lnSpc>
                <a:spcPct val="90000"/>
              </a:lnSpc>
              <a:spcAft>
                <a:spcPts val="600"/>
              </a:spcAft>
              <a:defRPr/>
            </a:pPr>
            <a:r>
              <a:rPr lang="en-US" sz="1397" kern="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What</a:t>
            </a:r>
            <a:r>
              <a:rPr lang="en-US" sz="1397" kern="0" dirty="0">
                <a:gradFill>
                  <a:gsLst>
                    <a:gs pos="2917">
                      <a:srgbClr val="505050"/>
                    </a:gs>
                    <a:gs pos="100000">
                      <a:srgbClr val="505050"/>
                    </a:gs>
                  </a:gsLst>
                  <a:lin ang="5400000" scaled="0"/>
                </a:gradFill>
                <a:latin typeface="Segoe UI"/>
              </a:rPr>
              <a:t> happened?</a:t>
            </a:r>
          </a:p>
        </p:txBody>
      </p:sp>
      <p:grpSp>
        <p:nvGrpSpPr>
          <p:cNvPr id="104" name="Group 103"/>
          <p:cNvGrpSpPr/>
          <p:nvPr/>
        </p:nvGrpSpPr>
        <p:grpSpPr>
          <a:xfrm>
            <a:off x="2481618" y="2957546"/>
            <a:ext cx="1761417" cy="1856157"/>
            <a:chOff x="2912109" y="3202974"/>
            <a:chExt cx="1762167" cy="1856948"/>
          </a:xfrm>
        </p:grpSpPr>
        <p:sp>
          <p:nvSpPr>
            <p:cNvPr id="115" name="Freeform 114"/>
            <p:cNvSpPr>
              <a:spLocks/>
            </p:cNvSpPr>
            <p:nvPr/>
          </p:nvSpPr>
          <p:spPr bwMode="auto">
            <a:xfrm>
              <a:off x="2912109" y="3202974"/>
              <a:ext cx="1762167" cy="1799798"/>
            </a:xfrm>
            <a:custGeom>
              <a:avLst/>
              <a:gdLst>
                <a:gd name="connsiteX0" fmla="*/ 1754896 w 1762167"/>
                <a:gd name="connsiteY0" fmla="*/ 891398 h 1799798"/>
                <a:gd name="connsiteX1" fmla="*/ 1762167 w 1762167"/>
                <a:gd name="connsiteY1" fmla="*/ 903542 h 1799798"/>
                <a:gd name="connsiteX2" fmla="*/ 1691875 w 1762167"/>
                <a:gd name="connsiteY2" fmla="*/ 1168290 h 1799798"/>
                <a:gd name="connsiteX3" fmla="*/ 1371922 w 1762167"/>
                <a:gd name="connsiteY3" fmla="*/ 1622490 h 1799798"/>
                <a:gd name="connsiteX4" fmla="*/ 833821 w 1762167"/>
                <a:gd name="connsiteY4" fmla="*/ 1799798 h 1799798"/>
                <a:gd name="connsiteX5" fmla="*/ 7581 w 1762167"/>
                <a:gd name="connsiteY5" fmla="*/ 1250568 h 1799798"/>
                <a:gd name="connsiteX6" fmla="*/ 0 w 1762167"/>
                <a:gd name="connsiteY6" fmla="*/ 1226151 h 1799798"/>
                <a:gd name="connsiteX7" fmla="*/ 19954 w 1762167"/>
                <a:gd name="connsiteY7" fmla="*/ 1226151 h 1799798"/>
                <a:gd name="connsiteX8" fmla="*/ 25305 w 1762167"/>
                <a:gd name="connsiteY8" fmla="*/ 1243434 h 1799798"/>
                <a:gd name="connsiteX9" fmla="*/ 833821 w 1762167"/>
                <a:gd name="connsiteY9" fmla="*/ 1780367 h 1799798"/>
                <a:gd name="connsiteX10" fmla="*/ 1674907 w 1762167"/>
                <a:gd name="connsiteY10" fmla="*/ 1163432 h 1799798"/>
                <a:gd name="connsiteX11" fmla="*/ 1742776 w 1762167"/>
                <a:gd name="connsiteY11" fmla="*/ 898685 h 1799798"/>
                <a:gd name="connsiteX12" fmla="*/ 1754896 w 1762167"/>
                <a:gd name="connsiteY12" fmla="*/ 891398 h 1799798"/>
                <a:gd name="connsiteX13" fmla="*/ 833821 w 1762167"/>
                <a:gd name="connsiteY13" fmla="*/ 0 h 1799798"/>
                <a:gd name="connsiteX14" fmla="*/ 1371922 w 1762167"/>
                <a:gd name="connsiteY14" fmla="*/ 179737 h 1799798"/>
                <a:gd name="connsiteX15" fmla="*/ 1691875 w 1762167"/>
                <a:gd name="connsiteY15" fmla="*/ 633937 h 1799798"/>
                <a:gd name="connsiteX16" fmla="*/ 1682179 w 1762167"/>
                <a:gd name="connsiteY16" fmla="*/ 667941 h 1799798"/>
                <a:gd name="connsiteX17" fmla="*/ 1674907 w 1762167"/>
                <a:gd name="connsiteY17" fmla="*/ 638795 h 1799798"/>
                <a:gd name="connsiteX18" fmla="*/ 833821 w 1762167"/>
                <a:gd name="connsiteY18" fmla="*/ 19431 h 1799798"/>
                <a:gd name="connsiteX19" fmla="*/ 106183 w 1762167"/>
                <a:gd name="connsiteY19" fmla="*/ 408668 h 1799798"/>
                <a:gd name="connsiteX20" fmla="*/ 37699 w 1762167"/>
                <a:gd name="connsiteY20" fmla="*/ 535467 h 1799798"/>
                <a:gd name="connsiteX21" fmla="*/ 16135 w 1762167"/>
                <a:gd name="connsiteY21" fmla="*/ 535467 h 1799798"/>
                <a:gd name="connsiteX22" fmla="*/ 90371 w 1762167"/>
                <a:gd name="connsiteY22" fmla="*/ 398251 h 1799798"/>
                <a:gd name="connsiteX23" fmla="*/ 833821 w 1762167"/>
                <a:gd name="connsiteY23" fmla="*/ 0 h 17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167" h="1799798">
                  <a:moveTo>
                    <a:pt x="1754896" y="891398"/>
                  </a:moveTo>
                  <a:cubicBezTo>
                    <a:pt x="1762167" y="903542"/>
                    <a:pt x="1762167" y="903542"/>
                    <a:pt x="1762167" y="903542"/>
                  </a:cubicBezTo>
                  <a:cubicBezTo>
                    <a:pt x="1762167" y="903542"/>
                    <a:pt x="1718537" y="1085708"/>
                    <a:pt x="1691875" y="1168290"/>
                  </a:cubicBezTo>
                  <a:cubicBezTo>
                    <a:pt x="1636125" y="1348027"/>
                    <a:pt x="1522203" y="1508333"/>
                    <a:pt x="1371922" y="1622490"/>
                  </a:cubicBezTo>
                  <a:cubicBezTo>
                    <a:pt x="1216794" y="1739076"/>
                    <a:pt x="1030155" y="1799798"/>
                    <a:pt x="833821" y="1799798"/>
                  </a:cubicBezTo>
                  <a:cubicBezTo>
                    <a:pt x="462967" y="1799798"/>
                    <a:pt x="143924" y="1573002"/>
                    <a:pt x="7581" y="1250568"/>
                  </a:cubicBezTo>
                  <a:lnTo>
                    <a:pt x="0" y="1226151"/>
                  </a:lnTo>
                  <a:lnTo>
                    <a:pt x="19954" y="1226151"/>
                  </a:lnTo>
                  <a:lnTo>
                    <a:pt x="25305" y="1243434"/>
                  </a:lnTo>
                  <a:cubicBezTo>
                    <a:pt x="158467" y="1559036"/>
                    <a:pt x="470239" y="1780367"/>
                    <a:pt x="833821" y="1780367"/>
                  </a:cubicBezTo>
                  <a:cubicBezTo>
                    <a:pt x="1221642" y="1780367"/>
                    <a:pt x="1558561" y="1532622"/>
                    <a:pt x="1674907" y="1163432"/>
                  </a:cubicBezTo>
                  <a:cubicBezTo>
                    <a:pt x="1699146" y="1080851"/>
                    <a:pt x="1742776" y="901114"/>
                    <a:pt x="1742776" y="898685"/>
                  </a:cubicBezTo>
                  <a:cubicBezTo>
                    <a:pt x="1754896" y="891398"/>
                    <a:pt x="1754896" y="891398"/>
                    <a:pt x="1754896" y="891398"/>
                  </a:cubicBezTo>
                  <a:close/>
                  <a:moveTo>
                    <a:pt x="833821" y="0"/>
                  </a:moveTo>
                  <a:cubicBezTo>
                    <a:pt x="1030155" y="0"/>
                    <a:pt x="1216794" y="63151"/>
                    <a:pt x="1371922" y="179737"/>
                  </a:cubicBezTo>
                  <a:cubicBezTo>
                    <a:pt x="1522203" y="291465"/>
                    <a:pt x="1636125" y="454200"/>
                    <a:pt x="1691875" y="633937"/>
                  </a:cubicBezTo>
                  <a:cubicBezTo>
                    <a:pt x="1682179" y="667941"/>
                    <a:pt x="1682179" y="667941"/>
                    <a:pt x="1682179" y="667941"/>
                  </a:cubicBezTo>
                  <a:cubicBezTo>
                    <a:pt x="1674907" y="638795"/>
                    <a:pt x="1674907" y="638795"/>
                    <a:pt x="1674907" y="638795"/>
                  </a:cubicBezTo>
                  <a:cubicBezTo>
                    <a:pt x="1558561" y="269606"/>
                    <a:pt x="1221642" y="19431"/>
                    <a:pt x="833821" y="19431"/>
                  </a:cubicBezTo>
                  <a:cubicBezTo>
                    <a:pt x="530836" y="19431"/>
                    <a:pt x="263830" y="174082"/>
                    <a:pt x="106183" y="408668"/>
                  </a:cubicBezTo>
                  <a:lnTo>
                    <a:pt x="37699" y="535467"/>
                  </a:lnTo>
                  <a:lnTo>
                    <a:pt x="16135" y="535467"/>
                  </a:lnTo>
                  <a:lnTo>
                    <a:pt x="90371" y="398251"/>
                  </a:lnTo>
                  <a:cubicBezTo>
                    <a:pt x="251711" y="158446"/>
                    <a:pt x="524776" y="0"/>
                    <a:pt x="833821" y="0"/>
                  </a:cubicBezTo>
                  <a:close/>
                </a:path>
              </a:pathLst>
            </a:custGeom>
            <a:solidFill>
              <a:schemeClr val="tx1"/>
            </a:solidFill>
            <a:ln w="9525">
              <a:noFill/>
              <a:round/>
              <a:headEnd/>
              <a:tailEnd/>
            </a:ln>
            <a:extLst/>
          </p:spPr>
          <p:txBody>
            <a:bodyPr vert="horz" wrap="square" lIns="91401" tIns="45700" rIns="91401" bIns="45700" numCol="1" anchor="t" anchorCtr="0" compatLnSpc="1">
              <a:prstTxWarp prst="textNoShape">
                <a:avLst/>
              </a:prstTxWarp>
              <a:noAutofit/>
            </a:bodyPr>
            <a:lstStyle/>
            <a:p>
              <a:pPr defTabSz="913873">
                <a:defRPr/>
              </a:pPr>
              <a:endParaRPr lang="en-US" kern="0">
                <a:solidFill>
                  <a:sysClr val="windowText" lastClr="000000"/>
                </a:solidFill>
                <a:latin typeface="Segoe UI"/>
              </a:endParaRPr>
            </a:p>
          </p:txBody>
        </p:sp>
        <p:sp>
          <p:nvSpPr>
            <p:cNvPr id="108" name="Freeform 107"/>
            <p:cNvSpPr>
              <a:spLocks/>
            </p:cNvSpPr>
            <p:nvPr/>
          </p:nvSpPr>
          <p:spPr bwMode="auto">
            <a:xfrm flipV="1">
              <a:off x="3705935" y="4916142"/>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3" name="TextBox 122"/>
          <p:cNvSpPr txBox="1"/>
          <p:nvPr/>
        </p:nvSpPr>
        <p:spPr>
          <a:xfrm>
            <a:off x="10303619" y="3801250"/>
            <a:ext cx="2277673" cy="690746"/>
          </a:xfrm>
          <a:prstGeom prst="rect">
            <a:avLst/>
          </a:prstGeom>
          <a:noFill/>
        </p:spPr>
        <p:txBody>
          <a:bodyPr wrap="square" lIns="182802" tIns="146241" rIns="182802" bIns="146241" rtlCol="0">
            <a:spAutoFit/>
          </a:bodyPr>
          <a:lstStyle/>
          <a:p>
            <a:pPr defTabSz="913873">
              <a:lnSpc>
                <a:spcPct val="90000"/>
              </a:lnSpc>
              <a:spcAft>
                <a:spcPts val="600"/>
              </a:spcAft>
              <a:defRPr/>
            </a:pPr>
            <a:r>
              <a:rPr lang="en-US" sz="2800" kern="0" spc="-50" dirty="0">
                <a:gradFill>
                  <a:gsLst>
                    <a:gs pos="2917">
                      <a:srgbClr val="505050"/>
                    </a:gs>
                    <a:gs pos="100000">
                      <a:srgbClr val="505050"/>
                    </a:gs>
                  </a:gsLst>
                  <a:lin ang="5400000" scaled="0"/>
                </a:gradFill>
                <a:latin typeface="Segoe UI Light"/>
              </a:rPr>
              <a:t>Insight</a:t>
            </a:r>
          </a:p>
        </p:txBody>
      </p:sp>
      <p:grpSp>
        <p:nvGrpSpPr>
          <p:cNvPr id="135" name="Group 134"/>
          <p:cNvGrpSpPr/>
          <p:nvPr/>
        </p:nvGrpSpPr>
        <p:grpSpPr>
          <a:xfrm>
            <a:off x="7893052" y="2892033"/>
            <a:ext cx="1698595" cy="1864546"/>
            <a:chOff x="8021047" y="3137434"/>
            <a:chExt cx="1699318" cy="1865339"/>
          </a:xfrm>
        </p:grpSpPr>
        <p:grpSp>
          <p:nvGrpSpPr>
            <p:cNvPr id="73" name="Group 72"/>
            <p:cNvGrpSpPr/>
            <p:nvPr/>
          </p:nvGrpSpPr>
          <p:grpSpPr>
            <a:xfrm>
              <a:off x="8021047" y="3202974"/>
              <a:ext cx="1699318" cy="1799799"/>
              <a:chOff x="8732197" y="2594497"/>
              <a:chExt cx="1699318" cy="1799799"/>
            </a:xfrm>
          </p:grpSpPr>
          <p:sp>
            <p:nvSpPr>
              <p:cNvPr id="37" name="Freeform 36"/>
              <p:cNvSpPr>
                <a:spLocks/>
              </p:cNvSpPr>
              <p:nvPr/>
            </p:nvSpPr>
            <p:spPr bwMode="auto">
              <a:xfrm>
                <a:off x="8732197" y="2594497"/>
                <a:ext cx="1699318" cy="903542"/>
              </a:xfrm>
              <a:custGeom>
                <a:avLst/>
                <a:gdLst>
                  <a:gd name="connsiteX0" fmla="*/ 928961 w 1699318"/>
                  <a:gd name="connsiteY0" fmla="*/ 0 h 903542"/>
                  <a:gd name="connsiteX1" fmla="*/ 1464994 w 1699318"/>
                  <a:gd name="connsiteY1" fmla="*/ 179737 h 903542"/>
                  <a:gd name="connsiteX2" fmla="*/ 1661458 w 1699318"/>
                  <a:gd name="connsiteY2" fmla="*/ 381334 h 903542"/>
                  <a:gd name="connsiteX3" fmla="*/ 1699318 w 1699318"/>
                  <a:gd name="connsiteY3" fmla="*/ 445566 h 903542"/>
                  <a:gd name="connsiteX4" fmla="*/ 1677941 w 1699318"/>
                  <a:gd name="connsiteY4" fmla="*/ 445566 h 903542"/>
                  <a:gd name="connsiteX5" fmla="*/ 1642168 w 1699318"/>
                  <a:gd name="connsiteY5" fmla="*/ 386268 h 903542"/>
                  <a:gd name="connsiteX6" fmla="*/ 928961 w 1699318"/>
                  <a:gd name="connsiteY6" fmla="*/ 19431 h 903542"/>
                  <a:gd name="connsiteX7" fmla="*/ 87317 w 1699318"/>
                  <a:gd name="connsiteY7" fmla="*/ 638795 h 903542"/>
                  <a:gd name="connsiteX8" fmla="*/ 19404 w 1699318"/>
                  <a:gd name="connsiteY8" fmla="*/ 903542 h 903542"/>
                  <a:gd name="connsiteX9" fmla="*/ 0 w 1699318"/>
                  <a:gd name="connsiteY9" fmla="*/ 898685 h 903542"/>
                  <a:gd name="connsiteX10" fmla="*/ 70339 w 1699318"/>
                  <a:gd name="connsiteY10" fmla="*/ 631508 h 903542"/>
                  <a:gd name="connsiteX11" fmla="*/ 390503 w 1699318"/>
                  <a:gd name="connsiteY11" fmla="*/ 179737 h 903542"/>
                  <a:gd name="connsiteX12" fmla="*/ 928961 w 1699318"/>
                  <a:gd name="connsiteY12" fmla="*/ 0 h 90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9318" h="903542">
                    <a:moveTo>
                      <a:pt x="928961" y="0"/>
                    </a:moveTo>
                    <a:cubicBezTo>
                      <a:pt x="1123000" y="0"/>
                      <a:pt x="1309763" y="63151"/>
                      <a:pt x="1464994" y="179737"/>
                    </a:cubicBezTo>
                    <a:cubicBezTo>
                      <a:pt x="1541397" y="235601"/>
                      <a:pt x="1607491" y="304217"/>
                      <a:pt x="1661458" y="381334"/>
                    </a:cubicBezTo>
                    <a:lnTo>
                      <a:pt x="1699318" y="445566"/>
                    </a:lnTo>
                    <a:lnTo>
                      <a:pt x="1677941" y="445566"/>
                    </a:lnTo>
                    <a:lnTo>
                      <a:pt x="1642168" y="386268"/>
                    </a:lnTo>
                    <a:cubicBezTo>
                      <a:pt x="1480153" y="160155"/>
                      <a:pt x="1218200" y="19431"/>
                      <a:pt x="928961" y="19431"/>
                    </a:cubicBezTo>
                    <a:cubicBezTo>
                      <a:pt x="540883" y="19431"/>
                      <a:pt x="203741" y="269606"/>
                      <a:pt x="87317" y="638795"/>
                    </a:cubicBezTo>
                    <a:cubicBezTo>
                      <a:pt x="63063" y="721377"/>
                      <a:pt x="19404" y="901114"/>
                      <a:pt x="19404" y="903542"/>
                    </a:cubicBezTo>
                    <a:cubicBezTo>
                      <a:pt x="0" y="898685"/>
                      <a:pt x="0" y="898685"/>
                      <a:pt x="0" y="898685"/>
                    </a:cubicBezTo>
                    <a:cubicBezTo>
                      <a:pt x="0" y="896256"/>
                      <a:pt x="43659" y="716519"/>
                      <a:pt x="70339" y="631508"/>
                    </a:cubicBezTo>
                    <a:cubicBezTo>
                      <a:pt x="126125" y="454200"/>
                      <a:pt x="240123" y="291465"/>
                      <a:pt x="390503" y="179737"/>
                    </a:cubicBezTo>
                    <a:cubicBezTo>
                      <a:pt x="545734" y="63151"/>
                      <a:pt x="732497" y="0"/>
                      <a:pt x="928961" y="0"/>
                    </a:cubicBezTo>
                    <a:close/>
                  </a:path>
                </a:pathLst>
              </a:custGeom>
              <a:solidFill>
                <a:schemeClr val="tx1"/>
              </a:solidFill>
              <a:ln w="9525">
                <a:noFill/>
                <a:round/>
                <a:headEnd/>
                <a:tailEnd/>
              </a:ln>
              <a:extLst/>
            </p:spPr>
            <p:txBody>
              <a:bodyPr vert="horz" wrap="square" lIns="91401" tIns="45700" rIns="91401" bIns="45700" numCol="1" anchor="t" anchorCtr="0" compatLnSpc="1">
                <a:prstTxWarp prst="textNoShape">
                  <a:avLst/>
                </a:prstTxWarp>
                <a:noAutofit/>
              </a:bodyPr>
              <a:lstStyle/>
              <a:p>
                <a:pPr defTabSz="913873">
                  <a:defRPr/>
                </a:pPr>
                <a:endParaRPr lang="en-US" kern="0">
                  <a:solidFill>
                    <a:sysClr val="windowText" lastClr="000000"/>
                  </a:solidFill>
                  <a:latin typeface="Segoe UI"/>
                </a:endParaRPr>
              </a:p>
            </p:txBody>
          </p:sp>
          <p:sp>
            <p:nvSpPr>
              <p:cNvPr id="33" name="Freeform 32"/>
              <p:cNvSpPr>
                <a:spLocks/>
              </p:cNvSpPr>
              <p:nvPr/>
            </p:nvSpPr>
            <p:spPr bwMode="auto">
              <a:xfrm>
                <a:off x="8802536" y="3726355"/>
                <a:ext cx="1626033" cy="667941"/>
              </a:xfrm>
              <a:custGeom>
                <a:avLst/>
                <a:gdLst>
                  <a:gd name="connsiteX0" fmla="*/ 9702 w 1626033"/>
                  <a:gd name="connsiteY0" fmla="*/ 0 h 667941"/>
                  <a:gd name="connsiteX1" fmla="*/ 16978 w 1626033"/>
                  <a:gd name="connsiteY1" fmla="*/ 31575 h 667941"/>
                  <a:gd name="connsiteX2" fmla="*/ 858622 w 1626033"/>
                  <a:gd name="connsiteY2" fmla="*/ 648510 h 667941"/>
                  <a:gd name="connsiteX3" fmla="*/ 1571829 w 1626033"/>
                  <a:gd name="connsiteY3" fmla="*/ 283723 h 667941"/>
                  <a:gd name="connsiteX4" fmla="*/ 1605457 w 1626033"/>
                  <a:gd name="connsiteY4" fmla="*/ 228109 h 667941"/>
                  <a:gd name="connsiteX5" fmla="*/ 1626033 w 1626033"/>
                  <a:gd name="connsiteY5" fmla="*/ 228109 h 667941"/>
                  <a:gd name="connsiteX6" fmla="*/ 1590209 w 1626033"/>
                  <a:gd name="connsiteY6" fmla="*/ 288126 h 667941"/>
                  <a:gd name="connsiteX7" fmla="*/ 1394655 w 1626033"/>
                  <a:gd name="connsiteY7" fmla="*/ 490633 h 667941"/>
                  <a:gd name="connsiteX8" fmla="*/ 858622 w 1626033"/>
                  <a:gd name="connsiteY8" fmla="*/ 667941 h 667941"/>
                  <a:gd name="connsiteX9" fmla="*/ 320164 w 1626033"/>
                  <a:gd name="connsiteY9" fmla="*/ 490633 h 667941"/>
                  <a:gd name="connsiteX10" fmla="*/ 0 w 1626033"/>
                  <a:gd name="connsiteY10" fmla="*/ 36433 h 667941"/>
                  <a:gd name="connsiteX11" fmla="*/ 9702 w 1626033"/>
                  <a:gd name="connsiteY11" fmla="*/ 0 h 66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6033" h="667941">
                    <a:moveTo>
                      <a:pt x="9702" y="0"/>
                    </a:moveTo>
                    <a:cubicBezTo>
                      <a:pt x="16978" y="31575"/>
                      <a:pt x="16978" y="31575"/>
                      <a:pt x="16978" y="31575"/>
                    </a:cubicBezTo>
                    <a:cubicBezTo>
                      <a:pt x="133402" y="400765"/>
                      <a:pt x="470544" y="648510"/>
                      <a:pt x="858622" y="648510"/>
                    </a:cubicBezTo>
                    <a:cubicBezTo>
                      <a:pt x="1147861" y="648510"/>
                      <a:pt x="1409814" y="509154"/>
                      <a:pt x="1571829" y="283723"/>
                    </a:cubicBezTo>
                    <a:lnTo>
                      <a:pt x="1605457" y="228109"/>
                    </a:lnTo>
                    <a:lnTo>
                      <a:pt x="1626033" y="228109"/>
                    </a:lnTo>
                    <a:lnTo>
                      <a:pt x="1590209" y="288126"/>
                    </a:lnTo>
                    <a:cubicBezTo>
                      <a:pt x="1535939" y="364939"/>
                      <a:pt x="1469845" y="433555"/>
                      <a:pt x="1394655" y="490633"/>
                    </a:cubicBezTo>
                    <a:cubicBezTo>
                      <a:pt x="1239424" y="607219"/>
                      <a:pt x="1052661" y="667941"/>
                      <a:pt x="858622" y="667941"/>
                    </a:cubicBezTo>
                    <a:cubicBezTo>
                      <a:pt x="662158" y="667941"/>
                      <a:pt x="475395" y="607219"/>
                      <a:pt x="320164" y="490633"/>
                    </a:cubicBezTo>
                    <a:cubicBezTo>
                      <a:pt x="169784" y="376476"/>
                      <a:pt x="55786" y="216170"/>
                      <a:pt x="0" y="36433"/>
                    </a:cubicBezTo>
                    <a:cubicBezTo>
                      <a:pt x="9702" y="0"/>
                      <a:pt x="9702" y="0"/>
                      <a:pt x="9702" y="0"/>
                    </a:cubicBezTo>
                    <a:close/>
                  </a:path>
                </a:pathLst>
              </a:custGeom>
              <a:solidFill>
                <a:schemeClr val="tx1"/>
              </a:solidFill>
              <a:ln w="9525">
                <a:noFill/>
                <a:round/>
                <a:headEnd/>
                <a:tailEnd/>
              </a:ln>
              <a:extLst/>
            </p:spPr>
            <p:txBody>
              <a:bodyPr vert="horz" wrap="square" lIns="91401" tIns="45700" rIns="91401" bIns="45700" numCol="1" anchor="t" anchorCtr="0" compatLnSpc="1">
                <a:prstTxWarp prst="textNoShape">
                  <a:avLst/>
                </a:prstTxWarp>
                <a:noAutofit/>
              </a:bodyPr>
              <a:lstStyle/>
              <a:p>
                <a:pPr defTabSz="913873">
                  <a:defRPr/>
                </a:pPr>
                <a:endParaRPr lang="en-US" kern="0">
                  <a:solidFill>
                    <a:sysClr val="windowText" lastClr="000000"/>
                  </a:solidFill>
                  <a:latin typeface="Segoe UI"/>
                </a:endParaRPr>
              </a:p>
            </p:txBody>
          </p:sp>
        </p:grpSp>
        <p:sp>
          <p:nvSpPr>
            <p:cNvPr id="138" name="Freeform 137"/>
            <p:cNvSpPr>
              <a:spLocks/>
            </p:cNvSpPr>
            <p:nvPr/>
          </p:nvSpPr>
          <p:spPr bwMode="auto">
            <a:xfrm flipV="1">
              <a:off x="8904402" y="3137434"/>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4" name="Group 143"/>
          <p:cNvGrpSpPr/>
          <p:nvPr/>
        </p:nvGrpSpPr>
        <p:grpSpPr>
          <a:xfrm>
            <a:off x="10680180" y="3019321"/>
            <a:ext cx="508347" cy="828377"/>
            <a:chOff x="5386388" y="-390526"/>
            <a:chExt cx="741363" cy="1208089"/>
          </a:xfrm>
          <a:solidFill>
            <a:schemeClr val="tx1"/>
          </a:solidFill>
        </p:grpSpPr>
        <p:sp>
          <p:nvSpPr>
            <p:cNvPr id="140"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solidFill>
                <a:schemeClr val="bg1"/>
              </a:solidFill>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141"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solidFill>
                <a:schemeClr val="bg1"/>
              </a:solidFill>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142"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solidFill>
                <a:schemeClr val="bg1"/>
              </a:solidFill>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143"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solidFill>
                <a:schemeClr val="bg1"/>
              </a:solidFill>
              <a:round/>
              <a:headEnd/>
              <a:tailEnd/>
            </a:ln>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grpSp>
      <p:sp>
        <p:nvSpPr>
          <p:cNvPr id="45" name="Title 1"/>
          <p:cNvSpPr txBox="1">
            <a:spLocks/>
          </p:cNvSpPr>
          <p:nvPr/>
        </p:nvSpPr>
        <p:spPr>
          <a:xfrm>
            <a:off x="277168" y="296638"/>
            <a:ext cx="11884506" cy="9171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9" dirty="0">
                <a:gradFill>
                  <a:gsLst>
                    <a:gs pos="1250">
                      <a:srgbClr val="505050"/>
                    </a:gs>
                    <a:gs pos="100000">
                      <a:srgbClr val="505050"/>
                    </a:gs>
                  </a:gsLst>
                  <a:lin ang="5400000" scaled="0"/>
                </a:gradFill>
                <a:latin typeface="Segoe UI Light"/>
              </a:rPr>
              <a:t>Insights is a journey</a:t>
            </a:r>
            <a:endParaRPr lang="en-US" sz="4797" spc="-104" dirty="0">
              <a:gradFill>
                <a:gsLst>
                  <a:gs pos="1250">
                    <a:srgbClr val="505050"/>
                  </a:gs>
                  <a:gs pos="100000">
                    <a:srgbClr val="505050"/>
                  </a:gs>
                </a:gsLst>
                <a:lin ang="5400000" scaled="0"/>
              </a:gradFill>
              <a:latin typeface="Segoe UI Light"/>
            </a:endParaRPr>
          </a:p>
        </p:txBody>
      </p:sp>
      <p:grpSp>
        <p:nvGrpSpPr>
          <p:cNvPr id="4" name="Group 3"/>
          <p:cNvGrpSpPr/>
          <p:nvPr/>
        </p:nvGrpSpPr>
        <p:grpSpPr>
          <a:xfrm>
            <a:off x="-3539639" y="1635525"/>
            <a:ext cx="6139142" cy="3273869"/>
            <a:chOff x="-3543795" y="1634730"/>
            <a:chExt cx="6141755" cy="3275264"/>
          </a:xfrm>
        </p:grpSpPr>
        <p:grpSp>
          <p:nvGrpSpPr>
            <p:cNvPr id="34" name="Group 33"/>
            <p:cNvGrpSpPr/>
            <p:nvPr/>
          </p:nvGrpSpPr>
          <p:grpSpPr>
            <a:xfrm>
              <a:off x="-3543795" y="1634730"/>
              <a:ext cx="5535936" cy="3275264"/>
              <a:chOff x="-3010737" y="1842836"/>
              <a:chExt cx="5535936" cy="3275264"/>
            </a:xfrm>
          </p:grpSpPr>
          <p:sp>
            <p:nvSpPr>
              <p:cNvPr id="35" name="Freeform 34"/>
              <p:cNvSpPr>
                <a:spLocks noChangeAspect="1"/>
              </p:cNvSpPr>
              <p:nvPr/>
            </p:nvSpPr>
            <p:spPr bwMode="black">
              <a:xfrm>
                <a:off x="-3010736" y="1842837"/>
                <a:ext cx="5535935" cy="327526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w="15875">
                <a:noFill/>
              </a:ln>
            </p:spPr>
            <p:txBody>
              <a:bodyPr vert="horz" wrap="square" lIns="89583" tIns="44791" rIns="89583" bIns="44791" numCol="1" anchor="t" anchorCtr="0" compatLnSpc="1">
                <a:prstTxWarp prst="textNoShape">
                  <a:avLst/>
                </a:prstTxWarp>
              </a:bodyPr>
              <a:lstStyle/>
              <a:p>
                <a:pPr defTabSz="913658">
                  <a:defRPr/>
                </a:pPr>
                <a:endParaRPr lang="en-US" kern="0" dirty="0">
                  <a:solidFill>
                    <a:srgbClr val="FFFFFF"/>
                  </a:solidFill>
                  <a:latin typeface="Segoe UI"/>
                </a:endParaRPr>
              </a:p>
            </p:txBody>
          </p:sp>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010736" y="1842837"/>
                <a:ext cx="5535935" cy="3275263"/>
              </a:xfrm>
              <a:custGeom>
                <a:avLst/>
                <a:gdLst>
                  <a:gd name="connsiteX0" fmla="*/ 7199010 w 10762017"/>
                  <a:gd name="connsiteY0" fmla="*/ 0 h 6367209"/>
                  <a:gd name="connsiteX1" fmla="*/ 9042102 w 10762017"/>
                  <a:gd name="connsiteY1" fmla="*/ 1936655 h 6367209"/>
                  <a:gd name="connsiteX2" fmla="*/ 8978232 w 10762017"/>
                  <a:gd name="connsiteY2" fmla="*/ 2521305 h 6367209"/>
                  <a:gd name="connsiteX3" fmla="*/ 10762017 w 10762017"/>
                  <a:gd name="connsiteY3" fmla="*/ 4435122 h 6367209"/>
                  <a:gd name="connsiteX4" fmla="*/ 8859617 w 10762017"/>
                  <a:gd name="connsiteY4" fmla="*/ 6367209 h 6367209"/>
                  <a:gd name="connsiteX5" fmla="*/ 1897838 w 10762017"/>
                  <a:gd name="connsiteY5" fmla="*/ 6367209 h 6367209"/>
                  <a:gd name="connsiteX6" fmla="*/ 0 w 10762017"/>
                  <a:gd name="connsiteY6" fmla="*/ 4435122 h 6367209"/>
                  <a:gd name="connsiteX7" fmla="*/ 1897838 w 10762017"/>
                  <a:gd name="connsiteY7" fmla="*/ 2521305 h 6367209"/>
                  <a:gd name="connsiteX8" fmla="*/ 2358611 w 10762017"/>
                  <a:gd name="connsiteY8" fmla="*/ 2580684 h 6367209"/>
                  <a:gd name="connsiteX9" fmla="*/ 4219952 w 10762017"/>
                  <a:gd name="connsiteY9" fmla="*/ 1009436 h 6367209"/>
                  <a:gd name="connsiteX10" fmla="*/ 5360479 w 10762017"/>
                  <a:gd name="connsiteY10" fmla="*/ 1393113 h 6367209"/>
                  <a:gd name="connsiteX11" fmla="*/ 7199010 w 10762017"/>
                  <a:gd name="connsiteY11" fmla="*/ 0 h 63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2017" h="6367209">
                    <a:moveTo>
                      <a:pt x="7199010" y="0"/>
                    </a:moveTo>
                    <a:cubicBezTo>
                      <a:pt x="8220922" y="0"/>
                      <a:pt x="9042102" y="867841"/>
                      <a:pt x="9042102" y="1936655"/>
                    </a:cubicBezTo>
                    <a:cubicBezTo>
                      <a:pt x="9042102" y="2137629"/>
                      <a:pt x="9019291" y="2338602"/>
                      <a:pt x="8978232" y="2521305"/>
                    </a:cubicBezTo>
                    <a:cubicBezTo>
                      <a:pt x="9981896" y="2580684"/>
                      <a:pt x="10762017" y="3425686"/>
                      <a:pt x="10762017" y="4435122"/>
                    </a:cubicBezTo>
                    <a:cubicBezTo>
                      <a:pt x="10762017" y="5503936"/>
                      <a:pt x="9899778" y="6367209"/>
                      <a:pt x="8859617" y="6367209"/>
                    </a:cubicBezTo>
                    <a:cubicBezTo>
                      <a:pt x="1897838" y="6367209"/>
                      <a:pt x="1897838" y="6367209"/>
                      <a:pt x="1897838" y="6367209"/>
                    </a:cubicBezTo>
                    <a:cubicBezTo>
                      <a:pt x="880487" y="6367209"/>
                      <a:pt x="0" y="5481098"/>
                      <a:pt x="0" y="4435122"/>
                    </a:cubicBezTo>
                    <a:cubicBezTo>
                      <a:pt x="0" y="3384578"/>
                      <a:pt x="880487" y="2521305"/>
                      <a:pt x="1897838" y="2521305"/>
                    </a:cubicBezTo>
                    <a:cubicBezTo>
                      <a:pt x="2057512" y="2521305"/>
                      <a:pt x="2221748" y="2539576"/>
                      <a:pt x="2358611" y="2580684"/>
                    </a:cubicBezTo>
                    <a:cubicBezTo>
                      <a:pt x="2518285" y="1653465"/>
                      <a:pt x="3280157" y="1009436"/>
                      <a:pt x="4219952" y="1009436"/>
                    </a:cubicBezTo>
                    <a:cubicBezTo>
                      <a:pt x="4657914" y="1009436"/>
                      <a:pt x="5041132" y="1128193"/>
                      <a:pt x="5360479" y="1393113"/>
                    </a:cubicBezTo>
                    <a:cubicBezTo>
                      <a:pt x="5597709" y="584651"/>
                      <a:pt x="6359581" y="0"/>
                      <a:pt x="7199010" y="0"/>
                    </a:cubicBezTo>
                    <a:close/>
                  </a:path>
                </a:pathLst>
              </a:custGeom>
            </p:spPr>
          </p:pic>
          <p:sp>
            <p:nvSpPr>
              <p:cNvPr id="38" name="Freeform 37"/>
              <p:cNvSpPr>
                <a:spLocks noChangeAspect="1"/>
              </p:cNvSpPr>
              <p:nvPr/>
            </p:nvSpPr>
            <p:spPr bwMode="black">
              <a:xfrm>
                <a:off x="-3010737" y="1842836"/>
                <a:ext cx="5445165" cy="3275263"/>
              </a:xfrm>
              <a:custGeom>
                <a:avLst/>
                <a:gdLst>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1776664 h 3275263"/>
                  <a:gd name="connsiteX6" fmla="*/ 5064139 w 5445165"/>
                  <a:gd name="connsiteY6" fmla="*/ 2696062 h 3275263"/>
                  <a:gd name="connsiteX7" fmla="*/ 5445165 w 5445165"/>
                  <a:gd name="connsiteY7" fmla="*/ 2696062 h 3275263"/>
                  <a:gd name="connsiteX8" fmla="*/ 5416736 w 5445165"/>
                  <a:gd name="connsiteY8" fmla="*/ 2755536 h 3275263"/>
                  <a:gd name="connsiteX9" fmla="*/ 4557349 w 5445165"/>
                  <a:gd name="connsiteY9" fmla="*/ 3275263 h 3275263"/>
                  <a:gd name="connsiteX10" fmla="*/ 976239 w 5445165"/>
                  <a:gd name="connsiteY10" fmla="*/ 3275263 h 3275263"/>
                  <a:gd name="connsiteX11" fmla="*/ 0 w 5445165"/>
                  <a:gd name="connsiteY11" fmla="*/ 2281406 h 3275263"/>
                  <a:gd name="connsiteX12" fmla="*/ 976239 w 5445165"/>
                  <a:gd name="connsiteY12" fmla="*/ 1296948 h 3275263"/>
                  <a:gd name="connsiteX13" fmla="*/ 1213259 w 5445165"/>
                  <a:gd name="connsiteY13" fmla="*/ 1327492 h 3275263"/>
                  <a:gd name="connsiteX14" fmla="*/ 2170725 w 5445165"/>
                  <a:gd name="connsiteY14" fmla="*/ 519249 h 3275263"/>
                  <a:gd name="connsiteX15" fmla="*/ 2757407 w 5445165"/>
                  <a:gd name="connsiteY15" fmla="*/ 716611 h 3275263"/>
                  <a:gd name="connsiteX16" fmla="*/ 3703139 w 5445165"/>
                  <a:gd name="connsiteY16" fmla="*/ 0 h 3275263"/>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2696062 h 3275263"/>
                  <a:gd name="connsiteX6" fmla="*/ 5445165 w 5445165"/>
                  <a:gd name="connsiteY6" fmla="*/ 2696062 h 3275263"/>
                  <a:gd name="connsiteX7" fmla="*/ 5416736 w 5445165"/>
                  <a:gd name="connsiteY7" fmla="*/ 2755536 h 3275263"/>
                  <a:gd name="connsiteX8" fmla="*/ 4557349 w 5445165"/>
                  <a:gd name="connsiteY8" fmla="*/ 3275263 h 3275263"/>
                  <a:gd name="connsiteX9" fmla="*/ 976239 w 5445165"/>
                  <a:gd name="connsiteY9" fmla="*/ 3275263 h 3275263"/>
                  <a:gd name="connsiteX10" fmla="*/ 0 w 5445165"/>
                  <a:gd name="connsiteY10" fmla="*/ 2281406 h 3275263"/>
                  <a:gd name="connsiteX11" fmla="*/ 976239 w 5445165"/>
                  <a:gd name="connsiteY11" fmla="*/ 1296948 h 3275263"/>
                  <a:gd name="connsiteX12" fmla="*/ 1213259 w 5445165"/>
                  <a:gd name="connsiteY12" fmla="*/ 1327492 h 3275263"/>
                  <a:gd name="connsiteX13" fmla="*/ 2170725 w 5445165"/>
                  <a:gd name="connsiteY13" fmla="*/ 519249 h 3275263"/>
                  <a:gd name="connsiteX14" fmla="*/ 2757407 w 5445165"/>
                  <a:gd name="connsiteY14" fmla="*/ 716611 h 3275263"/>
                  <a:gd name="connsiteX15" fmla="*/ 3703139 w 5445165"/>
                  <a:gd name="connsiteY15" fmla="*/ 0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15" fmla="*/ 5155579 w 5445165"/>
                  <a:gd name="connsiteY15" fmla="*/ 2787502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0" fmla="*/ 5445165 w 5445165"/>
                  <a:gd name="connsiteY0" fmla="*/ 2696062 h 3275263"/>
                  <a:gd name="connsiteX1" fmla="*/ 5416736 w 5445165"/>
                  <a:gd name="connsiteY1" fmla="*/ 2755536 h 3275263"/>
                  <a:gd name="connsiteX2" fmla="*/ 4557349 w 5445165"/>
                  <a:gd name="connsiteY2" fmla="*/ 3275263 h 3275263"/>
                  <a:gd name="connsiteX3" fmla="*/ 976239 w 5445165"/>
                  <a:gd name="connsiteY3" fmla="*/ 3275263 h 3275263"/>
                  <a:gd name="connsiteX4" fmla="*/ 0 w 5445165"/>
                  <a:gd name="connsiteY4" fmla="*/ 2281406 h 3275263"/>
                  <a:gd name="connsiteX5" fmla="*/ 976239 w 5445165"/>
                  <a:gd name="connsiteY5" fmla="*/ 1296948 h 3275263"/>
                  <a:gd name="connsiteX6" fmla="*/ 1213259 w 5445165"/>
                  <a:gd name="connsiteY6" fmla="*/ 1327492 h 3275263"/>
                  <a:gd name="connsiteX7" fmla="*/ 2170725 w 5445165"/>
                  <a:gd name="connsiteY7" fmla="*/ 519249 h 3275263"/>
                  <a:gd name="connsiteX8" fmla="*/ 2757407 w 5445165"/>
                  <a:gd name="connsiteY8" fmla="*/ 716611 h 3275263"/>
                  <a:gd name="connsiteX9" fmla="*/ 3703139 w 5445165"/>
                  <a:gd name="connsiteY9" fmla="*/ 0 h 3275263"/>
                  <a:gd name="connsiteX10" fmla="*/ 4651218 w 5445165"/>
                  <a:gd name="connsiteY10" fmla="*/ 996206 h 3275263"/>
                  <a:gd name="connsiteX11" fmla="*/ 4618364 w 5445165"/>
                  <a:gd name="connsiteY11" fmla="*/ 1296948 h 3275263"/>
                  <a:gd name="connsiteX12" fmla="*/ 5381738 w 5445165"/>
                  <a:gd name="connsiteY12" fmla="*/ 1749785 h 3275263"/>
                  <a:gd name="connsiteX13" fmla="*/ 5397105 w 5445165"/>
                  <a:gd name="connsiteY13" fmla="*/ 1776664 h 327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5165" h="3275263">
                    <a:moveTo>
                      <a:pt x="5445165" y="2696062"/>
                    </a:moveTo>
                    <a:lnTo>
                      <a:pt x="5416736" y="2755536"/>
                    </a:lnTo>
                    <a:cubicBezTo>
                      <a:pt x="5249790" y="3065374"/>
                      <a:pt x="4925199" y="3275263"/>
                      <a:pt x="4557349" y="3275263"/>
                    </a:cubicBezTo>
                    <a:lnTo>
                      <a:pt x="976239" y="3275263"/>
                    </a:lnTo>
                    <a:cubicBezTo>
                      <a:pt x="452919" y="3275263"/>
                      <a:pt x="0" y="2819452"/>
                      <a:pt x="0" y="2281406"/>
                    </a:cubicBezTo>
                    <a:cubicBezTo>
                      <a:pt x="0" y="1741012"/>
                      <a:pt x="452919" y="1296948"/>
                      <a:pt x="976239" y="1296948"/>
                    </a:cubicBezTo>
                    <a:cubicBezTo>
                      <a:pt x="1058375" y="1296948"/>
                      <a:pt x="1142857" y="1306346"/>
                      <a:pt x="1213259" y="1327492"/>
                    </a:cubicBezTo>
                    <a:cubicBezTo>
                      <a:pt x="1295395" y="850535"/>
                      <a:pt x="1687298" y="519249"/>
                      <a:pt x="2170725" y="519249"/>
                    </a:cubicBezTo>
                    <a:cubicBezTo>
                      <a:pt x="2396011" y="519249"/>
                      <a:pt x="2593136" y="580337"/>
                      <a:pt x="2757407" y="716611"/>
                    </a:cubicBezTo>
                    <a:cubicBezTo>
                      <a:pt x="2879437" y="300742"/>
                      <a:pt x="3271341" y="0"/>
                      <a:pt x="3703139" y="0"/>
                    </a:cubicBezTo>
                    <a:cubicBezTo>
                      <a:pt x="4228807" y="0"/>
                      <a:pt x="4651218" y="446413"/>
                      <a:pt x="4651218" y="996206"/>
                    </a:cubicBezTo>
                    <a:cubicBezTo>
                      <a:pt x="4651218" y="1099586"/>
                      <a:pt x="4639485" y="1202966"/>
                      <a:pt x="4618364" y="1296948"/>
                    </a:cubicBezTo>
                    <a:cubicBezTo>
                      <a:pt x="4941039" y="1316038"/>
                      <a:pt x="5218797" y="1492988"/>
                      <a:pt x="5381738" y="1749785"/>
                    </a:cubicBezTo>
                    <a:lnTo>
                      <a:pt x="5397105" y="1776664"/>
                    </a:lnTo>
                  </a:path>
                </a:pathLst>
              </a:custGeom>
              <a:noFill/>
              <a:ln w="15875">
                <a:solidFill>
                  <a:schemeClr val="tx1"/>
                </a:solidFill>
              </a:ln>
            </p:spPr>
            <p:txBody>
              <a:bodyPr vert="horz" wrap="square" lIns="89583" tIns="44791" rIns="89583" bIns="44791" numCol="1" anchor="t" anchorCtr="0" compatLnSpc="1">
                <a:prstTxWarp prst="textNoShape">
                  <a:avLst/>
                </a:prstTxWarp>
                <a:noAutofit/>
              </a:bodyPr>
              <a:lstStyle/>
              <a:p>
                <a:pPr defTabSz="913658">
                  <a:defRPr/>
                </a:pPr>
                <a:endParaRPr lang="en-US" kern="0" dirty="0">
                  <a:solidFill>
                    <a:srgbClr val="FFFFFF"/>
                  </a:solidFill>
                  <a:latin typeface="Segoe UI"/>
                </a:endParaRPr>
              </a:p>
            </p:txBody>
          </p:sp>
        </p:grpSp>
        <p:grpSp>
          <p:nvGrpSpPr>
            <p:cNvPr id="39" name="Group 38"/>
            <p:cNvGrpSpPr/>
            <p:nvPr/>
          </p:nvGrpSpPr>
          <p:grpSpPr>
            <a:xfrm>
              <a:off x="1886963" y="3457521"/>
              <a:ext cx="710997" cy="821442"/>
              <a:chOff x="2410020" y="3665627"/>
              <a:chExt cx="710997" cy="821442"/>
            </a:xfrm>
          </p:grpSpPr>
          <p:sp>
            <p:nvSpPr>
              <p:cNvPr id="40" name="Freeform 39"/>
              <p:cNvSpPr>
                <a:spLocks noChangeAspect="1"/>
              </p:cNvSpPr>
              <p:nvPr/>
            </p:nvSpPr>
            <p:spPr bwMode="black">
              <a:xfrm>
                <a:off x="2410020" y="3665627"/>
                <a:ext cx="108828" cy="821442"/>
              </a:xfrm>
              <a:custGeom>
                <a:avLst/>
                <a:gdLst>
                  <a:gd name="connsiteX0" fmla="*/ 0 w 207586"/>
                  <a:gd name="connsiteY0" fmla="*/ 0 h 821531"/>
                  <a:gd name="connsiteX1" fmla="*/ 207586 w 207586"/>
                  <a:gd name="connsiteY1" fmla="*/ 0 h 821531"/>
                  <a:gd name="connsiteX2" fmla="*/ 207586 w 207586"/>
                  <a:gd name="connsiteY2" fmla="*/ 821531 h 821531"/>
                  <a:gd name="connsiteX3" fmla="*/ 44462 w 207586"/>
                  <a:gd name="connsiteY3" fmla="*/ 821531 h 821531"/>
                  <a:gd name="connsiteX4" fmla="*/ 68506 w 207586"/>
                  <a:gd name="connsiteY4" fmla="*/ 755375 h 821531"/>
                  <a:gd name="connsiteX5" fmla="*/ 112964 w 207586"/>
                  <a:gd name="connsiteY5" fmla="*/ 459498 h 821531"/>
                  <a:gd name="connsiteX6" fmla="*/ 4136 w 207586"/>
                  <a:gd name="connsiteY6" fmla="*/ 7234 h 821531"/>
                  <a:gd name="connsiteX7" fmla="*/ 0 w 207586"/>
                  <a:gd name="connsiteY7"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0 w 207586"/>
                  <a:gd name="connsiteY6"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91440 w 207586"/>
                  <a:gd name="connsiteY6"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5" fmla="*/ 91440 w 112964"/>
                  <a:gd name="connsiteY5"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0" fmla="*/ 255576 w 368540"/>
                  <a:gd name="connsiteY0" fmla="*/ 0 h 783431"/>
                  <a:gd name="connsiteX1" fmla="*/ 0 w 368540"/>
                  <a:gd name="connsiteY1" fmla="*/ 783431 h 783431"/>
                  <a:gd name="connsiteX2" fmla="*/ 324082 w 368540"/>
                  <a:gd name="connsiteY2" fmla="*/ 755375 h 783431"/>
                  <a:gd name="connsiteX3" fmla="*/ 368540 w 368540"/>
                  <a:gd name="connsiteY3" fmla="*/ 459498 h 783431"/>
                  <a:gd name="connsiteX4" fmla="*/ 259712 w 368540"/>
                  <a:gd name="connsiteY4" fmla="*/ 7234 h 783431"/>
                  <a:gd name="connsiteX0" fmla="*/ 0 w 368540"/>
                  <a:gd name="connsiteY0" fmla="*/ 776197 h 776197"/>
                  <a:gd name="connsiteX1" fmla="*/ 324082 w 368540"/>
                  <a:gd name="connsiteY1" fmla="*/ 748141 h 776197"/>
                  <a:gd name="connsiteX2" fmla="*/ 368540 w 368540"/>
                  <a:gd name="connsiteY2" fmla="*/ 452264 h 776197"/>
                  <a:gd name="connsiteX3" fmla="*/ 259712 w 368540"/>
                  <a:gd name="connsiteY3" fmla="*/ 0 h 776197"/>
                  <a:gd name="connsiteX0" fmla="*/ 64370 w 108828"/>
                  <a:gd name="connsiteY0" fmla="*/ 748141 h 748141"/>
                  <a:gd name="connsiteX1" fmla="*/ 108828 w 108828"/>
                  <a:gd name="connsiteY1" fmla="*/ 452264 h 748141"/>
                  <a:gd name="connsiteX2" fmla="*/ 0 w 108828"/>
                  <a:gd name="connsiteY2" fmla="*/ 0 h 748141"/>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Lst>
                <a:ahLst/>
                <a:cxnLst>
                  <a:cxn ang="0">
                    <a:pos x="connsiteX0" y="connsiteY0"/>
                  </a:cxn>
                  <a:cxn ang="0">
                    <a:pos x="connsiteX1" y="connsiteY1"/>
                  </a:cxn>
                  <a:cxn ang="0">
                    <a:pos x="connsiteX2" y="connsiteY2"/>
                  </a:cxn>
                </a:cxnLst>
                <a:rect l="l" t="t" r="r" b="b"/>
                <a:pathLst>
                  <a:path w="108828" h="772783">
                    <a:moveTo>
                      <a:pt x="40557" y="772783"/>
                    </a:moveTo>
                    <a:cubicBezTo>
                      <a:pt x="86091" y="683842"/>
                      <a:pt x="108828" y="555350"/>
                      <a:pt x="108828" y="452264"/>
                    </a:cubicBezTo>
                    <a:cubicBezTo>
                      <a:pt x="108828" y="289999"/>
                      <a:pt x="69640" y="135994"/>
                      <a:pt x="0" y="0"/>
                    </a:cubicBezTo>
                  </a:path>
                </a:pathLst>
              </a:custGeom>
              <a:noFill/>
              <a:ln w="15875">
                <a:solidFill>
                  <a:schemeClr val="tx1"/>
                </a:solidFill>
              </a:ln>
            </p:spPr>
            <p:txBody>
              <a:bodyPr vert="horz" wrap="square" lIns="89583" tIns="44791" rIns="89583" bIns="44791" numCol="1" anchor="t" anchorCtr="0" compatLnSpc="1">
                <a:prstTxWarp prst="textNoShape">
                  <a:avLst/>
                </a:prstTxWarp>
                <a:noAutofit/>
              </a:bodyPr>
              <a:lstStyle/>
              <a:p>
                <a:pPr defTabSz="913658">
                  <a:defRPr/>
                </a:pPr>
                <a:endParaRPr lang="en-US" kern="0" dirty="0">
                  <a:solidFill>
                    <a:srgbClr val="FFFFFF"/>
                  </a:solidFill>
                  <a:latin typeface="Segoe UI"/>
                </a:endParaRPr>
              </a:p>
            </p:txBody>
          </p:sp>
          <p:sp>
            <p:nvSpPr>
              <p:cNvPr id="41" name="Freeform 40"/>
              <p:cNvSpPr>
                <a:spLocks/>
              </p:cNvSpPr>
              <p:nvPr/>
            </p:nvSpPr>
            <p:spPr bwMode="auto">
              <a:xfrm>
                <a:off x="2516358" y="3752208"/>
                <a:ext cx="604659" cy="648281"/>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a:noFill/>
              </a:ln>
              <a:extLst/>
            </p:spPr>
            <p:txBody>
              <a:bodyPr vert="horz" wrap="square" lIns="91401" tIns="45700" rIns="91401" bIns="45700" numCol="1" anchor="t" anchorCtr="0" compatLnSpc="1">
                <a:prstTxWarp prst="textNoShape">
                  <a:avLst/>
                </a:prstTxWarp>
                <a:noAutofit/>
              </a:bodyPr>
              <a:lstStyle/>
              <a:p>
                <a:pPr defTabSz="913873">
                  <a:defRPr/>
                </a:pPr>
                <a:endParaRPr lang="en-US" kern="0">
                  <a:solidFill>
                    <a:srgbClr val="FFFFFF"/>
                  </a:solidFill>
                  <a:latin typeface="Segoe UI"/>
                </a:endParaRPr>
              </a:p>
            </p:txBody>
          </p:sp>
        </p:grpSp>
      </p:grpSp>
      <p:sp>
        <p:nvSpPr>
          <p:cNvPr id="2" name="Rectangle 1"/>
          <p:cNvSpPr/>
          <p:nvPr/>
        </p:nvSpPr>
        <p:spPr>
          <a:xfrm>
            <a:off x="4454732" y="5149650"/>
            <a:ext cx="1420666" cy="659011"/>
          </a:xfrm>
          <a:prstGeom prst="rect">
            <a:avLst/>
          </a:prstGeom>
        </p:spPr>
        <p:txBody>
          <a:bodyPr wrap="none">
            <a:spAutoFit/>
          </a:bodyPr>
          <a:lstStyle/>
          <a:p>
            <a:pPr algn="ctr" defTabSz="913873">
              <a:defRPr/>
            </a:pPr>
            <a:r>
              <a:rPr lang="en-US" kern="0" dirty="0">
                <a:gradFill>
                  <a:gsLst>
                    <a:gs pos="2917">
                      <a:srgbClr val="505050"/>
                    </a:gs>
                    <a:gs pos="100000">
                      <a:srgbClr val="505050"/>
                    </a:gs>
                  </a:gsLst>
                  <a:lin ang="5400000" scaled="0"/>
                </a:gradFill>
                <a:latin typeface="Segoe UI"/>
              </a:rPr>
              <a:t>Interactive</a:t>
            </a:r>
          </a:p>
          <a:p>
            <a:pPr algn="ctr" defTabSz="913873">
              <a:defRPr/>
            </a:pPr>
            <a:r>
              <a:rPr lang="en-US" kern="0" dirty="0">
                <a:gradFill>
                  <a:gsLst>
                    <a:gs pos="2917">
                      <a:srgbClr val="505050"/>
                    </a:gs>
                    <a:gs pos="100000">
                      <a:srgbClr val="505050"/>
                    </a:gs>
                  </a:gsLst>
                  <a:lin ang="5400000" scaled="0"/>
                </a:gradFill>
                <a:latin typeface="Segoe UI"/>
              </a:rPr>
              <a:t>Dashboards</a:t>
            </a:r>
            <a:endParaRPr lang="en-US" kern="0" dirty="0">
              <a:solidFill>
                <a:sysClr val="windowText" lastClr="000000"/>
              </a:solidFill>
              <a:latin typeface="Segoe UI"/>
            </a:endParaRPr>
          </a:p>
        </p:txBody>
      </p:sp>
      <p:sp>
        <p:nvSpPr>
          <p:cNvPr id="42" name="Rectangle 41"/>
          <p:cNvSpPr/>
          <p:nvPr/>
        </p:nvSpPr>
        <p:spPr>
          <a:xfrm>
            <a:off x="7818231" y="5148898"/>
            <a:ext cx="2123480" cy="659011"/>
          </a:xfrm>
          <a:prstGeom prst="rect">
            <a:avLst/>
          </a:prstGeom>
        </p:spPr>
        <p:txBody>
          <a:bodyPr wrap="none">
            <a:spAutoFit/>
          </a:bodyPr>
          <a:lstStyle/>
          <a:p>
            <a:pPr algn="ctr" defTabSz="913873">
              <a:defRPr/>
            </a:pPr>
            <a:r>
              <a:rPr lang="en-US" kern="0" dirty="0">
                <a:gradFill>
                  <a:gsLst>
                    <a:gs pos="2917">
                      <a:srgbClr val="505050"/>
                    </a:gs>
                    <a:gs pos="100000">
                      <a:srgbClr val="505050"/>
                    </a:gs>
                  </a:gsLst>
                  <a:lin ang="5400000" scaled="0"/>
                </a:gradFill>
                <a:latin typeface="Segoe UI"/>
              </a:rPr>
              <a:t>Recommendations</a:t>
            </a:r>
          </a:p>
          <a:p>
            <a:pPr algn="ctr" defTabSz="913873">
              <a:defRPr/>
            </a:pPr>
            <a:r>
              <a:rPr lang="en-US" kern="0" dirty="0">
                <a:gradFill>
                  <a:gsLst>
                    <a:gs pos="2917">
                      <a:srgbClr val="505050"/>
                    </a:gs>
                    <a:gs pos="100000">
                      <a:srgbClr val="505050"/>
                    </a:gs>
                  </a:gsLst>
                  <a:lin ang="5400000" scaled="0"/>
                </a:gradFill>
                <a:latin typeface="Segoe UI"/>
              </a:rPr>
              <a:t>&amp; Automation</a:t>
            </a:r>
            <a:endParaRPr lang="en-US" kern="0" dirty="0">
              <a:solidFill>
                <a:sysClr val="windowText" lastClr="000000"/>
              </a:solidFill>
              <a:latin typeface="Segoe UI"/>
            </a:endParaRPr>
          </a:p>
        </p:txBody>
      </p:sp>
      <p:sp>
        <p:nvSpPr>
          <p:cNvPr id="43" name="Rectangle 42"/>
          <p:cNvSpPr/>
          <p:nvPr/>
        </p:nvSpPr>
        <p:spPr>
          <a:xfrm>
            <a:off x="6468810" y="5149649"/>
            <a:ext cx="1203283" cy="659011"/>
          </a:xfrm>
          <a:prstGeom prst="rect">
            <a:avLst/>
          </a:prstGeom>
        </p:spPr>
        <p:txBody>
          <a:bodyPr wrap="none">
            <a:spAutoFit/>
          </a:bodyPr>
          <a:lstStyle/>
          <a:p>
            <a:pPr algn="ctr" defTabSz="913873">
              <a:defRPr/>
            </a:pPr>
            <a:r>
              <a:rPr lang="en-US" kern="0" dirty="0">
                <a:gradFill>
                  <a:gsLst>
                    <a:gs pos="2917">
                      <a:srgbClr val="505050"/>
                    </a:gs>
                    <a:gs pos="100000">
                      <a:srgbClr val="505050"/>
                    </a:gs>
                  </a:gsLst>
                  <a:lin ang="5400000" scaled="0"/>
                </a:gradFill>
                <a:latin typeface="Segoe UI"/>
              </a:rPr>
              <a:t>Predictive</a:t>
            </a:r>
          </a:p>
          <a:p>
            <a:pPr algn="ctr" defTabSz="913873">
              <a:defRPr/>
            </a:pPr>
            <a:r>
              <a:rPr lang="en-US" kern="0" dirty="0">
                <a:gradFill>
                  <a:gsLst>
                    <a:gs pos="2917">
                      <a:srgbClr val="505050"/>
                    </a:gs>
                    <a:gs pos="100000">
                      <a:srgbClr val="505050"/>
                    </a:gs>
                  </a:gsLst>
                  <a:lin ang="5400000" scaled="0"/>
                </a:gradFill>
                <a:latin typeface="Segoe UI"/>
              </a:rPr>
              <a:t>Models</a:t>
            </a:r>
            <a:endParaRPr lang="en-US" kern="0" dirty="0">
              <a:solidFill>
                <a:sysClr val="windowText" lastClr="000000"/>
              </a:solidFill>
              <a:latin typeface="Segoe UI"/>
            </a:endParaRPr>
          </a:p>
        </p:txBody>
      </p:sp>
      <p:sp>
        <p:nvSpPr>
          <p:cNvPr id="44" name="Rectangle 43"/>
          <p:cNvSpPr/>
          <p:nvPr/>
        </p:nvSpPr>
        <p:spPr>
          <a:xfrm>
            <a:off x="2867739" y="5288091"/>
            <a:ext cx="989169" cy="376576"/>
          </a:xfrm>
          <a:prstGeom prst="rect">
            <a:avLst/>
          </a:prstGeom>
        </p:spPr>
        <p:txBody>
          <a:bodyPr wrap="none">
            <a:spAutoFit/>
          </a:bodyPr>
          <a:lstStyle/>
          <a:p>
            <a:pPr algn="ctr" defTabSz="913873">
              <a:defRPr/>
            </a:pPr>
            <a:r>
              <a:rPr lang="en-US" kern="0" dirty="0">
                <a:gradFill>
                  <a:gsLst>
                    <a:gs pos="2917">
                      <a:srgbClr val="505050"/>
                    </a:gs>
                    <a:gs pos="100000">
                      <a:srgbClr val="505050"/>
                    </a:gs>
                  </a:gsLst>
                  <a:lin ang="5400000" scaled="0"/>
                </a:gradFill>
                <a:latin typeface="Segoe UI"/>
              </a:rPr>
              <a:t>Reports</a:t>
            </a:r>
            <a:endParaRPr lang="en-US" kern="0" dirty="0">
              <a:solidFill>
                <a:sysClr val="windowText" lastClr="000000"/>
              </a:solidFill>
              <a:latin typeface="Segoe UI"/>
            </a:endParaRPr>
          </a:p>
        </p:txBody>
      </p:sp>
      <p:sp>
        <p:nvSpPr>
          <p:cNvPr id="48" name="Rectangle 47"/>
          <p:cNvSpPr/>
          <p:nvPr/>
        </p:nvSpPr>
        <p:spPr bwMode="auto">
          <a:xfrm>
            <a:off x="6015516" y="1330265"/>
            <a:ext cx="1877536" cy="4718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p:cNvSpPr/>
          <p:nvPr/>
        </p:nvSpPr>
        <p:spPr bwMode="auto">
          <a:xfrm>
            <a:off x="7874144" y="1362378"/>
            <a:ext cx="3843985" cy="4718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a:off x="4208231" y="1274965"/>
            <a:ext cx="1833582" cy="4718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p:cNvSpPr/>
          <p:nvPr/>
        </p:nvSpPr>
        <p:spPr bwMode="auto">
          <a:xfrm>
            <a:off x="2007988" y="1443309"/>
            <a:ext cx="2208434" cy="4718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63721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9"/>
                                        </p:tgtEl>
                                      </p:cBhvr>
                                    </p:animEffect>
                                    <p:set>
                                      <p:cBhvr>
                                        <p:cTn id="28"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6"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7" name="Rectangle 76"/>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E</a:t>
            </a:r>
            <a:r>
              <a:rPr lang="en-US" dirty="0"/>
              <a:t>asily build, deploy, and share predictive analytics solutions</a:t>
            </a:r>
            <a:endParaRPr lang="en-US" kern="0" spc="0" dirty="0">
              <a:ln>
                <a:noFill/>
              </a:ln>
              <a:solidFill>
                <a:schemeClr val="bg1"/>
              </a:solidFill>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1115" y="1310164"/>
            <a:ext cx="5368325" cy="3412424"/>
          </a:xfrm>
          <a:prstGeom prst="rect">
            <a:avLst/>
          </a:prstGeom>
          <a:ln w="6350">
            <a:solidFill>
              <a:schemeClr val="accent1"/>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2020" y="1310164"/>
            <a:ext cx="3732700" cy="3405136"/>
          </a:xfrm>
          <a:prstGeom prst="rect">
            <a:avLst/>
          </a:prstGeom>
          <a:ln w="6350">
            <a:solidFill>
              <a:schemeClr val="accent1"/>
            </a:solidFill>
          </a:ln>
        </p:spPr>
      </p:pic>
      <p:sp>
        <p:nvSpPr>
          <p:cNvPr id="39" name="TextBox 38"/>
          <p:cNvSpPr txBox="1"/>
          <p:nvPr/>
        </p:nvSpPr>
        <p:spPr>
          <a:xfrm>
            <a:off x="2377799" y="5275443"/>
            <a:ext cx="10029747" cy="1114151"/>
          </a:xfrm>
          <a:prstGeom prst="rect">
            <a:avLst/>
          </a:prstGeom>
          <a:noFill/>
        </p:spPr>
        <p:txBody>
          <a:bodyPr wrap="square" lIns="0" tIns="146304" rIns="182880" bIns="146304" rtlCol="0">
            <a:spAutoFit/>
          </a:bodyPr>
          <a:lstStyle/>
          <a:p>
            <a:pPr marL="285750" marR="0" lvl="0" indent="-28575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i="0" u="none" strike="noStrike" kern="0" cap="none" spc="0" normalizeH="0" baseline="0" noProof="0" dirty="0">
                <a:ln>
                  <a:noFill/>
                </a:ln>
                <a:solidFill>
                  <a:schemeClr val="bg1"/>
                </a:solidFill>
                <a:effectLst/>
                <a:uLnTx/>
                <a:uFillTx/>
              </a:rPr>
              <a:t>Simple, scalable, cutting edge</a:t>
            </a:r>
            <a:r>
              <a:rPr lang="en-US" sz="1200" kern="0" dirty="0">
                <a:solidFill>
                  <a:schemeClr val="bg1"/>
                </a:solidFill>
              </a:rPr>
              <a:t>. </a:t>
            </a:r>
            <a:r>
              <a:rPr kumimoji="0" lang="en-US" sz="1200" b="0" i="0" u="none" strike="noStrike" kern="0" cap="none" spc="0" normalizeH="0" baseline="0" noProof="0" dirty="0">
                <a:ln>
                  <a:noFill/>
                </a:ln>
                <a:solidFill>
                  <a:schemeClr val="bg1"/>
                </a:solidFill>
                <a:effectLst/>
                <a:uLnTx/>
                <a:uFillTx/>
              </a:rPr>
              <a:t>A fully managed cloud service that enables you to easily build, deploy, and share predictive analytics solutions.</a:t>
            </a:r>
          </a:p>
          <a:p>
            <a:pPr marL="285750" indent="-28575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Deploy in minutes. Azure Machine Learning means business. You can deploy your model into production as a web service that can be called from any device, anywhere and that can use any data source. </a:t>
            </a:r>
          </a:p>
          <a:p>
            <a:pPr marL="285750" lvl="0" indent="-28575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Publish, share, monetize. Share your solution with the world in the Gallery or on the Azure Marketplace.</a:t>
            </a:r>
            <a:endParaRPr kumimoji="0" lang="en-US" sz="1200" b="0" i="0" u="none" strike="noStrike" kern="0" cap="none" spc="0" normalizeH="0" baseline="0" noProof="0" dirty="0">
              <a:ln>
                <a:noFill/>
              </a:ln>
              <a:solidFill>
                <a:schemeClr val="bg1"/>
              </a:solidFill>
              <a:effectLst/>
              <a:uLnTx/>
              <a:uFillTx/>
            </a:endParaRPr>
          </a:p>
        </p:txBody>
      </p:sp>
      <p:sp>
        <p:nvSpPr>
          <p:cNvPr id="99" name="Rectangle 98"/>
          <p:cNvSpPr/>
          <p:nvPr/>
        </p:nvSpPr>
        <p:spPr bwMode="auto">
          <a:xfrm>
            <a:off x="-9831" y="1308412"/>
            <a:ext cx="1737360" cy="39670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00" name="Rectangle 99"/>
          <p:cNvSpPr/>
          <p:nvPr/>
        </p:nvSpPr>
        <p:spPr>
          <a:xfrm>
            <a:off x="445855" y="3201040"/>
            <a:ext cx="1268870" cy="600164"/>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HDInsight </a:t>
            </a:r>
          </a:p>
          <a:p>
            <a:pPr defTabSz="914400"/>
            <a:r>
              <a:rPr lang="en-US" sz="1100" dirty="0">
                <a:solidFill>
                  <a:schemeClr val="accent1">
                    <a:lumMod val="75000"/>
                  </a:schemeClr>
                </a:solidFill>
                <a:cs typeface="Segoe UI Semilight" panose="020B0402040204020203" pitchFamily="34" charset="0"/>
              </a:rPr>
              <a:t>(Hadoop and Spark)</a:t>
            </a:r>
          </a:p>
        </p:txBody>
      </p:sp>
      <p:sp>
        <p:nvSpPr>
          <p:cNvPr id="101" name="Rectangle 100"/>
          <p:cNvSpPr/>
          <p:nvPr/>
        </p:nvSpPr>
        <p:spPr>
          <a:xfrm>
            <a:off x="445855" y="3929285"/>
            <a:ext cx="1268870" cy="261610"/>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Stream Analytics</a:t>
            </a:r>
          </a:p>
        </p:txBody>
      </p:sp>
      <p:sp>
        <p:nvSpPr>
          <p:cNvPr id="102" name="Rectangle 101"/>
          <p:cNvSpPr/>
          <p:nvPr/>
        </p:nvSpPr>
        <p:spPr>
          <a:xfrm>
            <a:off x="445855" y="2701617"/>
            <a:ext cx="1268870"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Data Lake Analytics</a:t>
            </a:r>
          </a:p>
        </p:txBody>
      </p:sp>
      <p:sp>
        <p:nvSpPr>
          <p:cNvPr id="103" name="Rectangle 102"/>
          <p:cNvSpPr/>
          <p:nvPr/>
        </p:nvSpPr>
        <p:spPr>
          <a:xfrm>
            <a:off x="445855" y="2089267"/>
            <a:ext cx="1268870" cy="430887"/>
          </a:xfrm>
          <a:prstGeom prst="rect">
            <a:avLst/>
          </a:prstGeom>
        </p:spPr>
        <p:txBody>
          <a:bodyPr wrap="square">
            <a:spAutoFit/>
          </a:bodyPr>
          <a:lstStyle/>
          <a:p>
            <a:pPr defTabSz="914400"/>
            <a:r>
              <a:rPr lang="en-US" sz="1100" dirty="0">
                <a:cs typeface="Segoe UI Semilight" panose="020B0402040204020203" pitchFamily="34" charset="0"/>
              </a:rPr>
              <a:t>Machine Learning</a:t>
            </a:r>
          </a:p>
        </p:txBody>
      </p:sp>
      <p:grpSp>
        <p:nvGrpSpPr>
          <p:cNvPr id="104" name="Group 103"/>
          <p:cNvGrpSpPr/>
          <p:nvPr/>
        </p:nvGrpSpPr>
        <p:grpSpPr>
          <a:xfrm>
            <a:off x="88042" y="3931605"/>
            <a:ext cx="352655" cy="270905"/>
            <a:chOff x="5982706" y="3931605"/>
            <a:chExt cx="352655" cy="270905"/>
          </a:xfrm>
          <a:solidFill>
            <a:schemeClr val="accent1">
              <a:lumMod val="75000"/>
            </a:schemeClr>
          </a:solidFill>
        </p:grpSpPr>
        <p:grpSp>
          <p:nvGrpSpPr>
            <p:cNvPr id="105" name="Group 104"/>
            <p:cNvGrpSpPr/>
            <p:nvPr/>
          </p:nvGrpSpPr>
          <p:grpSpPr>
            <a:xfrm>
              <a:off x="6021529" y="3931605"/>
              <a:ext cx="313832" cy="270905"/>
              <a:chOff x="6021529" y="3931605"/>
              <a:chExt cx="313832" cy="270905"/>
            </a:xfrm>
            <a:grpFill/>
          </p:grpSpPr>
          <p:sp>
            <p:nvSpPr>
              <p:cNvPr id="108"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06"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10" name="Freeform 439"/>
          <p:cNvSpPr>
            <a:spLocks/>
          </p:cNvSpPr>
          <p:nvPr/>
        </p:nvSpPr>
        <p:spPr bwMode="auto">
          <a:xfrm>
            <a:off x="89358"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lumMod val="75000"/>
            </a:schemeClr>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11" name="Freeform 440"/>
          <p:cNvSpPr/>
          <p:nvPr/>
        </p:nvSpPr>
        <p:spPr bwMode="auto">
          <a:xfrm flipH="1">
            <a:off x="132607"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2" name="Rectangle 111"/>
          <p:cNvSpPr/>
          <p:nvPr/>
        </p:nvSpPr>
        <p:spPr>
          <a:xfrm>
            <a:off x="445855" y="4367245"/>
            <a:ext cx="1294130" cy="446397"/>
          </a:xfrm>
          <a:prstGeom prst="rect">
            <a:avLst/>
          </a:prstGeom>
        </p:spPr>
        <p:txBody>
          <a:bodyPr wrap="square">
            <a:spAutoFit/>
          </a:bodyPr>
          <a:lstStyle/>
          <a:p>
            <a:pPr defTabSz="932597">
              <a:defRPr/>
            </a:pPr>
            <a:r>
              <a:rPr lang="en-US" sz="1100" kern="0" dirty="0">
                <a:solidFill>
                  <a:schemeClr val="accent1">
                    <a:lumMod val="75000"/>
                  </a:schemeClr>
                </a:solidFill>
                <a:latin typeface="Segoe UI"/>
                <a:cs typeface="Segoe UI Semilight" panose="020B0402040204020203" pitchFamily="34" charset="0"/>
              </a:rPr>
              <a:t>Azure Analysis</a:t>
            </a:r>
            <a:br>
              <a:rPr lang="en-US" sz="1100" kern="0" dirty="0">
                <a:solidFill>
                  <a:schemeClr val="accent1">
                    <a:lumMod val="75000"/>
                  </a:schemeClr>
                </a:solidFill>
                <a:latin typeface="Segoe UI"/>
                <a:cs typeface="Segoe UI Semilight" panose="020B0402040204020203" pitchFamily="34" charset="0"/>
              </a:rPr>
            </a:br>
            <a:r>
              <a:rPr lang="en-US" sz="1100" kern="0" dirty="0">
                <a:solidFill>
                  <a:schemeClr val="accent1">
                    <a:lumMod val="75000"/>
                  </a:schemeClr>
                </a:solidFill>
                <a:latin typeface="Segoe UI"/>
                <a:cs typeface="Segoe UI Semilight" panose="020B0402040204020203" pitchFamily="34" charset="0"/>
              </a:rPr>
              <a:t>Services</a:t>
            </a:r>
          </a:p>
        </p:txBody>
      </p:sp>
      <p:grpSp>
        <p:nvGrpSpPr>
          <p:cNvPr id="113" name="Group 112"/>
          <p:cNvGrpSpPr/>
          <p:nvPr/>
        </p:nvGrpSpPr>
        <p:grpSpPr>
          <a:xfrm>
            <a:off x="88042" y="2742063"/>
            <a:ext cx="346672" cy="344971"/>
            <a:chOff x="5982706" y="2742063"/>
            <a:chExt cx="346672" cy="344971"/>
          </a:xfrm>
          <a:solidFill>
            <a:schemeClr val="accent1">
              <a:lumMod val="75000"/>
            </a:schemeClr>
          </a:solidFill>
        </p:grpSpPr>
        <p:sp>
          <p:nvSpPr>
            <p:cNvPr id="114"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15"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grpSp>
        <p:nvGrpSpPr>
          <p:cNvPr id="116" name="Group 115"/>
          <p:cNvGrpSpPr/>
          <p:nvPr/>
        </p:nvGrpSpPr>
        <p:grpSpPr>
          <a:xfrm>
            <a:off x="125034" y="4445181"/>
            <a:ext cx="308198" cy="237357"/>
            <a:chOff x="622448" y="3040067"/>
            <a:chExt cx="660650" cy="508795"/>
          </a:xfrm>
          <a:solidFill>
            <a:schemeClr val="accent1">
              <a:lumMod val="75000"/>
            </a:schemeClr>
          </a:solidFill>
        </p:grpSpPr>
        <p:grpSp>
          <p:nvGrpSpPr>
            <p:cNvPr id="117" name="Group 116"/>
            <p:cNvGrpSpPr/>
            <p:nvPr/>
          </p:nvGrpSpPr>
          <p:grpSpPr>
            <a:xfrm>
              <a:off x="622448" y="3040067"/>
              <a:ext cx="276884" cy="214308"/>
              <a:chOff x="1646287" y="3497262"/>
              <a:chExt cx="276884" cy="214308"/>
            </a:xfrm>
            <a:grpFill/>
          </p:grpSpPr>
          <p:sp>
            <p:nvSpPr>
              <p:cNvPr id="124" name="Freeform: Shape 123"/>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25" name="Oval 12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18" name="Group 117"/>
            <p:cNvGrpSpPr/>
            <p:nvPr/>
          </p:nvGrpSpPr>
          <p:grpSpPr>
            <a:xfrm>
              <a:off x="1006214" y="3147221"/>
              <a:ext cx="276884" cy="214308"/>
              <a:chOff x="1646287" y="3497262"/>
              <a:chExt cx="276884" cy="214308"/>
            </a:xfrm>
            <a:grpFill/>
          </p:grpSpPr>
          <p:sp>
            <p:nvSpPr>
              <p:cNvPr id="122" name="Freeform: Shape 12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23" name="Oval 12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19" name="Group 118"/>
            <p:cNvGrpSpPr/>
            <p:nvPr/>
          </p:nvGrpSpPr>
          <p:grpSpPr>
            <a:xfrm>
              <a:off x="659024" y="3334554"/>
              <a:ext cx="276884" cy="214308"/>
              <a:chOff x="1646287" y="3497262"/>
              <a:chExt cx="276884" cy="214308"/>
            </a:xfrm>
            <a:grpFill/>
          </p:grpSpPr>
          <p:sp>
            <p:nvSpPr>
              <p:cNvPr id="120" name="Freeform: Shape 11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21" name="Oval 12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cxnSp>
        <p:nvCxnSpPr>
          <p:cNvPr id="126" name="Straight Connector 125"/>
          <p:cNvCxnSpPr/>
          <p:nvPr/>
        </p:nvCxnSpPr>
        <p:spPr>
          <a:xfrm>
            <a:off x="188941" y="4502918"/>
            <a:ext cx="17367" cy="138403"/>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91969" y="4502918"/>
            <a:ext cx="176678" cy="51213"/>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204319" y="4551638"/>
            <a:ext cx="164871" cy="91721"/>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51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 name="Rectangle 12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Big data analytics made easy</a:t>
            </a:r>
          </a:p>
        </p:txBody>
      </p:sp>
      <p:grpSp>
        <p:nvGrpSpPr>
          <p:cNvPr id="4" name="Group 3"/>
          <p:cNvGrpSpPr/>
          <p:nvPr/>
        </p:nvGrpSpPr>
        <p:grpSpPr>
          <a:xfrm>
            <a:off x="2194921" y="5273858"/>
            <a:ext cx="10967222" cy="1191095"/>
            <a:chOff x="2194921" y="5407808"/>
            <a:chExt cx="10967222" cy="1191095"/>
          </a:xfrm>
        </p:grpSpPr>
        <p:sp>
          <p:nvSpPr>
            <p:cNvPr id="12" name="TextBox 11"/>
            <p:cNvSpPr txBox="1"/>
            <p:nvPr/>
          </p:nvSpPr>
          <p:spPr>
            <a:xfrm>
              <a:off x="2194921" y="5407808"/>
              <a:ext cx="4907093" cy="1191095"/>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lang="en-US" sz="1200" kern="0" dirty="0">
                  <a:solidFill>
                    <a:schemeClr val="bg1"/>
                  </a:solidFill>
                </a:rPr>
                <a:t>A</a:t>
              </a:r>
              <a:r>
                <a:rPr kumimoji="0" lang="en-US" sz="1200" b="0" i="0" u="none" strike="noStrike" kern="0" cap="none" spc="0" normalizeH="0" baseline="0" noProof="0" dirty="0" err="1">
                  <a:ln>
                    <a:noFill/>
                  </a:ln>
                  <a:solidFill>
                    <a:schemeClr val="bg1"/>
                  </a:solidFill>
                  <a:effectLst/>
                  <a:uLnTx/>
                  <a:uFillTx/>
                </a:rPr>
                <a:t>nalyze</a:t>
              </a:r>
              <a:r>
                <a:rPr kumimoji="0" lang="en-US" sz="1200" b="0" i="0" u="none" strike="noStrike" kern="0" cap="none" spc="0" normalizeH="0" baseline="0" noProof="0" dirty="0">
                  <a:ln>
                    <a:noFill/>
                  </a:ln>
                  <a:solidFill>
                    <a:schemeClr val="bg1"/>
                  </a:solidFill>
                  <a:effectLst/>
                  <a:uLnTx/>
                  <a:uFillTx/>
                </a:rPr>
                <a:t> data of any kind and size</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Develop faster, debug and optimize smarter</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Interactively explore patterns in your data</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learning curve—use U-SQL, Spark, Hive, </a:t>
              </a:r>
              <a:r>
                <a:rPr kumimoji="0" lang="en-US" sz="1200" b="0" i="0" u="none" strike="noStrike" kern="0" cap="none" spc="0" normalizeH="0" baseline="0" noProof="0" dirty="0" err="1">
                  <a:ln>
                    <a:noFill/>
                  </a:ln>
                  <a:solidFill>
                    <a:schemeClr val="bg1"/>
                  </a:solidFill>
                  <a:effectLst/>
                  <a:uLnTx/>
                  <a:uFillTx/>
                </a:rPr>
                <a:t>HBase</a:t>
              </a:r>
              <a:r>
                <a:rPr kumimoji="0" lang="en-US" sz="1200" b="0" i="0" u="none" strike="noStrike" kern="0" cap="none" spc="0" normalizeH="0" baseline="0" noProof="0" dirty="0">
                  <a:ln>
                    <a:noFill/>
                  </a:ln>
                  <a:solidFill>
                    <a:schemeClr val="bg1"/>
                  </a:solidFill>
                  <a:effectLst/>
                  <a:uLnTx/>
                  <a:uFillTx/>
                </a:rPr>
                <a:t> and Storm</a:t>
              </a:r>
            </a:p>
          </p:txBody>
        </p:sp>
        <p:sp>
          <p:nvSpPr>
            <p:cNvPr id="13" name="TextBox 12"/>
            <p:cNvSpPr txBox="1"/>
            <p:nvPr/>
          </p:nvSpPr>
          <p:spPr>
            <a:xfrm>
              <a:off x="7234340" y="5407808"/>
              <a:ext cx="5927803" cy="1191095"/>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Managed and supported with an enterprise-grade SLA</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Dynamically scales to match your business priorities</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Enterprise-grade security with Azure Active Directory</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Built on YARN, designed for the cloud</a:t>
              </a:r>
            </a:p>
          </p:txBody>
        </p:sp>
      </p:grpSp>
      <p:grpSp>
        <p:nvGrpSpPr>
          <p:cNvPr id="37" name="Group 36"/>
          <p:cNvGrpSpPr/>
          <p:nvPr/>
        </p:nvGrpSpPr>
        <p:grpSpPr>
          <a:xfrm>
            <a:off x="2435085" y="2392834"/>
            <a:ext cx="9221608" cy="1006678"/>
            <a:chOff x="376569" y="2850555"/>
            <a:chExt cx="10664459" cy="1164186"/>
          </a:xfrm>
        </p:grpSpPr>
        <p:sp>
          <p:nvSpPr>
            <p:cNvPr id="39" name="TextBox 38"/>
            <p:cNvSpPr txBox="1"/>
            <p:nvPr/>
          </p:nvSpPr>
          <p:spPr>
            <a:xfrm>
              <a:off x="4532127" y="2850555"/>
              <a:ext cx="2434855" cy="59796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40" name="Right Brace 39"/>
            <p:cNvSpPr/>
            <p:nvPr/>
          </p:nvSpPr>
          <p:spPr>
            <a:xfrm rot="16200000">
              <a:off x="5482403" y="-1543884"/>
              <a:ext cx="452791" cy="10664459"/>
            </a:xfrm>
            <a:prstGeom prst="rightBrace">
              <a:avLst>
                <a:gd name="adj1" fmla="val 285424"/>
                <a:gd name="adj2" fmla="val 50000"/>
              </a:avLst>
            </a:prstGeom>
            <a:ln w="44450">
              <a:solidFill>
                <a:srgbClr val="0072C6"/>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 name="TextBox 40"/>
          <p:cNvSpPr txBox="1"/>
          <p:nvPr/>
        </p:nvSpPr>
        <p:spPr>
          <a:xfrm>
            <a:off x="2042435" y="4404500"/>
            <a:ext cx="2105432" cy="7386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Data Warehouse</a:t>
            </a:r>
          </a:p>
        </p:txBody>
      </p:sp>
      <p:sp>
        <p:nvSpPr>
          <p:cNvPr id="42" name="TextBox 41"/>
          <p:cNvSpPr txBox="1"/>
          <p:nvPr/>
        </p:nvSpPr>
        <p:spPr>
          <a:xfrm>
            <a:off x="3957053"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Database</a:t>
            </a:r>
          </a:p>
        </p:txBody>
      </p:sp>
      <p:sp>
        <p:nvSpPr>
          <p:cNvPr id="43" name="TextBox 42"/>
          <p:cNvSpPr txBox="1"/>
          <p:nvPr/>
        </p:nvSpPr>
        <p:spPr>
          <a:xfrm>
            <a:off x="7948415"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44" name="TextBox 43"/>
          <p:cNvSpPr txBox="1"/>
          <p:nvPr/>
        </p:nvSpPr>
        <p:spPr>
          <a:xfrm>
            <a:off x="6038969"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45" name="TextBox 44"/>
          <p:cNvSpPr txBox="1"/>
          <p:nvPr/>
        </p:nvSpPr>
        <p:spPr>
          <a:xfrm>
            <a:off x="9866299" y="4404500"/>
            <a:ext cx="2105432" cy="7386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Database </a:t>
            </a:r>
            <a:b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b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in a VM</a:t>
            </a: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28965" y="3421334"/>
            <a:ext cx="968715" cy="968715"/>
          </a:xfrm>
          <a:prstGeom prst="rect">
            <a:avLst/>
          </a:prstGeom>
        </p:spPr>
      </p:pic>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1791" y="3613407"/>
            <a:ext cx="845937" cy="845937"/>
          </a:xfrm>
          <a:prstGeom prst="rect">
            <a:avLst/>
          </a:prstGeom>
          <a:noFill/>
        </p:spPr>
      </p:pic>
      <p:pic>
        <p:nvPicPr>
          <p:cNvPr id="205" name="Picture 20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96046" y="3585259"/>
            <a:ext cx="845937" cy="845937"/>
          </a:xfrm>
          <a:prstGeom prst="rect">
            <a:avLst/>
          </a:prstGeom>
          <a:noFill/>
        </p:spPr>
      </p:pic>
      <p:grpSp>
        <p:nvGrpSpPr>
          <p:cNvPr id="97" name="Group 96"/>
          <p:cNvGrpSpPr>
            <a:grpSpLocks noChangeAspect="1"/>
          </p:cNvGrpSpPr>
          <p:nvPr/>
        </p:nvGrpSpPr>
        <p:grpSpPr>
          <a:xfrm>
            <a:off x="6646320" y="3618968"/>
            <a:ext cx="756409" cy="592988"/>
            <a:chOff x="8588655" y="3482322"/>
            <a:chExt cx="2571750" cy="2016125"/>
          </a:xfrm>
          <a:solidFill>
            <a:schemeClr val="accent1"/>
          </a:solidFill>
        </p:grpSpPr>
        <p:sp>
          <p:nvSpPr>
            <p:cNvPr id="98"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99"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sp>
        <p:nvSpPr>
          <p:cNvPr id="100" name="Freeform 182"/>
          <p:cNvSpPr/>
          <p:nvPr/>
        </p:nvSpPr>
        <p:spPr bwMode="auto">
          <a:xfrm flipH="1">
            <a:off x="2535066" y="3421334"/>
            <a:ext cx="1040502" cy="96781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grpSp>
        <p:nvGrpSpPr>
          <p:cNvPr id="104" name="Group 103"/>
          <p:cNvGrpSpPr>
            <a:grpSpLocks noChangeAspect="1"/>
          </p:cNvGrpSpPr>
          <p:nvPr/>
        </p:nvGrpSpPr>
        <p:grpSpPr>
          <a:xfrm>
            <a:off x="6571691" y="1330970"/>
            <a:ext cx="948396" cy="943744"/>
            <a:chOff x="8580718" y="793097"/>
            <a:chExt cx="2587625" cy="2574925"/>
          </a:xfrm>
          <a:solidFill>
            <a:schemeClr val="accent1"/>
          </a:solidFill>
        </p:grpSpPr>
        <p:sp>
          <p:nvSpPr>
            <p:cNvPr id="105"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06"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sp>
        <p:nvSpPr>
          <p:cNvPr id="107" name="Rectangle 106"/>
          <p:cNvSpPr/>
          <p:nvPr/>
        </p:nvSpPr>
        <p:spPr bwMode="auto">
          <a:xfrm>
            <a:off x="-9831" y="1308412"/>
            <a:ext cx="1737360" cy="39670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08" name="Rectangle 107"/>
          <p:cNvSpPr/>
          <p:nvPr/>
        </p:nvSpPr>
        <p:spPr>
          <a:xfrm>
            <a:off x="445855" y="3201040"/>
            <a:ext cx="1268870" cy="600164"/>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HDInsight </a:t>
            </a:r>
          </a:p>
          <a:p>
            <a:pPr defTabSz="914400"/>
            <a:r>
              <a:rPr lang="en-US" sz="1100" dirty="0">
                <a:solidFill>
                  <a:schemeClr val="accent1">
                    <a:lumMod val="75000"/>
                  </a:schemeClr>
                </a:solidFill>
                <a:cs typeface="Segoe UI Semilight" panose="020B0402040204020203" pitchFamily="34" charset="0"/>
              </a:rPr>
              <a:t>(Hadoop and Spark)</a:t>
            </a:r>
          </a:p>
        </p:txBody>
      </p:sp>
      <p:sp>
        <p:nvSpPr>
          <p:cNvPr id="109" name="Rectangle 108"/>
          <p:cNvSpPr/>
          <p:nvPr/>
        </p:nvSpPr>
        <p:spPr>
          <a:xfrm>
            <a:off x="445855" y="3929285"/>
            <a:ext cx="1268870" cy="261610"/>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Stream Analytics</a:t>
            </a:r>
          </a:p>
        </p:txBody>
      </p:sp>
      <p:sp>
        <p:nvSpPr>
          <p:cNvPr id="110" name="Rectangle 109"/>
          <p:cNvSpPr/>
          <p:nvPr/>
        </p:nvSpPr>
        <p:spPr>
          <a:xfrm>
            <a:off x="445855" y="2701617"/>
            <a:ext cx="1268870" cy="430887"/>
          </a:xfrm>
          <a:prstGeom prst="rect">
            <a:avLst/>
          </a:prstGeom>
        </p:spPr>
        <p:txBody>
          <a:bodyPr wrap="square">
            <a:spAutoFit/>
          </a:bodyPr>
          <a:lstStyle/>
          <a:p>
            <a:pPr defTabSz="914400"/>
            <a:r>
              <a:rPr lang="en-US" sz="1100" dirty="0">
                <a:cs typeface="Segoe UI Semilight" panose="020B0402040204020203" pitchFamily="34" charset="0"/>
              </a:rPr>
              <a:t>Data Lake Analytics</a:t>
            </a:r>
          </a:p>
        </p:txBody>
      </p:sp>
      <p:sp>
        <p:nvSpPr>
          <p:cNvPr id="112" name="Rectangle 111"/>
          <p:cNvSpPr/>
          <p:nvPr/>
        </p:nvSpPr>
        <p:spPr>
          <a:xfrm>
            <a:off x="445855" y="2089267"/>
            <a:ext cx="1268870"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Machine Learning</a:t>
            </a:r>
          </a:p>
        </p:txBody>
      </p:sp>
      <p:grpSp>
        <p:nvGrpSpPr>
          <p:cNvPr id="113" name="Group 112"/>
          <p:cNvGrpSpPr/>
          <p:nvPr/>
        </p:nvGrpSpPr>
        <p:grpSpPr>
          <a:xfrm>
            <a:off x="88042" y="3931605"/>
            <a:ext cx="352655" cy="270905"/>
            <a:chOff x="5982706" y="3931605"/>
            <a:chExt cx="352655" cy="270905"/>
          </a:xfrm>
          <a:solidFill>
            <a:schemeClr val="accent1">
              <a:lumMod val="75000"/>
            </a:schemeClr>
          </a:solidFill>
        </p:grpSpPr>
        <p:grpSp>
          <p:nvGrpSpPr>
            <p:cNvPr id="114" name="Group 113"/>
            <p:cNvGrpSpPr/>
            <p:nvPr/>
          </p:nvGrpSpPr>
          <p:grpSpPr>
            <a:xfrm>
              <a:off x="6021529" y="3931605"/>
              <a:ext cx="313832" cy="270905"/>
              <a:chOff x="6021529" y="3931605"/>
              <a:chExt cx="313832" cy="270905"/>
            </a:xfrm>
            <a:grpFill/>
          </p:grpSpPr>
          <p:sp>
            <p:nvSpPr>
              <p:cNvPr id="117"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15"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19" name="Freeform 439"/>
          <p:cNvSpPr>
            <a:spLocks/>
          </p:cNvSpPr>
          <p:nvPr/>
        </p:nvSpPr>
        <p:spPr bwMode="auto">
          <a:xfrm>
            <a:off x="89358"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lumMod val="75000"/>
            </a:schemeClr>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20" name="Freeform 440"/>
          <p:cNvSpPr/>
          <p:nvPr/>
        </p:nvSpPr>
        <p:spPr bwMode="auto">
          <a:xfrm flipH="1">
            <a:off x="132607"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1" name="Rectangle 120"/>
          <p:cNvSpPr/>
          <p:nvPr/>
        </p:nvSpPr>
        <p:spPr>
          <a:xfrm>
            <a:off x="445855" y="4367245"/>
            <a:ext cx="1294130" cy="446397"/>
          </a:xfrm>
          <a:prstGeom prst="rect">
            <a:avLst/>
          </a:prstGeom>
        </p:spPr>
        <p:txBody>
          <a:bodyPr wrap="square">
            <a:spAutoFit/>
          </a:bodyPr>
          <a:lstStyle/>
          <a:p>
            <a:pPr defTabSz="932597">
              <a:defRPr/>
            </a:pPr>
            <a:r>
              <a:rPr lang="en-US" sz="1100" kern="0" dirty="0">
                <a:solidFill>
                  <a:schemeClr val="accent1">
                    <a:lumMod val="75000"/>
                  </a:schemeClr>
                </a:solidFill>
                <a:latin typeface="Segoe UI"/>
                <a:cs typeface="Segoe UI Semilight" panose="020B0402040204020203" pitchFamily="34" charset="0"/>
              </a:rPr>
              <a:t>Azure Analysis</a:t>
            </a:r>
            <a:br>
              <a:rPr lang="en-US" sz="1100" kern="0" dirty="0">
                <a:solidFill>
                  <a:schemeClr val="accent1">
                    <a:lumMod val="75000"/>
                  </a:schemeClr>
                </a:solidFill>
                <a:latin typeface="Segoe UI"/>
                <a:cs typeface="Segoe UI Semilight" panose="020B0402040204020203" pitchFamily="34" charset="0"/>
              </a:rPr>
            </a:br>
            <a:r>
              <a:rPr lang="en-US" sz="1100" kern="0" dirty="0">
                <a:solidFill>
                  <a:schemeClr val="accent1">
                    <a:lumMod val="75000"/>
                  </a:schemeClr>
                </a:solidFill>
                <a:latin typeface="Segoe UI"/>
                <a:cs typeface="Segoe UI Semilight" panose="020B0402040204020203" pitchFamily="34" charset="0"/>
              </a:rPr>
              <a:t>Services</a:t>
            </a:r>
          </a:p>
        </p:txBody>
      </p:sp>
      <p:grpSp>
        <p:nvGrpSpPr>
          <p:cNvPr id="122" name="Group 121"/>
          <p:cNvGrpSpPr/>
          <p:nvPr/>
        </p:nvGrpSpPr>
        <p:grpSpPr>
          <a:xfrm>
            <a:off x="88042" y="2742063"/>
            <a:ext cx="346672" cy="344971"/>
            <a:chOff x="5982706" y="2742063"/>
            <a:chExt cx="346672" cy="344971"/>
          </a:xfrm>
          <a:solidFill>
            <a:schemeClr val="tx1"/>
          </a:solidFill>
        </p:grpSpPr>
        <p:sp>
          <p:nvSpPr>
            <p:cNvPr id="123"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24"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grpSp>
        <p:nvGrpSpPr>
          <p:cNvPr id="125" name="Group 124"/>
          <p:cNvGrpSpPr/>
          <p:nvPr/>
        </p:nvGrpSpPr>
        <p:grpSpPr>
          <a:xfrm>
            <a:off x="125034" y="4445181"/>
            <a:ext cx="308198" cy="237357"/>
            <a:chOff x="622448" y="3040067"/>
            <a:chExt cx="660650" cy="508795"/>
          </a:xfrm>
          <a:solidFill>
            <a:schemeClr val="accent1">
              <a:lumMod val="75000"/>
            </a:schemeClr>
          </a:solidFill>
        </p:grpSpPr>
        <p:grpSp>
          <p:nvGrpSpPr>
            <p:cNvPr id="126" name="Group 125"/>
            <p:cNvGrpSpPr/>
            <p:nvPr/>
          </p:nvGrpSpPr>
          <p:grpSpPr>
            <a:xfrm>
              <a:off x="622448" y="3040067"/>
              <a:ext cx="276884" cy="214308"/>
              <a:chOff x="1646287" y="3497262"/>
              <a:chExt cx="276884" cy="214308"/>
            </a:xfrm>
            <a:grpFill/>
          </p:grpSpPr>
          <p:sp>
            <p:nvSpPr>
              <p:cNvPr id="135" name="Freeform: Shape 13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49" name="Oval 148"/>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27" name="Group 126"/>
            <p:cNvGrpSpPr/>
            <p:nvPr/>
          </p:nvGrpSpPr>
          <p:grpSpPr>
            <a:xfrm>
              <a:off x="1006214" y="3147221"/>
              <a:ext cx="276884" cy="214308"/>
              <a:chOff x="1646287" y="3497262"/>
              <a:chExt cx="276884" cy="214308"/>
            </a:xfrm>
            <a:grpFill/>
          </p:grpSpPr>
          <p:sp>
            <p:nvSpPr>
              <p:cNvPr id="133" name="Freeform: Shape 13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34" name="Oval 13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28" name="Group 127"/>
            <p:cNvGrpSpPr/>
            <p:nvPr/>
          </p:nvGrpSpPr>
          <p:grpSpPr>
            <a:xfrm>
              <a:off x="659024" y="3334554"/>
              <a:ext cx="276884" cy="214308"/>
              <a:chOff x="1646287" y="3497262"/>
              <a:chExt cx="276884" cy="214308"/>
            </a:xfrm>
            <a:grpFill/>
          </p:grpSpPr>
          <p:sp>
            <p:nvSpPr>
              <p:cNvPr id="131" name="Freeform: Shape 13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32" name="Oval 13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cxnSp>
        <p:nvCxnSpPr>
          <p:cNvPr id="150" name="Straight Connector 149"/>
          <p:cNvCxnSpPr/>
          <p:nvPr/>
        </p:nvCxnSpPr>
        <p:spPr>
          <a:xfrm>
            <a:off x="188941" y="4502918"/>
            <a:ext cx="17367" cy="138403"/>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91969" y="4502918"/>
            <a:ext cx="176678" cy="51213"/>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204319" y="4551638"/>
            <a:ext cx="164871" cy="91721"/>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02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3" name="Rectangle 11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sz="3600" kern="0" spc="0" dirty="0">
                <a:ln>
                  <a:noFill/>
                </a:ln>
                <a:solidFill>
                  <a:schemeClr val="bg1"/>
                </a:solidFill>
              </a:rPr>
              <a:t>Comprehensive set of managed Apache big data projects</a:t>
            </a:r>
          </a:p>
        </p:txBody>
      </p:sp>
      <p:grpSp>
        <p:nvGrpSpPr>
          <p:cNvPr id="3" name="Group 2"/>
          <p:cNvGrpSpPr/>
          <p:nvPr/>
        </p:nvGrpSpPr>
        <p:grpSpPr>
          <a:xfrm>
            <a:off x="2196979" y="5275443"/>
            <a:ext cx="10615140" cy="1196899"/>
            <a:chOff x="2196979" y="5592167"/>
            <a:chExt cx="10615140" cy="1196899"/>
          </a:xfrm>
        </p:grpSpPr>
        <p:sp>
          <p:nvSpPr>
            <p:cNvPr id="20" name="TextBox 19"/>
            <p:cNvSpPr txBox="1"/>
            <p:nvPr/>
          </p:nvSpPr>
          <p:spPr>
            <a:xfrm>
              <a:off x="2196979" y="5597971"/>
              <a:ext cx="4951200" cy="1191095"/>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Scale to petabytes on demand</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Process unstructured and semi-structured data</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Develop in Java, .NET, and more</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Skip buying and maintaining hardware</a:t>
              </a:r>
            </a:p>
          </p:txBody>
        </p:sp>
        <p:sp>
          <p:nvSpPr>
            <p:cNvPr id="21" name="TextBox 20"/>
            <p:cNvSpPr txBox="1"/>
            <p:nvPr/>
          </p:nvSpPr>
          <p:spPr>
            <a:xfrm>
              <a:off x="7240419" y="5592167"/>
              <a:ext cx="5571700" cy="1191095"/>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Deploy in Windows or Linux</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Spin up an Apache Hadoop cluster in minutes</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Visualize your Hadoop data in Excel</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Easily integrate on-premises Hadoop clusters</a:t>
              </a:r>
            </a:p>
          </p:txBody>
        </p:sp>
      </p:grpSp>
      <p:sp>
        <p:nvSpPr>
          <p:cNvPr id="14" name="Rectangle 13"/>
          <p:cNvSpPr/>
          <p:nvPr/>
        </p:nvSpPr>
        <p:spPr bwMode="auto">
          <a:xfrm>
            <a:off x="2123693" y="3965631"/>
            <a:ext cx="10131552" cy="749513"/>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Core Engine</a:t>
            </a:r>
          </a:p>
        </p:txBody>
      </p:sp>
      <p:sp>
        <p:nvSpPr>
          <p:cNvPr id="15" name="Freeform 14"/>
          <p:cNvSpPr/>
          <p:nvPr/>
        </p:nvSpPr>
        <p:spPr bwMode="auto">
          <a:xfrm>
            <a:off x="2123693"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0031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182880" numCol="1" rtlCol="0" anchor="ctr" anchorCtr="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Batch</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Map</a:t>
            </a:r>
            <a:r>
              <a:rPr kumimoji="0" lang="en-US" sz="1800" b="0" i="0" u="none" strike="noStrike" kern="0" cap="none" spc="0" normalizeH="0" baseline="0" noProof="0" dirty="0">
                <a:ln>
                  <a:noFill/>
                </a:ln>
                <a:solidFill>
                  <a:schemeClr val="tx1"/>
                </a:solidFill>
                <a:effectLst/>
                <a:uLnTx/>
                <a:uFillTx/>
              </a:rPr>
              <a:t> </a:t>
            </a:r>
            <a:r>
              <a:rPr kumimoji="0" lang="en-US" sz="1600" b="0" i="0" u="none" strike="noStrike" kern="0" cap="none" spc="0" normalizeH="0" baseline="0" noProof="0" dirty="0">
                <a:ln>
                  <a:noFill/>
                </a:ln>
                <a:solidFill>
                  <a:schemeClr val="tx1"/>
                </a:solidFill>
                <a:effectLst/>
                <a:uLnTx/>
                <a:uFillTx/>
              </a:rPr>
              <a:t>Reduce</a:t>
            </a:r>
            <a:endParaRPr kumimoji="0" lang="en-US" sz="1800" b="0" i="0" u="none" strike="noStrike" kern="0" cap="none" spc="0" normalizeH="0" baseline="0" noProof="0" dirty="0">
              <a:ln>
                <a:noFill/>
              </a:ln>
              <a:solidFill>
                <a:schemeClr val="tx1"/>
              </a:solidFill>
              <a:effectLst/>
              <a:uLnTx/>
              <a:uFillTx/>
            </a:endParaRPr>
          </a:p>
        </p:txBody>
      </p:sp>
      <p:sp>
        <p:nvSpPr>
          <p:cNvPr id="16" name="Freeform 15"/>
          <p:cNvSpPr/>
          <p:nvPr/>
        </p:nvSpPr>
        <p:spPr bwMode="auto">
          <a:xfrm>
            <a:off x="3832190"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0031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182880" numCol="1" rtlCol="0" anchor="ctr" anchorCtr="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Script</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Pig</a:t>
            </a:r>
            <a:endParaRPr kumimoji="0" lang="en-US" sz="2000" b="0" i="0" u="none" strike="noStrike" kern="0" cap="none" spc="0" normalizeH="0" baseline="0" noProof="0" dirty="0">
              <a:ln>
                <a:noFill/>
              </a:ln>
              <a:solidFill>
                <a:schemeClr val="tx1"/>
              </a:solidFill>
              <a:effectLst/>
              <a:uLnTx/>
              <a:uFillTx/>
            </a:endParaRPr>
          </a:p>
        </p:txBody>
      </p:sp>
      <p:sp>
        <p:nvSpPr>
          <p:cNvPr id="17" name="Freeform 16"/>
          <p:cNvSpPr/>
          <p:nvPr/>
        </p:nvSpPr>
        <p:spPr bwMode="auto">
          <a:xfrm>
            <a:off x="5540687"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0031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182880" numCol="1" rtlCol="0" anchor="ctr" anchorCtr="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Hive</a:t>
            </a:r>
            <a:endParaRPr kumimoji="0" lang="en-US" sz="2000" b="0" i="0" u="none" strike="noStrike" kern="0" cap="none" spc="0" normalizeH="0" baseline="0" noProof="0" dirty="0">
              <a:ln>
                <a:noFill/>
              </a:ln>
              <a:solidFill>
                <a:schemeClr val="tx1"/>
              </a:solidFill>
              <a:effectLst/>
              <a:uLnTx/>
              <a:uFillTx/>
            </a:endParaRPr>
          </a:p>
        </p:txBody>
      </p:sp>
      <p:sp>
        <p:nvSpPr>
          <p:cNvPr id="19" name="Freeform 18"/>
          <p:cNvSpPr/>
          <p:nvPr/>
        </p:nvSpPr>
        <p:spPr bwMode="auto">
          <a:xfrm>
            <a:off x="7249185"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6" y="1591056"/>
                </a:lnTo>
                <a:lnTo>
                  <a:pt x="0" y="1591056"/>
                </a:lnTo>
                <a:close/>
              </a:path>
            </a:pathLst>
          </a:custGeom>
          <a:solidFill>
            <a:srgbClr val="0031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182880" numCol="1" rtlCol="0" anchor="ctr" anchorCtr="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NoSQL</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err="1">
                <a:ln>
                  <a:noFill/>
                </a:ln>
                <a:solidFill>
                  <a:schemeClr val="tx1"/>
                </a:solidFill>
                <a:effectLst/>
                <a:uLnTx/>
                <a:uFillTx/>
              </a:rPr>
              <a:t>HBase</a:t>
            </a:r>
            <a:endParaRPr kumimoji="0" lang="en-US" sz="2000" b="0" i="0" u="none" strike="noStrike" kern="0" cap="none" spc="0" normalizeH="0" baseline="0" noProof="0" dirty="0">
              <a:ln>
                <a:noFill/>
              </a:ln>
              <a:solidFill>
                <a:schemeClr val="tx1"/>
              </a:solidFill>
              <a:effectLst/>
              <a:uLnTx/>
              <a:uFillTx/>
            </a:endParaRPr>
          </a:p>
        </p:txBody>
      </p:sp>
      <p:sp>
        <p:nvSpPr>
          <p:cNvPr id="22" name="Freeform 21"/>
          <p:cNvSpPr/>
          <p:nvPr/>
        </p:nvSpPr>
        <p:spPr bwMode="auto">
          <a:xfrm>
            <a:off x="8957682"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5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5" y="1591056"/>
                </a:lnTo>
                <a:lnTo>
                  <a:pt x="0" y="1591056"/>
                </a:lnTo>
                <a:close/>
              </a:path>
            </a:pathLst>
          </a:custGeom>
          <a:solidFill>
            <a:srgbClr val="0031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182880" numCol="1" rtlCol="0" anchor="ctr" anchorCtr="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Streaming</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Storm</a:t>
            </a:r>
            <a:endParaRPr kumimoji="0" lang="en-US" sz="2000" b="0" i="0" u="none" strike="noStrike" kern="0" cap="none" spc="0" normalizeH="0" baseline="0" noProof="0" dirty="0">
              <a:ln>
                <a:noFill/>
              </a:ln>
              <a:solidFill>
                <a:schemeClr val="tx1"/>
              </a:solidFill>
              <a:effectLst/>
              <a:uLnTx/>
              <a:uFillTx/>
            </a:endParaRPr>
          </a:p>
        </p:txBody>
      </p:sp>
      <p:sp>
        <p:nvSpPr>
          <p:cNvPr id="23" name="Freeform 22"/>
          <p:cNvSpPr/>
          <p:nvPr/>
        </p:nvSpPr>
        <p:spPr bwMode="auto">
          <a:xfrm>
            <a:off x="10666177"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6" y="1591056"/>
                </a:lnTo>
                <a:lnTo>
                  <a:pt x="0" y="1591056"/>
                </a:lnTo>
                <a:close/>
              </a:path>
            </a:pathLst>
          </a:custGeom>
          <a:solidFill>
            <a:srgbClr val="0031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182880" numCol="1" rtlCol="0" anchor="ctr" anchorCtr="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In-Memory</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Spark</a:t>
            </a:r>
            <a:endParaRPr kumimoji="0" lang="en-US" sz="2000" b="0" i="0" u="none" strike="noStrike" kern="0" cap="none" spc="0" normalizeH="0" baseline="0" noProof="0" dirty="0">
              <a:ln>
                <a:noFill/>
              </a:ln>
              <a:solidFill>
                <a:schemeClr val="tx1"/>
              </a:solidFill>
              <a:effectLst/>
              <a:uLnTx/>
              <a:uFillTx/>
            </a:endParaRPr>
          </a:p>
        </p:txBody>
      </p:sp>
      <p:sp>
        <p:nvSpPr>
          <p:cNvPr id="72" name="Rectangle 71"/>
          <p:cNvSpPr/>
          <p:nvPr/>
        </p:nvSpPr>
        <p:spPr bwMode="auto">
          <a:xfrm>
            <a:off x="-9831" y="1308412"/>
            <a:ext cx="1737360" cy="39670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73" name="Rectangle 72"/>
          <p:cNvSpPr/>
          <p:nvPr/>
        </p:nvSpPr>
        <p:spPr>
          <a:xfrm>
            <a:off x="445855" y="3201040"/>
            <a:ext cx="1268870" cy="600164"/>
          </a:xfrm>
          <a:prstGeom prst="rect">
            <a:avLst/>
          </a:prstGeom>
        </p:spPr>
        <p:txBody>
          <a:bodyPr wrap="square">
            <a:spAutoFit/>
          </a:bodyPr>
          <a:lstStyle/>
          <a:p>
            <a:pPr defTabSz="914400"/>
            <a:r>
              <a:rPr lang="en-US" sz="1100" dirty="0">
                <a:cs typeface="Segoe UI Semilight" panose="020B0402040204020203" pitchFamily="34" charset="0"/>
              </a:rPr>
              <a:t>HDInsight </a:t>
            </a:r>
          </a:p>
          <a:p>
            <a:pPr defTabSz="914400"/>
            <a:r>
              <a:rPr lang="en-US" sz="1100" dirty="0">
                <a:cs typeface="Segoe UI Semilight" panose="020B0402040204020203" pitchFamily="34" charset="0"/>
              </a:rPr>
              <a:t>(Hadoop and Spark)</a:t>
            </a:r>
          </a:p>
        </p:txBody>
      </p:sp>
      <p:sp>
        <p:nvSpPr>
          <p:cNvPr id="74" name="Rectangle 73"/>
          <p:cNvSpPr/>
          <p:nvPr/>
        </p:nvSpPr>
        <p:spPr>
          <a:xfrm>
            <a:off x="445855" y="3929285"/>
            <a:ext cx="1268870" cy="261610"/>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Stream Analytics</a:t>
            </a:r>
          </a:p>
        </p:txBody>
      </p:sp>
      <p:sp>
        <p:nvSpPr>
          <p:cNvPr id="75" name="Rectangle 74"/>
          <p:cNvSpPr/>
          <p:nvPr/>
        </p:nvSpPr>
        <p:spPr>
          <a:xfrm>
            <a:off x="445855" y="2701617"/>
            <a:ext cx="1268870"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Data Lake Analytics</a:t>
            </a:r>
          </a:p>
        </p:txBody>
      </p:sp>
      <p:sp>
        <p:nvSpPr>
          <p:cNvPr id="76" name="Rectangle 75"/>
          <p:cNvSpPr/>
          <p:nvPr/>
        </p:nvSpPr>
        <p:spPr>
          <a:xfrm>
            <a:off x="445855" y="2089267"/>
            <a:ext cx="1268870"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Machine Learning</a:t>
            </a:r>
          </a:p>
        </p:txBody>
      </p:sp>
      <p:grpSp>
        <p:nvGrpSpPr>
          <p:cNvPr id="77" name="Group 76"/>
          <p:cNvGrpSpPr/>
          <p:nvPr/>
        </p:nvGrpSpPr>
        <p:grpSpPr>
          <a:xfrm>
            <a:off x="88042" y="3931605"/>
            <a:ext cx="352655" cy="270905"/>
            <a:chOff x="5982706" y="3931605"/>
            <a:chExt cx="352655" cy="270905"/>
          </a:xfrm>
          <a:solidFill>
            <a:schemeClr val="accent1">
              <a:lumMod val="75000"/>
            </a:schemeClr>
          </a:solidFill>
        </p:grpSpPr>
        <p:grpSp>
          <p:nvGrpSpPr>
            <p:cNvPr id="78" name="Group 77"/>
            <p:cNvGrpSpPr/>
            <p:nvPr/>
          </p:nvGrpSpPr>
          <p:grpSpPr>
            <a:xfrm>
              <a:off x="6021529" y="3931605"/>
              <a:ext cx="313832" cy="270905"/>
              <a:chOff x="6021529" y="3931605"/>
              <a:chExt cx="313832" cy="270905"/>
            </a:xfrm>
            <a:grpFill/>
          </p:grpSpPr>
          <p:sp>
            <p:nvSpPr>
              <p:cNvPr id="83"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9"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02" name="Freeform 439"/>
          <p:cNvSpPr>
            <a:spLocks/>
          </p:cNvSpPr>
          <p:nvPr/>
        </p:nvSpPr>
        <p:spPr bwMode="auto">
          <a:xfrm>
            <a:off x="89358"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03" name="Freeform 440"/>
          <p:cNvSpPr/>
          <p:nvPr/>
        </p:nvSpPr>
        <p:spPr bwMode="auto">
          <a:xfrm flipH="1">
            <a:off x="132607"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Rectangle 103"/>
          <p:cNvSpPr/>
          <p:nvPr/>
        </p:nvSpPr>
        <p:spPr>
          <a:xfrm>
            <a:off x="445855" y="4367245"/>
            <a:ext cx="1294130" cy="446397"/>
          </a:xfrm>
          <a:prstGeom prst="rect">
            <a:avLst/>
          </a:prstGeom>
        </p:spPr>
        <p:txBody>
          <a:bodyPr wrap="square">
            <a:spAutoFit/>
          </a:bodyPr>
          <a:lstStyle/>
          <a:p>
            <a:pPr defTabSz="932597">
              <a:defRPr/>
            </a:pPr>
            <a:r>
              <a:rPr lang="en-US" sz="1100" kern="0" dirty="0">
                <a:solidFill>
                  <a:schemeClr val="accent1">
                    <a:lumMod val="75000"/>
                  </a:schemeClr>
                </a:solidFill>
                <a:latin typeface="Segoe UI"/>
                <a:cs typeface="Segoe UI Semilight" panose="020B0402040204020203" pitchFamily="34" charset="0"/>
              </a:rPr>
              <a:t>Azure Analysis</a:t>
            </a:r>
            <a:br>
              <a:rPr lang="en-US" sz="1100" kern="0" dirty="0">
                <a:solidFill>
                  <a:schemeClr val="accent1">
                    <a:lumMod val="75000"/>
                  </a:schemeClr>
                </a:solidFill>
                <a:latin typeface="Segoe UI"/>
                <a:cs typeface="Segoe UI Semilight" panose="020B0402040204020203" pitchFamily="34" charset="0"/>
              </a:rPr>
            </a:br>
            <a:r>
              <a:rPr lang="en-US" sz="1100" kern="0" dirty="0">
                <a:solidFill>
                  <a:schemeClr val="accent1">
                    <a:lumMod val="75000"/>
                  </a:schemeClr>
                </a:solidFill>
                <a:latin typeface="Segoe UI"/>
                <a:cs typeface="Segoe UI Semilight" panose="020B0402040204020203" pitchFamily="34" charset="0"/>
              </a:rPr>
              <a:t>Services</a:t>
            </a:r>
          </a:p>
        </p:txBody>
      </p:sp>
      <p:grpSp>
        <p:nvGrpSpPr>
          <p:cNvPr id="119" name="Group 118"/>
          <p:cNvGrpSpPr/>
          <p:nvPr/>
        </p:nvGrpSpPr>
        <p:grpSpPr>
          <a:xfrm>
            <a:off x="88042" y="2742063"/>
            <a:ext cx="346672" cy="344971"/>
            <a:chOff x="5982706" y="2742063"/>
            <a:chExt cx="346672" cy="344971"/>
          </a:xfrm>
          <a:solidFill>
            <a:schemeClr val="accent1">
              <a:lumMod val="75000"/>
            </a:schemeClr>
          </a:solidFill>
        </p:grpSpPr>
        <p:sp>
          <p:nvSpPr>
            <p:cNvPr id="120"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21"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grpSp>
        <p:nvGrpSpPr>
          <p:cNvPr id="122" name="Group 121"/>
          <p:cNvGrpSpPr/>
          <p:nvPr/>
        </p:nvGrpSpPr>
        <p:grpSpPr>
          <a:xfrm>
            <a:off x="125034" y="4445181"/>
            <a:ext cx="308198" cy="237357"/>
            <a:chOff x="622448" y="3040067"/>
            <a:chExt cx="660650" cy="508795"/>
          </a:xfrm>
          <a:solidFill>
            <a:schemeClr val="accent1">
              <a:lumMod val="75000"/>
            </a:schemeClr>
          </a:solidFill>
        </p:grpSpPr>
        <p:grpSp>
          <p:nvGrpSpPr>
            <p:cNvPr id="123" name="Group 122"/>
            <p:cNvGrpSpPr/>
            <p:nvPr/>
          </p:nvGrpSpPr>
          <p:grpSpPr>
            <a:xfrm>
              <a:off x="622448" y="3040067"/>
              <a:ext cx="276884" cy="214308"/>
              <a:chOff x="1646287" y="3497262"/>
              <a:chExt cx="276884" cy="214308"/>
            </a:xfrm>
            <a:grpFill/>
          </p:grpSpPr>
          <p:sp>
            <p:nvSpPr>
              <p:cNvPr id="130" name="Freeform: Shape 12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31" name="Oval 13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24" name="Group 123"/>
            <p:cNvGrpSpPr/>
            <p:nvPr/>
          </p:nvGrpSpPr>
          <p:grpSpPr>
            <a:xfrm>
              <a:off x="1006214" y="3147221"/>
              <a:ext cx="276884" cy="214308"/>
              <a:chOff x="1646287" y="3497262"/>
              <a:chExt cx="276884" cy="214308"/>
            </a:xfrm>
            <a:grpFill/>
          </p:grpSpPr>
          <p:sp>
            <p:nvSpPr>
              <p:cNvPr id="128" name="Freeform: Shape 12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29" name="Oval 128"/>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25" name="Group 124"/>
            <p:cNvGrpSpPr/>
            <p:nvPr/>
          </p:nvGrpSpPr>
          <p:grpSpPr>
            <a:xfrm>
              <a:off x="659024" y="3334554"/>
              <a:ext cx="276884" cy="214308"/>
              <a:chOff x="1646287" y="3497262"/>
              <a:chExt cx="276884" cy="214308"/>
            </a:xfrm>
            <a:grpFill/>
          </p:grpSpPr>
          <p:sp>
            <p:nvSpPr>
              <p:cNvPr id="126" name="Freeform: Shape 125"/>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27" name="Oval 126"/>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cxnSp>
        <p:nvCxnSpPr>
          <p:cNvPr id="132" name="Straight Connector 131"/>
          <p:cNvCxnSpPr/>
          <p:nvPr/>
        </p:nvCxnSpPr>
        <p:spPr>
          <a:xfrm>
            <a:off x="188941" y="4502918"/>
            <a:ext cx="17367" cy="138403"/>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91969" y="4502918"/>
            <a:ext cx="176678" cy="51213"/>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204319" y="4551638"/>
            <a:ext cx="164871" cy="91721"/>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52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8" name="Rectangle 167"/>
          <p:cNvSpPr/>
          <p:nvPr/>
        </p:nvSpPr>
        <p:spPr bwMode="auto">
          <a:xfrm>
            <a:off x="-32334" y="5287601"/>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Real-time stream processing in the cloud</a:t>
            </a:r>
          </a:p>
        </p:txBody>
      </p:sp>
      <p:grpSp>
        <p:nvGrpSpPr>
          <p:cNvPr id="3" name="Group 2"/>
          <p:cNvGrpSpPr/>
          <p:nvPr/>
        </p:nvGrpSpPr>
        <p:grpSpPr>
          <a:xfrm>
            <a:off x="2194920" y="5280894"/>
            <a:ext cx="9551240" cy="1114151"/>
            <a:chOff x="2194920" y="5413711"/>
            <a:chExt cx="9551240" cy="1114151"/>
          </a:xfrm>
        </p:grpSpPr>
        <p:sp>
          <p:nvSpPr>
            <p:cNvPr id="12" name="TextBox 11"/>
            <p:cNvSpPr txBox="1"/>
            <p:nvPr/>
          </p:nvSpPr>
          <p:spPr>
            <a:xfrm>
              <a:off x="2194920" y="5413711"/>
              <a:ext cx="5042581" cy="1114151"/>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Perform real-time analytics for your </a:t>
              </a:r>
              <a:r>
                <a:rPr kumimoji="0" lang="en-US" sz="1200" b="0" u="none" strike="noStrike" kern="0" cap="none" spc="0" normalizeH="0" baseline="0" noProof="0" dirty="0">
                  <a:ln>
                    <a:noFill/>
                  </a:ln>
                  <a:solidFill>
                    <a:schemeClr val="bg1"/>
                  </a:solidFill>
                  <a:effectLst/>
                  <a:uLnTx/>
                  <a:uFillTx/>
                </a:rPr>
                <a:t>Internet of Things </a:t>
              </a:r>
              <a:r>
                <a:rPr kumimoji="0" lang="en-US" sz="1200" b="0" i="0" u="none" strike="noStrike" kern="0" cap="none" spc="0" normalizeH="0" baseline="0" noProof="0" dirty="0">
                  <a:ln>
                    <a:noFill/>
                  </a:ln>
                  <a:solidFill>
                    <a:schemeClr val="bg1"/>
                  </a:solidFill>
                  <a:effectLst/>
                  <a:uLnTx/>
                  <a:uFillTx/>
                </a:rPr>
                <a:t>solutions</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Stream millions of events per second</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Get mission-critical reliability and performance with predictable results</a:t>
              </a:r>
            </a:p>
          </p:txBody>
        </p:sp>
        <p:sp>
          <p:nvSpPr>
            <p:cNvPr id="13" name="TextBox 12"/>
            <p:cNvSpPr txBox="1"/>
            <p:nvPr/>
          </p:nvSpPr>
          <p:spPr>
            <a:xfrm>
              <a:off x="7237502" y="5413711"/>
              <a:ext cx="4508658" cy="1114151"/>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Create real-time dashboards and alerts over data from devices and applications</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Correlate across multiple streams of data</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Use familiar SQL-based language for rapid development</a:t>
              </a:r>
            </a:p>
          </p:txBody>
        </p:sp>
      </p:grpSp>
      <p:sp>
        <p:nvSpPr>
          <p:cNvPr id="57" name="Freeform 56"/>
          <p:cNvSpPr>
            <a:spLocks/>
          </p:cNvSpPr>
          <p:nvPr/>
        </p:nvSpPr>
        <p:spPr bwMode="auto">
          <a:xfrm>
            <a:off x="11000444" y="3296634"/>
            <a:ext cx="559095" cy="551315"/>
          </a:xfrm>
          <a:custGeom>
            <a:avLst/>
            <a:gdLst>
              <a:gd name="connsiteX0" fmla="*/ 2359025 w 3194051"/>
              <a:gd name="connsiteY0" fmla="*/ 2312988 h 3149601"/>
              <a:gd name="connsiteX1" fmla="*/ 2359025 w 3194051"/>
              <a:gd name="connsiteY1" fmla="*/ 3028951 h 3149601"/>
              <a:gd name="connsiteX2" fmla="*/ 3073400 w 3194051"/>
              <a:gd name="connsiteY2" fmla="*/ 3028951 h 3149601"/>
              <a:gd name="connsiteX3" fmla="*/ 3073400 w 3194051"/>
              <a:gd name="connsiteY3" fmla="*/ 2312988 h 3149601"/>
              <a:gd name="connsiteX4" fmla="*/ 1239838 w 3194051"/>
              <a:gd name="connsiteY4" fmla="*/ 2312988 h 3149601"/>
              <a:gd name="connsiteX5" fmla="*/ 1239838 w 3194051"/>
              <a:gd name="connsiteY5" fmla="*/ 3028951 h 3149601"/>
              <a:gd name="connsiteX6" fmla="*/ 1954213 w 3194051"/>
              <a:gd name="connsiteY6" fmla="*/ 3028951 h 3149601"/>
              <a:gd name="connsiteX7" fmla="*/ 1954213 w 3194051"/>
              <a:gd name="connsiteY7" fmla="*/ 2312988 h 3149601"/>
              <a:gd name="connsiteX8" fmla="*/ 120650 w 3194051"/>
              <a:gd name="connsiteY8" fmla="*/ 2312988 h 3149601"/>
              <a:gd name="connsiteX9" fmla="*/ 120650 w 3194051"/>
              <a:gd name="connsiteY9" fmla="*/ 3028951 h 3149601"/>
              <a:gd name="connsiteX10" fmla="*/ 835025 w 3194051"/>
              <a:gd name="connsiteY10" fmla="*/ 3028951 h 3149601"/>
              <a:gd name="connsiteX11" fmla="*/ 835025 w 3194051"/>
              <a:gd name="connsiteY11" fmla="*/ 2312988 h 3149601"/>
              <a:gd name="connsiteX12" fmla="*/ 2297567 w 3194051"/>
              <a:gd name="connsiteY12" fmla="*/ 2192338 h 3149601"/>
              <a:gd name="connsiteX13" fmla="*/ 3133273 w 3194051"/>
              <a:gd name="connsiteY13" fmla="*/ 2192338 h 3149601"/>
              <a:gd name="connsiteX14" fmla="*/ 3194051 w 3194051"/>
              <a:gd name="connsiteY14" fmla="*/ 2253117 h 3149601"/>
              <a:gd name="connsiteX15" fmla="*/ 3194051 w 3194051"/>
              <a:gd name="connsiteY15" fmla="*/ 3088823 h 3149601"/>
              <a:gd name="connsiteX16" fmla="*/ 3133273 w 3194051"/>
              <a:gd name="connsiteY16" fmla="*/ 3149601 h 3149601"/>
              <a:gd name="connsiteX17" fmla="*/ 2297567 w 3194051"/>
              <a:gd name="connsiteY17" fmla="*/ 3149601 h 3149601"/>
              <a:gd name="connsiteX18" fmla="*/ 2236788 w 3194051"/>
              <a:gd name="connsiteY18" fmla="*/ 3088823 h 3149601"/>
              <a:gd name="connsiteX19" fmla="*/ 2236788 w 3194051"/>
              <a:gd name="connsiteY19" fmla="*/ 2253117 h 3149601"/>
              <a:gd name="connsiteX20" fmla="*/ 2297567 w 3194051"/>
              <a:gd name="connsiteY20" fmla="*/ 2192338 h 3149601"/>
              <a:gd name="connsiteX21" fmla="*/ 1178480 w 3194051"/>
              <a:gd name="connsiteY21" fmla="*/ 2192338 h 3149601"/>
              <a:gd name="connsiteX22" fmla="*/ 2015571 w 3194051"/>
              <a:gd name="connsiteY22" fmla="*/ 2192338 h 3149601"/>
              <a:gd name="connsiteX23" fmla="*/ 2076450 w 3194051"/>
              <a:gd name="connsiteY23" fmla="*/ 2253117 h 3149601"/>
              <a:gd name="connsiteX24" fmla="*/ 2076450 w 3194051"/>
              <a:gd name="connsiteY24" fmla="*/ 3088823 h 3149601"/>
              <a:gd name="connsiteX25" fmla="*/ 2015571 w 3194051"/>
              <a:gd name="connsiteY25" fmla="*/ 3149601 h 3149601"/>
              <a:gd name="connsiteX26" fmla="*/ 1178480 w 3194051"/>
              <a:gd name="connsiteY26" fmla="*/ 3149601 h 3149601"/>
              <a:gd name="connsiteX27" fmla="*/ 1117600 w 3194051"/>
              <a:gd name="connsiteY27" fmla="*/ 3088823 h 3149601"/>
              <a:gd name="connsiteX28" fmla="*/ 1117600 w 3194051"/>
              <a:gd name="connsiteY28" fmla="*/ 2253117 h 3149601"/>
              <a:gd name="connsiteX29" fmla="*/ 1178480 w 3194051"/>
              <a:gd name="connsiteY29" fmla="*/ 2192338 h 3149601"/>
              <a:gd name="connsiteX30" fmla="*/ 60779 w 3194051"/>
              <a:gd name="connsiteY30" fmla="*/ 2192338 h 3149601"/>
              <a:gd name="connsiteX31" fmla="*/ 896485 w 3194051"/>
              <a:gd name="connsiteY31" fmla="*/ 2192338 h 3149601"/>
              <a:gd name="connsiteX32" fmla="*/ 957263 w 3194051"/>
              <a:gd name="connsiteY32" fmla="*/ 2253117 h 3149601"/>
              <a:gd name="connsiteX33" fmla="*/ 957263 w 3194051"/>
              <a:gd name="connsiteY33" fmla="*/ 3088823 h 3149601"/>
              <a:gd name="connsiteX34" fmla="*/ 896485 w 3194051"/>
              <a:gd name="connsiteY34" fmla="*/ 3149601 h 3149601"/>
              <a:gd name="connsiteX35" fmla="*/ 60779 w 3194051"/>
              <a:gd name="connsiteY35" fmla="*/ 3149601 h 3149601"/>
              <a:gd name="connsiteX36" fmla="*/ 0 w 3194051"/>
              <a:gd name="connsiteY36" fmla="*/ 3088823 h 3149601"/>
              <a:gd name="connsiteX37" fmla="*/ 0 w 3194051"/>
              <a:gd name="connsiteY37" fmla="*/ 2253117 h 3149601"/>
              <a:gd name="connsiteX38" fmla="*/ 60779 w 3194051"/>
              <a:gd name="connsiteY38" fmla="*/ 2192338 h 3149601"/>
              <a:gd name="connsiteX39" fmla="*/ 2359025 w 3194051"/>
              <a:gd name="connsiteY39" fmla="*/ 1219200 h 3149601"/>
              <a:gd name="connsiteX40" fmla="*/ 2359025 w 3194051"/>
              <a:gd name="connsiteY40" fmla="*/ 1930400 h 3149601"/>
              <a:gd name="connsiteX41" fmla="*/ 3073400 w 3194051"/>
              <a:gd name="connsiteY41" fmla="*/ 1930400 h 3149601"/>
              <a:gd name="connsiteX42" fmla="*/ 3073400 w 3194051"/>
              <a:gd name="connsiteY42" fmla="*/ 1219200 h 3149601"/>
              <a:gd name="connsiteX43" fmla="*/ 1239838 w 3194051"/>
              <a:gd name="connsiteY43" fmla="*/ 1219200 h 3149601"/>
              <a:gd name="connsiteX44" fmla="*/ 1239838 w 3194051"/>
              <a:gd name="connsiteY44" fmla="*/ 1930400 h 3149601"/>
              <a:gd name="connsiteX45" fmla="*/ 1954213 w 3194051"/>
              <a:gd name="connsiteY45" fmla="*/ 1930400 h 3149601"/>
              <a:gd name="connsiteX46" fmla="*/ 1954213 w 3194051"/>
              <a:gd name="connsiteY46" fmla="*/ 1219200 h 3149601"/>
              <a:gd name="connsiteX47" fmla="*/ 120650 w 3194051"/>
              <a:gd name="connsiteY47" fmla="*/ 1219200 h 3149601"/>
              <a:gd name="connsiteX48" fmla="*/ 120650 w 3194051"/>
              <a:gd name="connsiteY48" fmla="*/ 1930400 h 3149601"/>
              <a:gd name="connsiteX49" fmla="*/ 835025 w 3194051"/>
              <a:gd name="connsiteY49" fmla="*/ 1930400 h 3149601"/>
              <a:gd name="connsiteX50" fmla="*/ 835025 w 3194051"/>
              <a:gd name="connsiteY50" fmla="*/ 1219200 h 3149601"/>
              <a:gd name="connsiteX51" fmla="*/ 2297567 w 3194051"/>
              <a:gd name="connsiteY51" fmla="*/ 1096963 h 3149601"/>
              <a:gd name="connsiteX52" fmla="*/ 3133273 w 3194051"/>
              <a:gd name="connsiteY52" fmla="*/ 1096963 h 3149601"/>
              <a:gd name="connsiteX53" fmla="*/ 3194051 w 3194051"/>
              <a:gd name="connsiteY53" fmla="*/ 1157834 h 3149601"/>
              <a:gd name="connsiteX54" fmla="*/ 3194051 w 3194051"/>
              <a:gd name="connsiteY54" fmla="*/ 1991767 h 3149601"/>
              <a:gd name="connsiteX55" fmla="*/ 3133273 w 3194051"/>
              <a:gd name="connsiteY55" fmla="*/ 2052638 h 3149601"/>
              <a:gd name="connsiteX56" fmla="*/ 2297567 w 3194051"/>
              <a:gd name="connsiteY56" fmla="*/ 2052638 h 3149601"/>
              <a:gd name="connsiteX57" fmla="*/ 2236788 w 3194051"/>
              <a:gd name="connsiteY57" fmla="*/ 1991767 h 3149601"/>
              <a:gd name="connsiteX58" fmla="*/ 2236788 w 3194051"/>
              <a:gd name="connsiteY58" fmla="*/ 1157834 h 3149601"/>
              <a:gd name="connsiteX59" fmla="*/ 2297567 w 3194051"/>
              <a:gd name="connsiteY59" fmla="*/ 1096963 h 3149601"/>
              <a:gd name="connsiteX60" fmla="*/ 1178480 w 3194051"/>
              <a:gd name="connsiteY60" fmla="*/ 1096963 h 3149601"/>
              <a:gd name="connsiteX61" fmla="*/ 2015571 w 3194051"/>
              <a:gd name="connsiteY61" fmla="*/ 1096963 h 3149601"/>
              <a:gd name="connsiteX62" fmla="*/ 2076450 w 3194051"/>
              <a:gd name="connsiteY62" fmla="*/ 1157834 h 3149601"/>
              <a:gd name="connsiteX63" fmla="*/ 2076450 w 3194051"/>
              <a:gd name="connsiteY63" fmla="*/ 1991767 h 3149601"/>
              <a:gd name="connsiteX64" fmla="*/ 2015571 w 3194051"/>
              <a:gd name="connsiteY64" fmla="*/ 2052638 h 3149601"/>
              <a:gd name="connsiteX65" fmla="*/ 1178480 w 3194051"/>
              <a:gd name="connsiteY65" fmla="*/ 2052638 h 3149601"/>
              <a:gd name="connsiteX66" fmla="*/ 1117600 w 3194051"/>
              <a:gd name="connsiteY66" fmla="*/ 1991767 h 3149601"/>
              <a:gd name="connsiteX67" fmla="*/ 1117600 w 3194051"/>
              <a:gd name="connsiteY67" fmla="*/ 1157834 h 3149601"/>
              <a:gd name="connsiteX68" fmla="*/ 1178480 w 3194051"/>
              <a:gd name="connsiteY68" fmla="*/ 1096963 h 3149601"/>
              <a:gd name="connsiteX69" fmla="*/ 60779 w 3194051"/>
              <a:gd name="connsiteY69" fmla="*/ 1096963 h 3149601"/>
              <a:gd name="connsiteX70" fmla="*/ 896485 w 3194051"/>
              <a:gd name="connsiteY70" fmla="*/ 1096963 h 3149601"/>
              <a:gd name="connsiteX71" fmla="*/ 957263 w 3194051"/>
              <a:gd name="connsiteY71" fmla="*/ 1157834 h 3149601"/>
              <a:gd name="connsiteX72" fmla="*/ 957263 w 3194051"/>
              <a:gd name="connsiteY72" fmla="*/ 1991767 h 3149601"/>
              <a:gd name="connsiteX73" fmla="*/ 896485 w 3194051"/>
              <a:gd name="connsiteY73" fmla="*/ 2052638 h 3149601"/>
              <a:gd name="connsiteX74" fmla="*/ 60779 w 3194051"/>
              <a:gd name="connsiteY74" fmla="*/ 2052638 h 3149601"/>
              <a:gd name="connsiteX75" fmla="*/ 0 w 3194051"/>
              <a:gd name="connsiteY75" fmla="*/ 1991767 h 3149601"/>
              <a:gd name="connsiteX76" fmla="*/ 0 w 3194051"/>
              <a:gd name="connsiteY76" fmla="*/ 1157834 h 3149601"/>
              <a:gd name="connsiteX77" fmla="*/ 60779 w 3194051"/>
              <a:gd name="connsiteY77" fmla="*/ 1096963 h 3149601"/>
              <a:gd name="connsiteX78" fmla="*/ 2359025 w 3194051"/>
              <a:gd name="connsiteY78" fmla="*/ 122238 h 3149601"/>
              <a:gd name="connsiteX79" fmla="*/ 2359025 w 3194051"/>
              <a:gd name="connsiteY79" fmla="*/ 860426 h 3149601"/>
              <a:gd name="connsiteX80" fmla="*/ 3073400 w 3194051"/>
              <a:gd name="connsiteY80" fmla="*/ 860426 h 3149601"/>
              <a:gd name="connsiteX81" fmla="*/ 3073400 w 3194051"/>
              <a:gd name="connsiteY81" fmla="*/ 122238 h 3149601"/>
              <a:gd name="connsiteX82" fmla="*/ 1239838 w 3194051"/>
              <a:gd name="connsiteY82" fmla="*/ 122238 h 3149601"/>
              <a:gd name="connsiteX83" fmla="*/ 1239838 w 3194051"/>
              <a:gd name="connsiteY83" fmla="*/ 860426 h 3149601"/>
              <a:gd name="connsiteX84" fmla="*/ 1954213 w 3194051"/>
              <a:gd name="connsiteY84" fmla="*/ 860426 h 3149601"/>
              <a:gd name="connsiteX85" fmla="*/ 1954213 w 3194051"/>
              <a:gd name="connsiteY85" fmla="*/ 122238 h 3149601"/>
              <a:gd name="connsiteX86" fmla="*/ 120650 w 3194051"/>
              <a:gd name="connsiteY86" fmla="*/ 122238 h 3149601"/>
              <a:gd name="connsiteX87" fmla="*/ 120650 w 3194051"/>
              <a:gd name="connsiteY87" fmla="*/ 860426 h 3149601"/>
              <a:gd name="connsiteX88" fmla="*/ 835025 w 3194051"/>
              <a:gd name="connsiteY88" fmla="*/ 860426 h 3149601"/>
              <a:gd name="connsiteX89" fmla="*/ 835025 w 3194051"/>
              <a:gd name="connsiteY89" fmla="*/ 122238 h 3149601"/>
              <a:gd name="connsiteX90" fmla="*/ 2297567 w 3194051"/>
              <a:gd name="connsiteY90" fmla="*/ 0 h 3149601"/>
              <a:gd name="connsiteX91" fmla="*/ 3133273 w 3194051"/>
              <a:gd name="connsiteY91" fmla="*/ 0 h 3149601"/>
              <a:gd name="connsiteX92" fmla="*/ 3194051 w 3194051"/>
              <a:gd name="connsiteY92" fmla="*/ 60846 h 3149601"/>
              <a:gd name="connsiteX93" fmla="*/ 3194051 w 3194051"/>
              <a:gd name="connsiteY93" fmla="*/ 921817 h 3149601"/>
              <a:gd name="connsiteX94" fmla="*/ 3133273 w 3194051"/>
              <a:gd name="connsiteY94" fmla="*/ 982663 h 3149601"/>
              <a:gd name="connsiteX95" fmla="*/ 2297567 w 3194051"/>
              <a:gd name="connsiteY95" fmla="*/ 982663 h 3149601"/>
              <a:gd name="connsiteX96" fmla="*/ 2236788 w 3194051"/>
              <a:gd name="connsiteY96" fmla="*/ 921817 h 3149601"/>
              <a:gd name="connsiteX97" fmla="*/ 2236788 w 3194051"/>
              <a:gd name="connsiteY97" fmla="*/ 60846 h 3149601"/>
              <a:gd name="connsiteX98" fmla="*/ 2297567 w 3194051"/>
              <a:gd name="connsiteY98" fmla="*/ 0 h 3149601"/>
              <a:gd name="connsiteX99" fmla="*/ 1178480 w 3194051"/>
              <a:gd name="connsiteY99" fmla="*/ 0 h 3149601"/>
              <a:gd name="connsiteX100" fmla="*/ 2015571 w 3194051"/>
              <a:gd name="connsiteY100" fmla="*/ 0 h 3149601"/>
              <a:gd name="connsiteX101" fmla="*/ 2076450 w 3194051"/>
              <a:gd name="connsiteY101" fmla="*/ 60846 h 3149601"/>
              <a:gd name="connsiteX102" fmla="*/ 2076450 w 3194051"/>
              <a:gd name="connsiteY102" fmla="*/ 921817 h 3149601"/>
              <a:gd name="connsiteX103" fmla="*/ 2015571 w 3194051"/>
              <a:gd name="connsiteY103" fmla="*/ 982663 h 3149601"/>
              <a:gd name="connsiteX104" fmla="*/ 1178480 w 3194051"/>
              <a:gd name="connsiteY104" fmla="*/ 982663 h 3149601"/>
              <a:gd name="connsiteX105" fmla="*/ 1117600 w 3194051"/>
              <a:gd name="connsiteY105" fmla="*/ 921817 h 3149601"/>
              <a:gd name="connsiteX106" fmla="*/ 1117600 w 3194051"/>
              <a:gd name="connsiteY106" fmla="*/ 60846 h 3149601"/>
              <a:gd name="connsiteX107" fmla="*/ 1178480 w 3194051"/>
              <a:gd name="connsiteY107" fmla="*/ 0 h 3149601"/>
              <a:gd name="connsiteX108" fmla="*/ 60779 w 3194051"/>
              <a:gd name="connsiteY108" fmla="*/ 0 h 3149601"/>
              <a:gd name="connsiteX109" fmla="*/ 896485 w 3194051"/>
              <a:gd name="connsiteY109" fmla="*/ 0 h 3149601"/>
              <a:gd name="connsiteX110" fmla="*/ 957263 w 3194051"/>
              <a:gd name="connsiteY110" fmla="*/ 60846 h 3149601"/>
              <a:gd name="connsiteX111" fmla="*/ 957263 w 3194051"/>
              <a:gd name="connsiteY111" fmla="*/ 921817 h 3149601"/>
              <a:gd name="connsiteX112" fmla="*/ 896485 w 3194051"/>
              <a:gd name="connsiteY112" fmla="*/ 982663 h 3149601"/>
              <a:gd name="connsiteX113" fmla="*/ 60779 w 3194051"/>
              <a:gd name="connsiteY113" fmla="*/ 982663 h 3149601"/>
              <a:gd name="connsiteX114" fmla="*/ 0 w 3194051"/>
              <a:gd name="connsiteY114" fmla="*/ 921817 h 3149601"/>
              <a:gd name="connsiteX115" fmla="*/ 0 w 3194051"/>
              <a:gd name="connsiteY115" fmla="*/ 60846 h 3149601"/>
              <a:gd name="connsiteX116" fmla="*/ 60779 w 3194051"/>
              <a:gd name="connsiteY116" fmla="*/ 0 h 31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94051" h="3149601">
                <a:moveTo>
                  <a:pt x="2359025" y="2312988"/>
                </a:moveTo>
                <a:lnTo>
                  <a:pt x="2359025" y="3028951"/>
                </a:lnTo>
                <a:lnTo>
                  <a:pt x="3073400" y="3028951"/>
                </a:lnTo>
                <a:lnTo>
                  <a:pt x="3073400" y="2312988"/>
                </a:lnTo>
                <a:close/>
                <a:moveTo>
                  <a:pt x="1239838" y="2312988"/>
                </a:moveTo>
                <a:lnTo>
                  <a:pt x="1239838" y="3028951"/>
                </a:lnTo>
                <a:lnTo>
                  <a:pt x="1954213" y="3028951"/>
                </a:lnTo>
                <a:lnTo>
                  <a:pt x="1954213" y="2312988"/>
                </a:lnTo>
                <a:close/>
                <a:moveTo>
                  <a:pt x="120650" y="2312988"/>
                </a:moveTo>
                <a:lnTo>
                  <a:pt x="120650" y="3028951"/>
                </a:lnTo>
                <a:lnTo>
                  <a:pt x="835025" y="3028951"/>
                </a:lnTo>
                <a:lnTo>
                  <a:pt x="835025" y="2312988"/>
                </a:lnTo>
                <a:close/>
                <a:moveTo>
                  <a:pt x="2297567" y="2192338"/>
                </a:moveTo>
                <a:cubicBezTo>
                  <a:pt x="3133273" y="2192338"/>
                  <a:pt x="3133273" y="2192338"/>
                  <a:pt x="3133273" y="2192338"/>
                </a:cubicBezTo>
                <a:cubicBezTo>
                  <a:pt x="3166701" y="2192338"/>
                  <a:pt x="3194051" y="2219688"/>
                  <a:pt x="3194051" y="2253117"/>
                </a:cubicBezTo>
                <a:cubicBezTo>
                  <a:pt x="3194051" y="3088823"/>
                  <a:pt x="3194051" y="3088823"/>
                  <a:pt x="3194051" y="3088823"/>
                </a:cubicBezTo>
                <a:cubicBezTo>
                  <a:pt x="3194051" y="3122251"/>
                  <a:pt x="3166701" y="3149601"/>
                  <a:pt x="3133273" y="3149601"/>
                </a:cubicBezTo>
                <a:cubicBezTo>
                  <a:pt x="2297567" y="3149601"/>
                  <a:pt x="2297567" y="3149601"/>
                  <a:pt x="2297567" y="3149601"/>
                </a:cubicBezTo>
                <a:cubicBezTo>
                  <a:pt x="2264139" y="3149601"/>
                  <a:pt x="2236788" y="3122251"/>
                  <a:pt x="2236788" y="3088823"/>
                </a:cubicBezTo>
                <a:cubicBezTo>
                  <a:pt x="2236788" y="2253117"/>
                  <a:pt x="2236788" y="2253117"/>
                  <a:pt x="2236788" y="2253117"/>
                </a:cubicBezTo>
                <a:cubicBezTo>
                  <a:pt x="2236788" y="2219688"/>
                  <a:pt x="2264139" y="2192338"/>
                  <a:pt x="2297567" y="2192338"/>
                </a:cubicBezTo>
                <a:close/>
                <a:moveTo>
                  <a:pt x="1178480" y="2192338"/>
                </a:moveTo>
                <a:cubicBezTo>
                  <a:pt x="2015571" y="2192338"/>
                  <a:pt x="2015571" y="2192338"/>
                  <a:pt x="2015571" y="2192338"/>
                </a:cubicBezTo>
                <a:cubicBezTo>
                  <a:pt x="2049055" y="2192338"/>
                  <a:pt x="2076450" y="2219688"/>
                  <a:pt x="2076450" y="2253117"/>
                </a:cubicBezTo>
                <a:cubicBezTo>
                  <a:pt x="2076450" y="3088823"/>
                  <a:pt x="2076450" y="3088823"/>
                  <a:pt x="2076450" y="3088823"/>
                </a:cubicBezTo>
                <a:cubicBezTo>
                  <a:pt x="2076450" y="3122251"/>
                  <a:pt x="2049055" y="3149601"/>
                  <a:pt x="2015571" y="3149601"/>
                </a:cubicBezTo>
                <a:cubicBezTo>
                  <a:pt x="1178480" y="3149601"/>
                  <a:pt x="1178480" y="3149601"/>
                  <a:pt x="1178480" y="3149601"/>
                </a:cubicBezTo>
                <a:cubicBezTo>
                  <a:pt x="1144996" y="3149601"/>
                  <a:pt x="1117600" y="3122251"/>
                  <a:pt x="1117600" y="3088823"/>
                </a:cubicBezTo>
                <a:cubicBezTo>
                  <a:pt x="1117600" y="2253117"/>
                  <a:pt x="1117600" y="2253117"/>
                  <a:pt x="1117600" y="2253117"/>
                </a:cubicBezTo>
                <a:cubicBezTo>
                  <a:pt x="1117600" y="2219688"/>
                  <a:pt x="1144996" y="2192338"/>
                  <a:pt x="1178480" y="2192338"/>
                </a:cubicBezTo>
                <a:close/>
                <a:moveTo>
                  <a:pt x="60779" y="2192338"/>
                </a:moveTo>
                <a:cubicBezTo>
                  <a:pt x="896485" y="2192338"/>
                  <a:pt x="896485" y="2192338"/>
                  <a:pt x="896485" y="2192338"/>
                </a:cubicBezTo>
                <a:cubicBezTo>
                  <a:pt x="929913" y="2192338"/>
                  <a:pt x="957263" y="2219688"/>
                  <a:pt x="957263" y="2253117"/>
                </a:cubicBezTo>
                <a:cubicBezTo>
                  <a:pt x="957263" y="3088823"/>
                  <a:pt x="957263" y="3088823"/>
                  <a:pt x="957263" y="3088823"/>
                </a:cubicBezTo>
                <a:cubicBezTo>
                  <a:pt x="957263" y="3122251"/>
                  <a:pt x="929913" y="3149601"/>
                  <a:pt x="896485" y="3149601"/>
                </a:cubicBezTo>
                <a:cubicBezTo>
                  <a:pt x="60779" y="3149601"/>
                  <a:pt x="60779" y="3149601"/>
                  <a:pt x="60779" y="3149601"/>
                </a:cubicBezTo>
                <a:cubicBezTo>
                  <a:pt x="27351" y="3149601"/>
                  <a:pt x="0" y="3122251"/>
                  <a:pt x="0" y="3088823"/>
                </a:cubicBezTo>
                <a:cubicBezTo>
                  <a:pt x="0" y="2253117"/>
                  <a:pt x="0" y="2253117"/>
                  <a:pt x="0" y="2253117"/>
                </a:cubicBezTo>
                <a:cubicBezTo>
                  <a:pt x="0" y="2219688"/>
                  <a:pt x="27351" y="2192338"/>
                  <a:pt x="60779" y="2192338"/>
                </a:cubicBezTo>
                <a:close/>
                <a:moveTo>
                  <a:pt x="2359025" y="1219200"/>
                </a:moveTo>
                <a:lnTo>
                  <a:pt x="2359025" y="1930400"/>
                </a:lnTo>
                <a:lnTo>
                  <a:pt x="3073400" y="1930400"/>
                </a:lnTo>
                <a:lnTo>
                  <a:pt x="3073400" y="1219200"/>
                </a:lnTo>
                <a:close/>
                <a:moveTo>
                  <a:pt x="1239838" y="1219200"/>
                </a:moveTo>
                <a:lnTo>
                  <a:pt x="1239838" y="1930400"/>
                </a:lnTo>
                <a:lnTo>
                  <a:pt x="1954213" y="1930400"/>
                </a:lnTo>
                <a:lnTo>
                  <a:pt x="1954213" y="1219200"/>
                </a:lnTo>
                <a:close/>
                <a:moveTo>
                  <a:pt x="120650" y="1219200"/>
                </a:moveTo>
                <a:lnTo>
                  <a:pt x="120650" y="1930400"/>
                </a:lnTo>
                <a:lnTo>
                  <a:pt x="835025" y="1930400"/>
                </a:lnTo>
                <a:lnTo>
                  <a:pt x="835025" y="1219200"/>
                </a:lnTo>
                <a:close/>
                <a:moveTo>
                  <a:pt x="2297567" y="1096963"/>
                </a:moveTo>
                <a:cubicBezTo>
                  <a:pt x="3133273" y="1096963"/>
                  <a:pt x="3133273" y="1096963"/>
                  <a:pt x="3133273" y="1096963"/>
                </a:cubicBezTo>
                <a:cubicBezTo>
                  <a:pt x="3166701" y="1096963"/>
                  <a:pt x="3194051" y="1124355"/>
                  <a:pt x="3194051" y="1157834"/>
                </a:cubicBezTo>
                <a:cubicBezTo>
                  <a:pt x="3194051" y="1991767"/>
                  <a:pt x="3194051" y="1991767"/>
                  <a:pt x="3194051" y="1991767"/>
                </a:cubicBezTo>
                <a:cubicBezTo>
                  <a:pt x="3194051" y="2025246"/>
                  <a:pt x="3166701" y="2052638"/>
                  <a:pt x="3133273" y="2052638"/>
                </a:cubicBezTo>
                <a:cubicBezTo>
                  <a:pt x="2297567" y="2052638"/>
                  <a:pt x="2297567" y="2052638"/>
                  <a:pt x="2297567" y="2052638"/>
                </a:cubicBezTo>
                <a:cubicBezTo>
                  <a:pt x="2264139" y="2052638"/>
                  <a:pt x="2236788" y="2025246"/>
                  <a:pt x="2236788" y="1991767"/>
                </a:cubicBezTo>
                <a:cubicBezTo>
                  <a:pt x="2236788" y="1157834"/>
                  <a:pt x="2236788" y="1157834"/>
                  <a:pt x="2236788" y="1157834"/>
                </a:cubicBezTo>
                <a:cubicBezTo>
                  <a:pt x="2236788" y="1124355"/>
                  <a:pt x="2264139" y="1096963"/>
                  <a:pt x="2297567" y="1096963"/>
                </a:cubicBezTo>
                <a:close/>
                <a:moveTo>
                  <a:pt x="1178480" y="1096963"/>
                </a:moveTo>
                <a:cubicBezTo>
                  <a:pt x="2015571" y="1096963"/>
                  <a:pt x="2015571" y="1096963"/>
                  <a:pt x="2015571" y="1096963"/>
                </a:cubicBezTo>
                <a:cubicBezTo>
                  <a:pt x="2049055" y="1096963"/>
                  <a:pt x="2076450" y="1124355"/>
                  <a:pt x="2076450" y="1157834"/>
                </a:cubicBezTo>
                <a:cubicBezTo>
                  <a:pt x="2076450" y="1991767"/>
                  <a:pt x="2076450" y="1991767"/>
                  <a:pt x="2076450" y="1991767"/>
                </a:cubicBezTo>
                <a:cubicBezTo>
                  <a:pt x="2076450" y="2025246"/>
                  <a:pt x="2049055" y="2052638"/>
                  <a:pt x="2015571" y="2052638"/>
                </a:cubicBezTo>
                <a:cubicBezTo>
                  <a:pt x="1178480" y="2052638"/>
                  <a:pt x="1178480" y="2052638"/>
                  <a:pt x="1178480" y="2052638"/>
                </a:cubicBezTo>
                <a:cubicBezTo>
                  <a:pt x="1144996" y="2052638"/>
                  <a:pt x="1117600" y="2025246"/>
                  <a:pt x="1117600" y="1991767"/>
                </a:cubicBezTo>
                <a:cubicBezTo>
                  <a:pt x="1117600" y="1157834"/>
                  <a:pt x="1117600" y="1157834"/>
                  <a:pt x="1117600" y="1157834"/>
                </a:cubicBezTo>
                <a:cubicBezTo>
                  <a:pt x="1117600" y="1124355"/>
                  <a:pt x="1144996" y="1096963"/>
                  <a:pt x="1178480" y="1096963"/>
                </a:cubicBezTo>
                <a:close/>
                <a:moveTo>
                  <a:pt x="60779" y="1096963"/>
                </a:moveTo>
                <a:cubicBezTo>
                  <a:pt x="896485" y="1096963"/>
                  <a:pt x="896485" y="1096963"/>
                  <a:pt x="896485" y="1096963"/>
                </a:cubicBezTo>
                <a:cubicBezTo>
                  <a:pt x="929913" y="1096963"/>
                  <a:pt x="957263" y="1124355"/>
                  <a:pt x="957263" y="1157834"/>
                </a:cubicBezTo>
                <a:cubicBezTo>
                  <a:pt x="957263" y="1991767"/>
                  <a:pt x="957263" y="1991767"/>
                  <a:pt x="957263" y="1991767"/>
                </a:cubicBezTo>
                <a:cubicBezTo>
                  <a:pt x="957263" y="2025246"/>
                  <a:pt x="929913" y="2052638"/>
                  <a:pt x="896485" y="2052638"/>
                </a:cubicBezTo>
                <a:cubicBezTo>
                  <a:pt x="60779" y="2052638"/>
                  <a:pt x="60779" y="2052638"/>
                  <a:pt x="60779" y="2052638"/>
                </a:cubicBezTo>
                <a:cubicBezTo>
                  <a:pt x="27351" y="2052638"/>
                  <a:pt x="0" y="2025246"/>
                  <a:pt x="0" y="1991767"/>
                </a:cubicBezTo>
                <a:cubicBezTo>
                  <a:pt x="0" y="1157834"/>
                  <a:pt x="0" y="1157834"/>
                  <a:pt x="0" y="1157834"/>
                </a:cubicBezTo>
                <a:cubicBezTo>
                  <a:pt x="0" y="1124355"/>
                  <a:pt x="27351" y="1096963"/>
                  <a:pt x="60779" y="1096963"/>
                </a:cubicBezTo>
                <a:close/>
                <a:moveTo>
                  <a:pt x="2359025" y="122238"/>
                </a:moveTo>
                <a:lnTo>
                  <a:pt x="2359025" y="860426"/>
                </a:lnTo>
                <a:lnTo>
                  <a:pt x="3073400" y="860426"/>
                </a:lnTo>
                <a:lnTo>
                  <a:pt x="3073400" y="122238"/>
                </a:lnTo>
                <a:close/>
                <a:moveTo>
                  <a:pt x="1239838" y="122238"/>
                </a:moveTo>
                <a:lnTo>
                  <a:pt x="1239838" y="860426"/>
                </a:lnTo>
                <a:lnTo>
                  <a:pt x="1954213" y="860426"/>
                </a:lnTo>
                <a:lnTo>
                  <a:pt x="1954213" y="122238"/>
                </a:lnTo>
                <a:close/>
                <a:moveTo>
                  <a:pt x="120650" y="122238"/>
                </a:moveTo>
                <a:lnTo>
                  <a:pt x="120650" y="860426"/>
                </a:lnTo>
                <a:lnTo>
                  <a:pt x="835025" y="860426"/>
                </a:lnTo>
                <a:lnTo>
                  <a:pt x="835025" y="122238"/>
                </a:lnTo>
                <a:close/>
                <a:moveTo>
                  <a:pt x="2297567" y="0"/>
                </a:moveTo>
                <a:cubicBezTo>
                  <a:pt x="3133273" y="0"/>
                  <a:pt x="3133273" y="0"/>
                  <a:pt x="3133273" y="0"/>
                </a:cubicBezTo>
                <a:cubicBezTo>
                  <a:pt x="3166701" y="0"/>
                  <a:pt x="3194051" y="27381"/>
                  <a:pt x="3194051" y="60846"/>
                </a:cubicBezTo>
                <a:cubicBezTo>
                  <a:pt x="3194051" y="921817"/>
                  <a:pt x="3194051" y="921817"/>
                  <a:pt x="3194051" y="921817"/>
                </a:cubicBezTo>
                <a:cubicBezTo>
                  <a:pt x="3194051" y="955282"/>
                  <a:pt x="3166701" y="982663"/>
                  <a:pt x="3133273" y="982663"/>
                </a:cubicBezTo>
                <a:cubicBezTo>
                  <a:pt x="2297567" y="982663"/>
                  <a:pt x="2297567" y="982663"/>
                  <a:pt x="2297567" y="982663"/>
                </a:cubicBezTo>
                <a:cubicBezTo>
                  <a:pt x="2264139" y="982663"/>
                  <a:pt x="2236788" y="955282"/>
                  <a:pt x="2236788" y="921817"/>
                </a:cubicBezTo>
                <a:cubicBezTo>
                  <a:pt x="2236788" y="60846"/>
                  <a:pt x="2236788" y="60846"/>
                  <a:pt x="2236788" y="60846"/>
                </a:cubicBezTo>
                <a:cubicBezTo>
                  <a:pt x="2236788" y="27381"/>
                  <a:pt x="2264139" y="0"/>
                  <a:pt x="2297567" y="0"/>
                </a:cubicBezTo>
                <a:close/>
                <a:moveTo>
                  <a:pt x="1178480" y="0"/>
                </a:moveTo>
                <a:cubicBezTo>
                  <a:pt x="2015571" y="0"/>
                  <a:pt x="2015571" y="0"/>
                  <a:pt x="2015571" y="0"/>
                </a:cubicBezTo>
                <a:cubicBezTo>
                  <a:pt x="2049055" y="0"/>
                  <a:pt x="2076450" y="27381"/>
                  <a:pt x="2076450" y="60846"/>
                </a:cubicBezTo>
                <a:cubicBezTo>
                  <a:pt x="2076450" y="921817"/>
                  <a:pt x="2076450" y="921817"/>
                  <a:pt x="2076450" y="921817"/>
                </a:cubicBezTo>
                <a:cubicBezTo>
                  <a:pt x="2076450" y="955282"/>
                  <a:pt x="2049055" y="982663"/>
                  <a:pt x="2015571" y="982663"/>
                </a:cubicBezTo>
                <a:cubicBezTo>
                  <a:pt x="1178480" y="982663"/>
                  <a:pt x="1178480" y="982663"/>
                  <a:pt x="1178480" y="982663"/>
                </a:cubicBezTo>
                <a:cubicBezTo>
                  <a:pt x="1144996" y="982663"/>
                  <a:pt x="1117600" y="955282"/>
                  <a:pt x="1117600" y="921817"/>
                </a:cubicBezTo>
                <a:cubicBezTo>
                  <a:pt x="1117600" y="60846"/>
                  <a:pt x="1117600" y="60846"/>
                  <a:pt x="1117600" y="60846"/>
                </a:cubicBezTo>
                <a:cubicBezTo>
                  <a:pt x="1117600" y="27381"/>
                  <a:pt x="1144996" y="0"/>
                  <a:pt x="1178480" y="0"/>
                </a:cubicBezTo>
                <a:close/>
                <a:moveTo>
                  <a:pt x="60779" y="0"/>
                </a:moveTo>
                <a:cubicBezTo>
                  <a:pt x="896485" y="0"/>
                  <a:pt x="896485" y="0"/>
                  <a:pt x="896485" y="0"/>
                </a:cubicBezTo>
                <a:cubicBezTo>
                  <a:pt x="929913" y="0"/>
                  <a:pt x="957263" y="27381"/>
                  <a:pt x="957263" y="60846"/>
                </a:cubicBezTo>
                <a:cubicBezTo>
                  <a:pt x="957263" y="921817"/>
                  <a:pt x="957263" y="921817"/>
                  <a:pt x="957263" y="921817"/>
                </a:cubicBezTo>
                <a:cubicBezTo>
                  <a:pt x="957263" y="955282"/>
                  <a:pt x="929913" y="982663"/>
                  <a:pt x="896485" y="982663"/>
                </a:cubicBezTo>
                <a:cubicBezTo>
                  <a:pt x="60779" y="982663"/>
                  <a:pt x="60779" y="982663"/>
                  <a:pt x="60779" y="982663"/>
                </a:cubicBezTo>
                <a:cubicBezTo>
                  <a:pt x="27351" y="982663"/>
                  <a:pt x="0" y="955282"/>
                  <a:pt x="0" y="921817"/>
                </a:cubicBezTo>
                <a:cubicBezTo>
                  <a:pt x="0" y="60846"/>
                  <a:pt x="0" y="60846"/>
                  <a:pt x="0" y="60846"/>
                </a:cubicBezTo>
                <a:cubicBezTo>
                  <a:pt x="0" y="27381"/>
                  <a:pt x="27351" y="0"/>
                  <a:pt x="6077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9" name="Rectangle 58"/>
          <p:cNvSpPr/>
          <p:nvPr/>
        </p:nvSpPr>
        <p:spPr bwMode="auto">
          <a:xfrm>
            <a:off x="2322379" y="2325838"/>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Event Hubs</a:t>
            </a:r>
          </a:p>
        </p:txBody>
      </p:sp>
      <p:sp>
        <p:nvSpPr>
          <p:cNvPr id="60" name="Rectangle 59"/>
          <p:cNvSpPr/>
          <p:nvPr/>
        </p:nvSpPr>
        <p:spPr bwMode="auto">
          <a:xfrm>
            <a:off x="2322379" y="4400330"/>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Blob Storage</a:t>
            </a:r>
          </a:p>
        </p:txBody>
      </p:sp>
      <p:sp>
        <p:nvSpPr>
          <p:cNvPr id="61" name="Rectangle 60"/>
          <p:cNvSpPr/>
          <p:nvPr/>
        </p:nvSpPr>
        <p:spPr bwMode="auto">
          <a:xfrm>
            <a:off x="5051261" y="3357365"/>
            <a:ext cx="1307290" cy="5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Stream Analytics</a:t>
            </a:r>
          </a:p>
        </p:txBody>
      </p:sp>
      <p:sp>
        <p:nvSpPr>
          <p:cNvPr id="62" name="Rectangle 61"/>
          <p:cNvSpPr/>
          <p:nvPr/>
        </p:nvSpPr>
        <p:spPr bwMode="auto">
          <a:xfrm>
            <a:off x="8811051" y="1688500"/>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SQL Database</a:t>
            </a:r>
          </a:p>
        </p:txBody>
      </p:sp>
      <p:sp>
        <p:nvSpPr>
          <p:cNvPr id="63" name="Rectangle 62"/>
          <p:cNvSpPr/>
          <p:nvPr/>
        </p:nvSpPr>
        <p:spPr bwMode="auto">
          <a:xfrm>
            <a:off x="8811051" y="2767796"/>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Event Hubs</a:t>
            </a:r>
          </a:p>
        </p:txBody>
      </p:sp>
      <p:sp>
        <p:nvSpPr>
          <p:cNvPr id="64" name="Rectangle 63"/>
          <p:cNvSpPr/>
          <p:nvPr/>
        </p:nvSpPr>
        <p:spPr bwMode="auto">
          <a:xfrm>
            <a:off x="8811051" y="3874278"/>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Power BI</a:t>
            </a:r>
          </a:p>
        </p:txBody>
      </p:sp>
      <p:sp>
        <p:nvSpPr>
          <p:cNvPr id="65" name="Rectangle 64"/>
          <p:cNvSpPr/>
          <p:nvPr/>
        </p:nvSpPr>
        <p:spPr bwMode="auto">
          <a:xfrm>
            <a:off x="10671604" y="2730253"/>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Blob Storage</a:t>
            </a:r>
          </a:p>
        </p:txBody>
      </p:sp>
      <p:sp>
        <p:nvSpPr>
          <p:cNvPr id="66" name="Rectangle 65"/>
          <p:cNvSpPr/>
          <p:nvPr/>
        </p:nvSpPr>
        <p:spPr bwMode="auto">
          <a:xfrm>
            <a:off x="10671604" y="3863018"/>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Table Storage</a:t>
            </a:r>
          </a:p>
        </p:txBody>
      </p:sp>
      <p:cxnSp>
        <p:nvCxnSpPr>
          <p:cNvPr id="67" name="Straight Arrow Connector 66"/>
          <p:cNvCxnSpPr/>
          <p:nvPr/>
        </p:nvCxnSpPr>
        <p:spPr>
          <a:xfrm flipV="1">
            <a:off x="3663042" y="2938001"/>
            <a:ext cx="1504514" cy="1"/>
          </a:xfrm>
          <a:prstGeom prst="straightConnector1">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16200000" flipH="1">
            <a:off x="2479419" y="2937615"/>
            <a:ext cx="1910894" cy="770"/>
          </a:xfrm>
          <a:prstGeom prst="bentConnector4">
            <a:avLst>
              <a:gd name="adj1" fmla="val 154"/>
              <a:gd name="adj2" fmla="val 29788312"/>
            </a:avLst>
          </a:prstGeom>
          <a:ln w="12700">
            <a:solidFill>
              <a:schemeClr val="accent1"/>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208936" y="2938000"/>
            <a:ext cx="1579952" cy="1"/>
          </a:xfrm>
          <a:prstGeom prst="straightConnector1">
            <a:avLst/>
          </a:prstGeom>
          <a:ln w="12700">
            <a:solidFill>
              <a:schemeClr val="accent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0" name="Freeform 69"/>
          <p:cNvSpPr/>
          <p:nvPr/>
        </p:nvSpPr>
        <p:spPr bwMode="auto">
          <a:xfrm>
            <a:off x="6752568" y="1868495"/>
            <a:ext cx="1036320" cy="2270760"/>
          </a:xfrm>
          <a:custGeom>
            <a:avLst/>
            <a:gdLst>
              <a:gd name="connsiteX0" fmla="*/ 1028700 w 1036320"/>
              <a:gd name="connsiteY0" fmla="*/ 0 h 2270760"/>
              <a:gd name="connsiteX1" fmla="*/ 0 w 1036320"/>
              <a:gd name="connsiteY1" fmla="*/ 0 h 2270760"/>
              <a:gd name="connsiteX2" fmla="*/ 0 w 1036320"/>
              <a:gd name="connsiteY2" fmla="*/ 2270760 h 2270760"/>
              <a:gd name="connsiteX3" fmla="*/ 1036320 w 1036320"/>
              <a:gd name="connsiteY3" fmla="*/ 2270760 h 2270760"/>
            </a:gdLst>
            <a:ahLst/>
            <a:cxnLst>
              <a:cxn ang="0">
                <a:pos x="connsiteX0" y="connsiteY0"/>
              </a:cxn>
              <a:cxn ang="0">
                <a:pos x="connsiteX1" y="connsiteY1"/>
              </a:cxn>
              <a:cxn ang="0">
                <a:pos x="connsiteX2" y="connsiteY2"/>
              </a:cxn>
              <a:cxn ang="0">
                <a:pos x="connsiteX3" y="connsiteY3"/>
              </a:cxn>
            </a:cxnLst>
            <a:rect l="l" t="t" r="r" b="b"/>
            <a:pathLst>
              <a:path w="1036320" h="2270760">
                <a:moveTo>
                  <a:pt x="1028700" y="0"/>
                </a:moveTo>
                <a:lnTo>
                  <a:pt x="0" y="0"/>
                </a:lnTo>
                <a:lnTo>
                  <a:pt x="0" y="2270760"/>
                </a:lnTo>
                <a:lnTo>
                  <a:pt x="1036320" y="2270760"/>
                </a:lnTo>
              </a:path>
            </a:pathLst>
          </a:custGeom>
          <a:ln w="12700">
            <a:solidFill>
              <a:schemeClr val="accent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cxnSp>
        <p:nvCxnSpPr>
          <p:cNvPr id="71" name="Straight Arrow Connector 70"/>
          <p:cNvCxnSpPr/>
          <p:nvPr/>
        </p:nvCxnSpPr>
        <p:spPr>
          <a:xfrm>
            <a:off x="6752568" y="2407026"/>
            <a:ext cx="3846798" cy="0"/>
          </a:xfrm>
          <a:prstGeom prst="straightConnector1">
            <a:avLst/>
          </a:prstGeom>
          <a:ln w="12700">
            <a:solidFill>
              <a:schemeClr val="accent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6752568" y="3501541"/>
            <a:ext cx="3846798" cy="0"/>
          </a:xfrm>
          <a:prstGeom prst="straightConnector1">
            <a:avLst/>
          </a:prstGeom>
          <a:ln w="12700">
            <a:solidFill>
              <a:schemeClr val="accent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2551712" y="3531272"/>
            <a:ext cx="843741" cy="727363"/>
            <a:chOff x="7399528" y="2616200"/>
            <a:chExt cx="2978150" cy="2567369"/>
          </a:xfrm>
          <a:solidFill>
            <a:schemeClr val="accent2"/>
          </a:solidFill>
        </p:grpSpPr>
        <p:sp>
          <p:nvSpPr>
            <p:cNvPr id="95" name="Freeform 94"/>
            <p:cNvSpPr>
              <a:spLocks/>
            </p:cNvSpPr>
            <p:nvPr/>
          </p:nvSpPr>
          <p:spPr bwMode="auto">
            <a:xfrm>
              <a:off x="8224864" y="3026153"/>
              <a:ext cx="1327479" cy="1747463"/>
            </a:xfrm>
            <a:custGeom>
              <a:avLst/>
              <a:gdLst>
                <a:gd name="connsiteX0" fmla="*/ 1172620 w 1937078"/>
                <a:gd name="connsiteY0" fmla="*/ 92529 h 2549925"/>
                <a:gd name="connsiteX1" fmla="*/ 1168014 w 1937078"/>
                <a:gd name="connsiteY1" fmla="*/ 97130 h 2549925"/>
                <a:gd name="connsiteX2" fmla="*/ 1168014 w 1937078"/>
                <a:gd name="connsiteY2" fmla="*/ 764463 h 2549925"/>
                <a:gd name="connsiteX3" fmla="*/ 1172620 w 1937078"/>
                <a:gd name="connsiteY3" fmla="*/ 769064 h 2549925"/>
                <a:gd name="connsiteX4" fmla="*/ 1839948 w 1937078"/>
                <a:gd name="connsiteY4" fmla="*/ 769064 h 2549925"/>
                <a:gd name="connsiteX5" fmla="*/ 1844550 w 1937078"/>
                <a:gd name="connsiteY5" fmla="*/ 764463 h 2549925"/>
                <a:gd name="connsiteX6" fmla="*/ 1842249 w 1937078"/>
                <a:gd name="connsiteY6" fmla="*/ 759857 h 2549925"/>
                <a:gd name="connsiteX7" fmla="*/ 1839948 w 1937078"/>
                <a:gd name="connsiteY7" fmla="*/ 757557 h 2549925"/>
                <a:gd name="connsiteX8" fmla="*/ 1837648 w 1937078"/>
                <a:gd name="connsiteY8" fmla="*/ 755256 h 2549925"/>
                <a:gd name="connsiteX9" fmla="*/ 1177221 w 1937078"/>
                <a:gd name="connsiteY9" fmla="*/ 94829 h 2549925"/>
                <a:gd name="connsiteX10" fmla="*/ 1172620 w 1937078"/>
                <a:gd name="connsiteY10" fmla="*/ 92529 h 2549925"/>
                <a:gd name="connsiteX11" fmla="*/ 149714 w 1937078"/>
                <a:gd name="connsiteY11" fmla="*/ 92053 h 2549925"/>
                <a:gd name="connsiteX12" fmla="*/ 92130 w 1937078"/>
                <a:gd name="connsiteY12" fmla="*/ 149588 h 2549925"/>
                <a:gd name="connsiteX13" fmla="*/ 92130 w 1937078"/>
                <a:gd name="connsiteY13" fmla="*/ 2400338 h 2549925"/>
                <a:gd name="connsiteX14" fmla="*/ 149714 w 1937078"/>
                <a:gd name="connsiteY14" fmla="*/ 2457872 h 2549925"/>
                <a:gd name="connsiteX15" fmla="*/ 1787364 w 1937078"/>
                <a:gd name="connsiteY15" fmla="*/ 2457872 h 2549925"/>
                <a:gd name="connsiteX16" fmla="*/ 1844948 w 1937078"/>
                <a:gd name="connsiteY16" fmla="*/ 2400338 h 2549925"/>
                <a:gd name="connsiteX17" fmla="*/ 1844948 w 1937078"/>
                <a:gd name="connsiteY17" fmla="*/ 901080 h 2549925"/>
                <a:gd name="connsiteX18" fmla="*/ 1844948 w 1937078"/>
                <a:gd name="connsiteY18" fmla="*/ 859446 h 2549925"/>
                <a:gd name="connsiteX19" fmla="*/ 1840324 w 1937078"/>
                <a:gd name="connsiteY19" fmla="*/ 860388 h 2549925"/>
                <a:gd name="connsiteX20" fmla="*/ 1172244 w 1937078"/>
                <a:gd name="connsiteY20" fmla="*/ 860388 h 2549925"/>
                <a:gd name="connsiteX21" fmla="*/ 1075490 w 1937078"/>
                <a:gd name="connsiteY21" fmla="*/ 763734 h 2549925"/>
                <a:gd name="connsiteX22" fmla="*/ 1075490 w 1937078"/>
                <a:gd name="connsiteY22" fmla="*/ 96351 h 2549925"/>
                <a:gd name="connsiteX23" fmla="*/ 1076124 w 1937078"/>
                <a:gd name="connsiteY23" fmla="*/ 92053 h 2549925"/>
                <a:gd name="connsiteX24" fmla="*/ 992368 w 1937078"/>
                <a:gd name="connsiteY24" fmla="*/ 92053 h 2549925"/>
                <a:gd name="connsiteX25" fmla="*/ 149714 w 1937078"/>
                <a:gd name="connsiteY25" fmla="*/ 92053 h 2549925"/>
                <a:gd name="connsiteX26" fmla="*/ 149714 w 1937078"/>
                <a:gd name="connsiteY26" fmla="*/ 0 h 2549925"/>
                <a:gd name="connsiteX27" fmla="*/ 1172384 w 1937078"/>
                <a:gd name="connsiteY27" fmla="*/ 0 h 2549925"/>
                <a:gd name="connsiteX28" fmla="*/ 1172384 w 1937078"/>
                <a:gd name="connsiteY28" fmla="*/ 1146 h 2549925"/>
                <a:gd name="connsiteX29" fmla="*/ 1205395 w 1937078"/>
                <a:gd name="connsiteY29" fmla="*/ 4982 h 2549925"/>
                <a:gd name="connsiteX30" fmla="*/ 1241354 w 1937078"/>
                <a:gd name="connsiteY30" fmla="*/ 27309 h 2549925"/>
                <a:gd name="connsiteX31" fmla="*/ 1900218 w 1937078"/>
                <a:gd name="connsiteY31" fmla="*/ 685489 h 2549925"/>
                <a:gd name="connsiteX32" fmla="*/ 1937078 w 1937078"/>
                <a:gd name="connsiteY32" fmla="*/ 763734 h 2549925"/>
                <a:gd name="connsiteX33" fmla="*/ 1937015 w 1937078"/>
                <a:gd name="connsiteY33" fmla="*/ 764056 h 2549925"/>
                <a:gd name="connsiteX34" fmla="*/ 1937078 w 1937078"/>
                <a:gd name="connsiteY34" fmla="*/ 764056 h 2549925"/>
                <a:gd name="connsiteX35" fmla="*/ 1937078 w 1937078"/>
                <a:gd name="connsiteY35" fmla="*/ 2400338 h 2549925"/>
                <a:gd name="connsiteX36" fmla="*/ 1787364 w 1937078"/>
                <a:gd name="connsiteY36" fmla="*/ 2549925 h 2549925"/>
                <a:gd name="connsiteX37" fmla="*/ 149714 w 1937078"/>
                <a:gd name="connsiteY37" fmla="*/ 2549925 h 2549925"/>
                <a:gd name="connsiteX38" fmla="*/ 0 w 1937078"/>
                <a:gd name="connsiteY38" fmla="*/ 2400338 h 2549925"/>
                <a:gd name="connsiteX39" fmla="*/ 0 w 1937078"/>
                <a:gd name="connsiteY39" fmla="*/ 149588 h 2549925"/>
                <a:gd name="connsiteX40" fmla="*/ 149714 w 1937078"/>
                <a:gd name="connsiteY40" fmla="*/ 0 h 254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37078" h="2549925">
                  <a:moveTo>
                    <a:pt x="1172620" y="92529"/>
                  </a:moveTo>
                  <a:cubicBezTo>
                    <a:pt x="1170315" y="94829"/>
                    <a:pt x="1168014" y="94829"/>
                    <a:pt x="1168014" y="97130"/>
                  </a:cubicBezTo>
                  <a:cubicBezTo>
                    <a:pt x="1168014" y="764463"/>
                    <a:pt x="1168014" y="764463"/>
                    <a:pt x="1168014" y="764463"/>
                  </a:cubicBezTo>
                  <a:cubicBezTo>
                    <a:pt x="1168014" y="766764"/>
                    <a:pt x="1170315" y="769064"/>
                    <a:pt x="1172620" y="769064"/>
                  </a:cubicBezTo>
                  <a:cubicBezTo>
                    <a:pt x="1839948" y="769064"/>
                    <a:pt x="1839948" y="769064"/>
                    <a:pt x="1839948" y="769064"/>
                  </a:cubicBezTo>
                  <a:cubicBezTo>
                    <a:pt x="1842249" y="769064"/>
                    <a:pt x="1844550" y="766764"/>
                    <a:pt x="1844550" y="764463"/>
                  </a:cubicBezTo>
                  <a:cubicBezTo>
                    <a:pt x="1844550" y="762163"/>
                    <a:pt x="1844550" y="759857"/>
                    <a:pt x="1842249" y="759857"/>
                  </a:cubicBezTo>
                  <a:cubicBezTo>
                    <a:pt x="1839948" y="757557"/>
                    <a:pt x="1839948" y="757557"/>
                    <a:pt x="1839948" y="757557"/>
                  </a:cubicBezTo>
                  <a:cubicBezTo>
                    <a:pt x="1837648" y="755256"/>
                    <a:pt x="1837648" y="755256"/>
                    <a:pt x="1837648" y="755256"/>
                  </a:cubicBezTo>
                  <a:cubicBezTo>
                    <a:pt x="1177221" y="94829"/>
                    <a:pt x="1177221" y="94829"/>
                    <a:pt x="1177221" y="94829"/>
                  </a:cubicBezTo>
                  <a:cubicBezTo>
                    <a:pt x="1177221" y="92529"/>
                    <a:pt x="1174920" y="92529"/>
                    <a:pt x="1172620" y="92529"/>
                  </a:cubicBezTo>
                  <a:close/>
                  <a:moveTo>
                    <a:pt x="149714" y="92053"/>
                  </a:moveTo>
                  <a:cubicBezTo>
                    <a:pt x="117469" y="92053"/>
                    <a:pt x="92130" y="117369"/>
                    <a:pt x="92130" y="149588"/>
                  </a:cubicBezTo>
                  <a:cubicBezTo>
                    <a:pt x="92130" y="2400338"/>
                    <a:pt x="92130" y="2400338"/>
                    <a:pt x="92130" y="2400338"/>
                  </a:cubicBezTo>
                  <a:cubicBezTo>
                    <a:pt x="92130" y="2432556"/>
                    <a:pt x="117469" y="2457872"/>
                    <a:pt x="149714" y="2457872"/>
                  </a:cubicBezTo>
                  <a:cubicBezTo>
                    <a:pt x="1787364" y="2457872"/>
                    <a:pt x="1787364" y="2457872"/>
                    <a:pt x="1787364" y="2457872"/>
                  </a:cubicBezTo>
                  <a:cubicBezTo>
                    <a:pt x="1819609" y="2457872"/>
                    <a:pt x="1844948" y="2432556"/>
                    <a:pt x="1844948" y="2400338"/>
                  </a:cubicBezTo>
                  <a:cubicBezTo>
                    <a:pt x="1844948" y="1479929"/>
                    <a:pt x="1844948" y="1077252"/>
                    <a:pt x="1844948" y="901080"/>
                  </a:cubicBezTo>
                  <a:lnTo>
                    <a:pt x="1844948" y="859446"/>
                  </a:lnTo>
                  <a:lnTo>
                    <a:pt x="1840324" y="860388"/>
                  </a:lnTo>
                  <a:cubicBezTo>
                    <a:pt x="1172244" y="860388"/>
                    <a:pt x="1172244" y="860388"/>
                    <a:pt x="1172244" y="860388"/>
                  </a:cubicBezTo>
                  <a:cubicBezTo>
                    <a:pt x="1119261" y="860388"/>
                    <a:pt x="1075490" y="816663"/>
                    <a:pt x="1075490" y="763734"/>
                  </a:cubicBezTo>
                  <a:cubicBezTo>
                    <a:pt x="1075490" y="96351"/>
                    <a:pt x="1075490" y="96351"/>
                    <a:pt x="1075490" y="96351"/>
                  </a:cubicBezTo>
                  <a:lnTo>
                    <a:pt x="1076124" y="92053"/>
                  </a:lnTo>
                  <a:lnTo>
                    <a:pt x="992368" y="92053"/>
                  </a:lnTo>
                  <a:cubicBezTo>
                    <a:pt x="149714" y="92053"/>
                    <a:pt x="149714" y="92053"/>
                    <a:pt x="149714" y="92053"/>
                  </a:cubicBezTo>
                  <a:close/>
                  <a:moveTo>
                    <a:pt x="149714" y="0"/>
                  </a:moveTo>
                  <a:cubicBezTo>
                    <a:pt x="1172384" y="0"/>
                    <a:pt x="1172384" y="0"/>
                    <a:pt x="1172384" y="0"/>
                  </a:cubicBezTo>
                  <a:lnTo>
                    <a:pt x="1172384" y="1146"/>
                  </a:lnTo>
                  <a:lnTo>
                    <a:pt x="1205395" y="4982"/>
                  </a:lnTo>
                  <a:cubicBezTo>
                    <a:pt x="1218678" y="9511"/>
                    <a:pt x="1230987" y="16956"/>
                    <a:pt x="1241354" y="27309"/>
                  </a:cubicBezTo>
                  <a:cubicBezTo>
                    <a:pt x="1900218" y="685489"/>
                    <a:pt x="1900218" y="685489"/>
                    <a:pt x="1900218" y="685489"/>
                  </a:cubicBezTo>
                  <a:cubicBezTo>
                    <a:pt x="1923256" y="703899"/>
                    <a:pt x="1937078" y="733817"/>
                    <a:pt x="1937078" y="763734"/>
                  </a:cubicBezTo>
                  <a:lnTo>
                    <a:pt x="1937015" y="764056"/>
                  </a:lnTo>
                  <a:lnTo>
                    <a:pt x="1937078" y="764056"/>
                  </a:lnTo>
                  <a:cubicBezTo>
                    <a:pt x="1937078" y="2400338"/>
                    <a:pt x="1937078" y="2400338"/>
                    <a:pt x="1937078" y="2400338"/>
                  </a:cubicBezTo>
                  <a:cubicBezTo>
                    <a:pt x="1937078" y="2483184"/>
                    <a:pt x="1870282" y="2549925"/>
                    <a:pt x="1787364" y="2549925"/>
                  </a:cubicBezTo>
                  <a:cubicBezTo>
                    <a:pt x="149714" y="2549925"/>
                    <a:pt x="149714" y="2549925"/>
                    <a:pt x="149714" y="2549925"/>
                  </a:cubicBezTo>
                  <a:cubicBezTo>
                    <a:pt x="66796" y="2549925"/>
                    <a:pt x="0" y="2483184"/>
                    <a:pt x="0" y="2400338"/>
                  </a:cubicBezTo>
                  <a:cubicBezTo>
                    <a:pt x="0" y="149588"/>
                    <a:pt x="0" y="149588"/>
                    <a:pt x="0" y="149588"/>
                  </a:cubicBezTo>
                  <a:cubicBezTo>
                    <a:pt x="0" y="66742"/>
                    <a:pt x="66796" y="0"/>
                    <a:pt x="149714" y="0"/>
                  </a:cubicBezTo>
                  <a:close/>
                </a:path>
              </a:pathLst>
            </a:custGeom>
            <a:grpFill/>
            <a:ln>
              <a:noFill/>
            </a:ln>
            <a:extLst/>
          </p:spPr>
          <p:txBody>
            <a:bodyPr vert="horz" wrap="square" lIns="0" tIns="182880" rIns="91440" bIns="91440" numCol="1" anchor="ctr"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accent1"/>
                  </a:solidFill>
                  <a:effectLst/>
                  <a:uLnTx/>
                  <a:uFillTx/>
                </a:rPr>
                <a:t>10</a:t>
              </a:r>
              <a:br>
                <a:rPr kumimoji="0" lang="en-US" sz="1100" b="0" i="0" u="none" strike="noStrike" kern="0" cap="none" spc="0" normalizeH="0" baseline="0" noProof="0" dirty="0">
                  <a:ln>
                    <a:noFill/>
                  </a:ln>
                  <a:solidFill>
                    <a:schemeClr val="accent1"/>
                  </a:solidFill>
                  <a:effectLst/>
                  <a:uLnTx/>
                  <a:uFillTx/>
                </a:rPr>
              </a:br>
              <a:r>
                <a:rPr kumimoji="0" lang="en-US" sz="1100" b="0" i="0" u="none" strike="noStrike" kern="0" cap="none" spc="0" normalizeH="0" baseline="0" noProof="0" dirty="0">
                  <a:ln>
                    <a:noFill/>
                  </a:ln>
                  <a:solidFill>
                    <a:schemeClr val="accent1"/>
                  </a:solidFill>
                  <a:effectLst/>
                  <a:uLnTx/>
                  <a:uFillTx/>
                </a:rPr>
                <a:t>10</a:t>
              </a:r>
            </a:p>
          </p:txBody>
        </p:sp>
        <p:sp>
          <p:nvSpPr>
            <p:cNvPr id="96" name="Freeform 95"/>
            <p:cNvSpPr/>
            <p:nvPr/>
          </p:nvSpPr>
          <p:spPr bwMode="auto">
            <a:xfrm>
              <a:off x="7399528" y="2616200"/>
              <a:ext cx="2978150" cy="2567369"/>
            </a:xfrm>
            <a:custGeom>
              <a:avLst/>
              <a:gdLst>
                <a:gd name="connsiteX0" fmla="*/ 709694 w 2978150"/>
                <a:gd name="connsiteY0" fmla="*/ 102803 h 2567369"/>
                <a:gd name="connsiteX1" fmla="*/ 119253 w 2978150"/>
                <a:gd name="connsiteY1" fmla="*/ 1283684 h 2567369"/>
                <a:gd name="connsiteX2" fmla="*/ 709694 w 2978150"/>
                <a:gd name="connsiteY2" fmla="*/ 2464565 h 2567369"/>
                <a:gd name="connsiteX3" fmla="*/ 2268456 w 2978150"/>
                <a:gd name="connsiteY3" fmla="*/ 2464565 h 2567369"/>
                <a:gd name="connsiteX4" fmla="*/ 2858897 w 2978150"/>
                <a:gd name="connsiteY4" fmla="*/ 1283684 h 2567369"/>
                <a:gd name="connsiteX5" fmla="*/ 2268456 w 2978150"/>
                <a:gd name="connsiteY5" fmla="*/ 102803 h 2567369"/>
                <a:gd name="connsiteX6" fmla="*/ 641843 w 2978150"/>
                <a:gd name="connsiteY6" fmla="*/ 0 h 2567369"/>
                <a:gd name="connsiteX7" fmla="*/ 2336307 w 2978150"/>
                <a:gd name="connsiteY7" fmla="*/ 0 h 2567369"/>
                <a:gd name="connsiteX8" fmla="*/ 2978150 w 2978150"/>
                <a:gd name="connsiteY8" fmla="*/ 1283685 h 2567369"/>
                <a:gd name="connsiteX9" fmla="*/ 2336307 w 2978150"/>
                <a:gd name="connsiteY9" fmla="*/ 2567369 h 2567369"/>
                <a:gd name="connsiteX10" fmla="*/ 641843 w 2978150"/>
                <a:gd name="connsiteY10" fmla="*/ 2567369 h 2567369"/>
                <a:gd name="connsiteX11" fmla="*/ 0 w 2978150"/>
                <a:gd name="connsiteY11" fmla="*/ 1283685 h 256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8150" h="2567369">
                  <a:moveTo>
                    <a:pt x="709694" y="102803"/>
                  </a:moveTo>
                  <a:lnTo>
                    <a:pt x="119253" y="1283684"/>
                  </a:lnTo>
                  <a:lnTo>
                    <a:pt x="709694" y="2464565"/>
                  </a:lnTo>
                  <a:lnTo>
                    <a:pt x="2268456" y="2464565"/>
                  </a:lnTo>
                  <a:lnTo>
                    <a:pt x="2858897" y="1283684"/>
                  </a:lnTo>
                  <a:lnTo>
                    <a:pt x="2268456" y="102803"/>
                  </a:lnTo>
                  <a:close/>
                  <a:moveTo>
                    <a:pt x="641843" y="0"/>
                  </a:moveTo>
                  <a:lnTo>
                    <a:pt x="2336307" y="0"/>
                  </a:lnTo>
                  <a:lnTo>
                    <a:pt x="2978150" y="1283685"/>
                  </a:lnTo>
                  <a:lnTo>
                    <a:pt x="2336307" y="2567369"/>
                  </a:lnTo>
                  <a:lnTo>
                    <a:pt x="641843" y="2567369"/>
                  </a:lnTo>
                  <a:lnTo>
                    <a:pt x="0" y="1283685"/>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7" name="Group 96"/>
          <p:cNvGrpSpPr/>
          <p:nvPr/>
        </p:nvGrpSpPr>
        <p:grpSpPr>
          <a:xfrm>
            <a:off x="10860836" y="2007272"/>
            <a:ext cx="843741" cy="727363"/>
            <a:chOff x="7399528" y="2616200"/>
            <a:chExt cx="2978150" cy="2567369"/>
          </a:xfrm>
          <a:solidFill>
            <a:schemeClr val="accent2"/>
          </a:solidFill>
        </p:grpSpPr>
        <p:sp>
          <p:nvSpPr>
            <p:cNvPr id="98" name="Freeform 97"/>
            <p:cNvSpPr>
              <a:spLocks/>
            </p:cNvSpPr>
            <p:nvPr/>
          </p:nvSpPr>
          <p:spPr bwMode="auto">
            <a:xfrm>
              <a:off x="8224864" y="3026153"/>
              <a:ext cx="1327479" cy="1747463"/>
            </a:xfrm>
            <a:custGeom>
              <a:avLst/>
              <a:gdLst>
                <a:gd name="connsiteX0" fmla="*/ 1172620 w 1937078"/>
                <a:gd name="connsiteY0" fmla="*/ 92529 h 2549925"/>
                <a:gd name="connsiteX1" fmla="*/ 1168014 w 1937078"/>
                <a:gd name="connsiteY1" fmla="*/ 97130 h 2549925"/>
                <a:gd name="connsiteX2" fmla="*/ 1168014 w 1937078"/>
                <a:gd name="connsiteY2" fmla="*/ 764463 h 2549925"/>
                <a:gd name="connsiteX3" fmla="*/ 1172620 w 1937078"/>
                <a:gd name="connsiteY3" fmla="*/ 769064 h 2549925"/>
                <a:gd name="connsiteX4" fmla="*/ 1839948 w 1937078"/>
                <a:gd name="connsiteY4" fmla="*/ 769064 h 2549925"/>
                <a:gd name="connsiteX5" fmla="*/ 1844550 w 1937078"/>
                <a:gd name="connsiteY5" fmla="*/ 764463 h 2549925"/>
                <a:gd name="connsiteX6" fmla="*/ 1842249 w 1937078"/>
                <a:gd name="connsiteY6" fmla="*/ 759857 h 2549925"/>
                <a:gd name="connsiteX7" fmla="*/ 1839948 w 1937078"/>
                <a:gd name="connsiteY7" fmla="*/ 757557 h 2549925"/>
                <a:gd name="connsiteX8" fmla="*/ 1837648 w 1937078"/>
                <a:gd name="connsiteY8" fmla="*/ 755256 h 2549925"/>
                <a:gd name="connsiteX9" fmla="*/ 1177221 w 1937078"/>
                <a:gd name="connsiteY9" fmla="*/ 94829 h 2549925"/>
                <a:gd name="connsiteX10" fmla="*/ 1172620 w 1937078"/>
                <a:gd name="connsiteY10" fmla="*/ 92529 h 2549925"/>
                <a:gd name="connsiteX11" fmla="*/ 149714 w 1937078"/>
                <a:gd name="connsiteY11" fmla="*/ 92053 h 2549925"/>
                <a:gd name="connsiteX12" fmla="*/ 92130 w 1937078"/>
                <a:gd name="connsiteY12" fmla="*/ 149588 h 2549925"/>
                <a:gd name="connsiteX13" fmla="*/ 92130 w 1937078"/>
                <a:gd name="connsiteY13" fmla="*/ 2400338 h 2549925"/>
                <a:gd name="connsiteX14" fmla="*/ 149714 w 1937078"/>
                <a:gd name="connsiteY14" fmla="*/ 2457872 h 2549925"/>
                <a:gd name="connsiteX15" fmla="*/ 1787364 w 1937078"/>
                <a:gd name="connsiteY15" fmla="*/ 2457872 h 2549925"/>
                <a:gd name="connsiteX16" fmla="*/ 1844948 w 1937078"/>
                <a:gd name="connsiteY16" fmla="*/ 2400338 h 2549925"/>
                <a:gd name="connsiteX17" fmla="*/ 1844948 w 1937078"/>
                <a:gd name="connsiteY17" fmla="*/ 901080 h 2549925"/>
                <a:gd name="connsiteX18" fmla="*/ 1844948 w 1937078"/>
                <a:gd name="connsiteY18" fmla="*/ 859446 h 2549925"/>
                <a:gd name="connsiteX19" fmla="*/ 1840324 w 1937078"/>
                <a:gd name="connsiteY19" fmla="*/ 860388 h 2549925"/>
                <a:gd name="connsiteX20" fmla="*/ 1172244 w 1937078"/>
                <a:gd name="connsiteY20" fmla="*/ 860388 h 2549925"/>
                <a:gd name="connsiteX21" fmla="*/ 1075490 w 1937078"/>
                <a:gd name="connsiteY21" fmla="*/ 763734 h 2549925"/>
                <a:gd name="connsiteX22" fmla="*/ 1075490 w 1937078"/>
                <a:gd name="connsiteY22" fmla="*/ 96351 h 2549925"/>
                <a:gd name="connsiteX23" fmla="*/ 1076124 w 1937078"/>
                <a:gd name="connsiteY23" fmla="*/ 92053 h 2549925"/>
                <a:gd name="connsiteX24" fmla="*/ 992368 w 1937078"/>
                <a:gd name="connsiteY24" fmla="*/ 92053 h 2549925"/>
                <a:gd name="connsiteX25" fmla="*/ 149714 w 1937078"/>
                <a:gd name="connsiteY25" fmla="*/ 92053 h 2549925"/>
                <a:gd name="connsiteX26" fmla="*/ 149714 w 1937078"/>
                <a:gd name="connsiteY26" fmla="*/ 0 h 2549925"/>
                <a:gd name="connsiteX27" fmla="*/ 1172384 w 1937078"/>
                <a:gd name="connsiteY27" fmla="*/ 0 h 2549925"/>
                <a:gd name="connsiteX28" fmla="*/ 1172384 w 1937078"/>
                <a:gd name="connsiteY28" fmla="*/ 1146 h 2549925"/>
                <a:gd name="connsiteX29" fmla="*/ 1205395 w 1937078"/>
                <a:gd name="connsiteY29" fmla="*/ 4982 h 2549925"/>
                <a:gd name="connsiteX30" fmla="*/ 1241354 w 1937078"/>
                <a:gd name="connsiteY30" fmla="*/ 27309 h 2549925"/>
                <a:gd name="connsiteX31" fmla="*/ 1900218 w 1937078"/>
                <a:gd name="connsiteY31" fmla="*/ 685489 h 2549925"/>
                <a:gd name="connsiteX32" fmla="*/ 1937078 w 1937078"/>
                <a:gd name="connsiteY32" fmla="*/ 763734 h 2549925"/>
                <a:gd name="connsiteX33" fmla="*/ 1937015 w 1937078"/>
                <a:gd name="connsiteY33" fmla="*/ 764056 h 2549925"/>
                <a:gd name="connsiteX34" fmla="*/ 1937078 w 1937078"/>
                <a:gd name="connsiteY34" fmla="*/ 764056 h 2549925"/>
                <a:gd name="connsiteX35" fmla="*/ 1937078 w 1937078"/>
                <a:gd name="connsiteY35" fmla="*/ 2400338 h 2549925"/>
                <a:gd name="connsiteX36" fmla="*/ 1787364 w 1937078"/>
                <a:gd name="connsiteY36" fmla="*/ 2549925 h 2549925"/>
                <a:gd name="connsiteX37" fmla="*/ 149714 w 1937078"/>
                <a:gd name="connsiteY37" fmla="*/ 2549925 h 2549925"/>
                <a:gd name="connsiteX38" fmla="*/ 0 w 1937078"/>
                <a:gd name="connsiteY38" fmla="*/ 2400338 h 2549925"/>
                <a:gd name="connsiteX39" fmla="*/ 0 w 1937078"/>
                <a:gd name="connsiteY39" fmla="*/ 149588 h 2549925"/>
                <a:gd name="connsiteX40" fmla="*/ 149714 w 1937078"/>
                <a:gd name="connsiteY40" fmla="*/ 0 h 254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37078" h="2549925">
                  <a:moveTo>
                    <a:pt x="1172620" y="92529"/>
                  </a:moveTo>
                  <a:cubicBezTo>
                    <a:pt x="1170315" y="94829"/>
                    <a:pt x="1168014" y="94829"/>
                    <a:pt x="1168014" y="97130"/>
                  </a:cubicBezTo>
                  <a:cubicBezTo>
                    <a:pt x="1168014" y="764463"/>
                    <a:pt x="1168014" y="764463"/>
                    <a:pt x="1168014" y="764463"/>
                  </a:cubicBezTo>
                  <a:cubicBezTo>
                    <a:pt x="1168014" y="766764"/>
                    <a:pt x="1170315" y="769064"/>
                    <a:pt x="1172620" y="769064"/>
                  </a:cubicBezTo>
                  <a:cubicBezTo>
                    <a:pt x="1839948" y="769064"/>
                    <a:pt x="1839948" y="769064"/>
                    <a:pt x="1839948" y="769064"/>
                  </a:cubicBezTo>
                  <a:cubicBezTo>
                    <a:pt x="1842249" y="769064"/>
                    <a:pt x="1844550" y="766764"/>
                    <a:pt x="1844550" y="764463"/>
                  </a:cubicBezTo>
                  <a:cubicBezTo>
                    <a:pt x="1844550" y="762163"/>
                    <a:pt x="1844550" y="759857"/>
                    <a:pt x="1842249" y="759857"/>
                  </a:cubicBezTo>
                  <a:cubicBezTo>
                    <a:pt x="1839948" y="757557"/>
                    <a:pt x="1839948" y="757557"/>
                    <a:pt x="1839948" y="757557"/>
                  </a:cubicBezTo>
                  <a:cubicBezTo>
                    <a:pt x="1837648" y="755256"/>
                    <a:pt x="1837648" y="755256"/>
                    <a:pt x="1837648" y="755256"/>
                  </a:cubicBezTo>
                  <a:cubicBezTo>
                    <a:pt x="1177221" y="94829"/>
                    <a:pt x="1177221" y="94829"/>
                    <a:pt x="1177221" y="94829"/>
                  </a:cubicBezTo>
                  <a:cubicBezTo>
                    <a:pt x="1177221" y="92529"/>
                    <a:pt x="1174920" y="92529"/>
                    <a:pt x="1172620" y="92529"/>
                  </a:cubicBezTo>
                  <a:close/>
                  <a:moveTo>
                    <a:pt x="149714" y="92053"/>
                  </a:moveTo>
                  <a:cubicBezTo>
                    <a:pt x="117469" y="92053"/>
                    <a:pt x="92130" y="117369"/>
                    <a:pt x="92130" y="149588"/>
                  </a:cubicBezTo>
                  <a:cubicBezTo>
                    <a:pt x="92130" y="2400338"/>
                    <a:pt x="92130" y="2400338"/>
                    <a:pt x="92130" y="2400338"/>
                  </a:cubicBezTo>
                  <a:cubicBezTo>
                    <a:pt x="92130" y="2432556"/>
                    <a:pt x="117469" y="2457872"/>
                    <a:pt x="149714" y="2457872"/>
                  </a:cubicBezTo>
                  <a:cubicBezTo>
                    <a:pt x="1787364" y="2457872"/>
                    <a:pt x="1787364" y="2457872"/>
                    <a:pt x="1787364" y="2457872"/>
                  </a:cubicBezTo>
                  <a:cubicBezTo>
                    <a:pt x="1819609" y="2457872"/>
                    <a:pt x="1844948" y="2432556"/>
                    <a:pt x="1844948" y="2400338"/>
                  </a:cubicBezTo>
                  <a:cubicBezTo>
                    <a:pt x="1844948" y="1479929"/>
                    <a:pt x="1844948" y="1077252"/>
                    <a:pt x="1844948" y="901080"/>
                  </a:cubicBezTo>
                  <a:lnTo>
                    <a:pt x="1844948" y="859446"/>
                  </a:lnTo>
                  <a:lnTo>
                    <a:pt x="1840324" y="860388"/>
                  </a:lnTo>
                  <a:cubicBezTo>
                    <a:pt x="1172244" y="860388"/>
                    <a:pt x="1172244" y="860388"/>
                    <a:pt x="1172244" y="860388"/>
                  </a:cubicBezTo>
                  <a:cubicBezTo>
                    <a:pt x="1119261" y="860388"/>
                    <a:pt x="1075490" y="816663"/>
                    <a:pt x="1075490" y="763734"/>
                  </a:cubicBezTo>
                  <a:cubicBezTo>
                    <a:pt x="1075490" y="96351"/>
                    <a:pt x="1075490" y="96351"/>
                    <a:pt x="1075490" y="96351"/>
                  </a:cubicBezTo>
                  <a:lnTo>
                    <a:pt x="1076124" y="92053"/>
                  </a:lnTo>
                  <a:lnTo>
                    <a:pt x="992368" y="92053"/>
                  </a:lnTo>
                  <a:cubicBezTo>
                    <a:pt x="149714" y="92053"/>
                    <a:pt x="149714" y="92053"/>
                    <a:pt x="149714" y="92053"/>
                  </a:cubicBezTo>
                  <a:close/>
                  <a:moveTo>
                    <a:pt x="149714" y="0"/>
                  </a:moveTo>
                  <a:cubicBezTo>
                    <a:pt x="1172384" y="0"/>
                    <a:pt x="1172384" y="0"/>
                    <a:pt x="1172384" y="0"/>
                  </a:cubicBezTo>
                  <a:lnTo>
                    <a:pt x="1172384" y="1146"/>
                  </a:lnTo>
                  <a:lnTo>
                    <a:pt x="1205395" y="4982"/>
                  </a:lnTo>
                  <a:cubicBezTo>
                    <a:pt x="1218678" y="9511"/>
                    <a:pt x="1230987" y="16956"/>
                    <a:pt x="1241354" y="27309"/>
                  </a:cubicBezTo>
                  <a:cubicBezTo>
                    <a:pt x="1900218" y="685489"/>
                    <a:pt x="1900218" y="685489"/>
                    <a:pt x="1900218" y="685489"/>
                  </a:cubicBezTo>
                  <a:cubicBezTo>
                    <a:pt x="1923256" y="703899"/>
                    <a:pt x="1937078" y="733817"/>
                    <a:pt x="1937078" y="763734"/>
                  </a:cubicBezTo>
                  <a:lnTo>
                    <a:pt x="1937015" y="764056"/>
                  </a:lnTo>
                  <a:lnTo>
                    <a:pt x="1937078" y="764056"/>
                  </a:lnTo>
                  <a:cubicBezTo>
                    <a:pt x="1937078" y="2400338"/>
                    <a:pt x="1937078" y="2400338"/>
                    <a:pt x="1937078" y="2400338"/>
                  </a:cubicBezTo>
                  <a:cubicBezTo>
                    <a:pt x="1937078" y="2483184"/>
                    <a:pt x="1870282" y="2549925"/>
                    <a:pt x="1787364" y="2549925"/>
                  </a:cubicBezTo>
                  <a:cubicBezTo>
                    <a:pt x="149714" y="2549925"/>
                    <a:pt x="149714" y="2549925"/>
                    <a:pt x="149714" y="2549925"/>
                  </a:cubicBezTo>
                  <a:cubicBezTo>
                    <a:pt x="66796" y="2549925"/>
                    <a:pt x="0" y="2483184"/>
                    <a:pt x="0" y="2400338"/>
                  </a:cubicBezTo>
                  <a:cubicBezTo>
                    <a:pt x="0" y="149588"/>
                    <a:pt x="0" y="149588"/>
                    <a:pt x="0" y="149588"/>
                  </a:cubicBezTo>
                  <a:cubicBezTo>
                    <a:pt x="0" y="66742"/>
                    <a:pt x="66796" y="0"/>
                    <a:pt x="149714" y="0"/>
                  </a:cubicBezTo>
                  <a:close/>
                </a:path>
              </a:pathLst>
            </a:custGeom>
            <a:grpFill/>
            <a:ln>
              <a:noFill/>
            </a:ln>
            <a:extLst/>
          </p:spPr>
          <p:txBody>
            <a:bodyPr vert="horz" wrap="square" lIns="0" tIns="182880" rIns="91440" bIns="91440" numCol="1" anchor="ctr" anchorCtr="0" compatLnSpc="1">
              <a:prstTxWarp prst="textNoShape">
                <a:avLst/>
              </a:prstTxWarp>
              <a:noAutofit/>
            </a:bodyPr>
            <a:lstStyle/>
            <a:p>
              <a:pPr algn="ctr" defTabSz="914400">
                <a:defRPr/>
              </a:pPr>
              <a:r>
                <a:rPr lang="en-US" sz="1100" kern="0" dirty="0">
                  <a:solidFill>
                    <a:schemeClr val="accent1"/>
                  </a:solidFill>
                </a:rPr>
                <a:t>10</a:t>
              </a:r>
              <a:br>
                <a:rPr lang="en-US" sz="1100" kern="0" dirty="0">
                  <a:solidFill>
                    <a:schemeClr val="accent1"/>
                  </a:solidFill>
                </a:rPr>
              </a:br>
              <a:r>
                <a:rPr lang="en-US" sz="1100" kern="0" dirty="0">
                  <a:solidFill>
                    <a:schemeClr val="accent1"/>
                  </a:solidFill>
                </a:rPr>
                <a:t>10</a:t>
              </a:r>
            </a:p>
          </p:txBody>
        </p:sp>
        <p:sp>
          <p:nvSpPr>
            <p:cNvPr id="99" name="Freeform 98"/>
            <p:cNvSpPr/>
            <p:nvPr/>
          </p:nvSpPr>
          <p:spPr bwMode="auto">
            <a:xfrm>
              <a:off x="7399528" y="2616200"/>
              <a:ext cx="2978150" cy="2567369"/>
            </a:xfrm>
            <a:custGeom>
              <a:avLst/>
              <a:gdLst>
                <a:gd name="connsiteX0" fmla="*/ 709694 w 2978150"/>
                <a:gd name="connsiteY0" fmla="*/ 102803 h 2567369"/>
                <a:gd name="connsiteX1" fmla="*/ 119253 w 2978150"/>
                <a:gd name="connsiteY1" fmla="*/ 1283684 h 2567369"/>
                <a:gd name="connsiteX2" fmla="*/ 709694 w 2978150"/>
                <a:gd name="connsiteY2" fmla="*/ 2464565 h 2567369"/>
                <a:gd name="connsiteX3" fmla="*/ 2268456 w 2978150"/>
                <a:gd name="connsiteY3" fmla="*/ 2464565 h 2567369"/>
                <a:gd name="connsiteX4" fmla="*/ 2858897 w 2978150"/>
                <a:gd name="connsiteY4" fmla="*/ 1283684 h 2567369"/>
                <a:gd name="connsiteX5" fmla="*/ 2268456 w 2978150"/>
                <a:gd name="connsiteY5" fmla="*/ 102803 h 2567369"/>
                <a:gd name="connsiteX6" fmla="*/ 641843 w 2978150"/>
                <a:gd name="connsiteY6" fmla="*/ 0 h 2567369"/>
                <a:gd name="connsiteX7" fmla="*/ 2336307 w 2978150"/>
                <a:gd name="connsiteY7" fmla="*/ 0 h 2567369"/>
                <a:gd name="connsiteX8" fmla="*/ 2978150 w 2978150"/>
                <a:gd name="connsiteY8" fmla="*/ 1283685 h 2567369"/>
                <a:gd name="connsiteX9" fmla="*/ 2336307 w 2978150"/>
                <a:gd name="connsiteY9" fmla="*/ 2567369 h 2567369"/>
                <a:gd name="connsiteX10" fmla="*/ 641843 w 2978150"/>
                <a:gd name="connsiteY10" fmla="*/ 2567369 h 2567369"/>
                <a:gd name="connsiteX11" fmla="*/ 0 w 2978150"/>
                <a:gd name="connsiteY11" fmla="*/ 1283685 h 256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8150" h="2567369">
                  <a:moveTo>
                    <a:pt x="709694" y="102803"/>
                  </a:moveTo>
                  <a:lnTo>
                    <a:pt x="119253" y="1283684"/>
                  </a:lnTo>
                  <a:lnTo>
                    <a:pt x="709694" y="2464565"/>
                  </a:lnTo>
                  <a:lnTo>
                    <a:pt x="2268456" y="2464565"/>
                  </a:lnTo>
                  <a:lnTo>
                    <a:pt x="2858897" y="1283684"/>
                  </a:lnTo>
                  <a:lnTo>
                    <a:pt x="2268456" y="102803"/>
                  </a:lnTo>
                  <a:close/>
                  <a:moveTo>
                    <a:pt x="641843" y="0"/>
                  </a:moveTo>
                  <a:lnTo>
                    <a:pt x="2336307" y="0"/>
                  </a:lnTo>
                  <a:lnTo>
                    <a:pt x="2978150" y="1283685"/>
                  </a:lnTo>
                  <a:lnTo>
                    <a:pt x="2336307" y="2567369"/>
                  </a:lnTo>
                  <a:lnTo>
                    <a:pt x="641843" y="2567369"/>
                  </a:lnTo>
                  <a:lnTo>
                    <a:pt x="0" y="1283685"/>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37" name="Group 136"/>
          <p:cNvGrpSpPr>
            <a:grpSpLocks noChangeAspect="1"/>
          </p:cNvGrpSpPr>
          <p:nvPr/>
        </p:nvGrpSpPr>
        <p:grpSpPr>
          <a:xfrm>
            <a:off x="5303847" y="2700657"/>
            <a:ext cx="789433" cy="606435"/>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73" name="Freeform 172"/>
          <p:cNvSpPr>
            <a:spLocks noChangeAspect="1"/>
          </p:cNvSpPr>
          <p:nvPr/>
        </p:nvSpPr>
        <p:spPr bwMode="auto">
          <a:xfrm>
            <a:off x="2675221" y="1715893"/>
            <a:ext cx="562307" cy="58843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174" name="Group 173"/>
          <p:cNvGrpSpPr>
            <a:grpSpLocks noChangeAspect="1"/>
          </p:cNvGrpSpPr>
          <p:nvPr/>
        </p:nvGrpSpPr>
        <p:grpSpPr>
          <a:xfrm>
            <a:off x="8008386" y="3831760"/>
            <a:ext cx="715325" cy="457200"/>
            <a:chOff x="7884058" y="5368509"/>
            <a:chExt cx="324905" cy="207663"/>
          </a:xfrm>
          <a:solidFill>
            <a:schemeClr val="accent1"/>
          </a:solidFill>
        </p:grpSpPr>
        <p:sp>
          <p:nvSpPr>
            <p:cNvPr id="17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180" name="Freeform 179"/>
          <p:cNvSpPr>
            <a:spLocks noChangeAspect="1"/>
          </p:cNvSpPr>
          <p:nvPr/>
        </p:nvSpPr>
        <p:spPr bwMode="auto">
          <a:xfrm>
            <a:off x="8037220" y="2668523"/>
            <a:ext cx="562307" cy="58843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pic>
        <p:nvPicPr>
          <p:cNvPr id="181" name="Picture 1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36115" y="1487030"/>
            <a:ext cx="845937" cy="845937"/>
          </a:xfrm>
          <a:prstGeom prst="rect">
            <a:avLst/>
          </a:prstGeom>
          <a:noFill/>
        </p:spPr>
      </p:pic>
      <p:sp>
        <p:nvSpPr>
          <p:cNvPr id="123" name="Rectangle 122"/>
          <p:cNvSpPr/>
          <p:nvPr/>
        </p:nvSpPr>
        <p:spPr bwMode="auto">
          <a:xfrm>
            <a:off x="-9831" y="1308412"/>
            <a:ext cx="1737360" cy="39670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24" name="Rectangle 123"/>
          <p:cNvSpPr/>
          <p:nvPr/>
        </p:nvSpPr>
        <p:spPr>
          <a:xfrm>
            <a:off x="445855" y="3201040"/>
            <a:ext cx="1268870" cy="600164"/>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HDInsight </a:t>
            </a:r>
          </a:p>
          <a:p>
            <a:pPr defTabSz="914400"/>
            <a:r>
              <a:rPr lang="en-US" sz="1100" dirty="0">
                <a:solidFill>
                  <a:schemeClr val="accent1">
                    <a:lumMod val="75000"/>
                  </a:schemeClr>
                </a:solidFill>
                <a:cs typeface="Segoe UI Semilight" panose="020B0402040204020203" pitchFamily="34" charset="0"/>
              </a:rPr>
              <a:t>(Hadoop and Spark)</a:t>
            </a:r>
          </a:p>
        </p:txBody>
      </p:sp>
      <p:sp>
        <p:nvSpPr>
          <p:cNvPr id="125" name="Rectangle 124"/>
          <p:cNvSpPr/>
          <p:nvPr/>
        </p:nvSpPr>
        <p:spPr>
          <a:xfrm>
            <a:off x="445855" y="3929285"/>
            <a:ext cx="1268870" cy="261610"/>
          </a:xfrm>
          <a:prstGeom prst="rect">
            <a:avLst/>
          </a:prstGeom>
        </p:spPr>
        <p:txBody>
          <a:bodyPr wrap="square">
            <a:spAutoFit/>
          </a:bodyPr>
          <a:lstStyle/>
          <a:p>
            <a:pPr defTabSz="914400"/>
            <a:r>
              <a:rPr lang="en-US" sz="1100" dirty="0">
                <a:cs typeface="Segoe UI Semilight" panose="020B0402040204020203" pitchFamily="34" charset="0"/>
              </a:rPr>
              <a:t>Stream Analytics</a:t>
            </a:r>
          </a:p>
        </p:txBody>
      </p:sp>
      <p:sp>
        <p:nvSpPr>
          <p:cNvPr id="126" name="Rectangle 125"/>
          <p:cNvSpPr/>
          <p:nvPr/>
        </p:nvSpPr>
        <p:spPr>
          <a:xfrm>
            <a:off x="445855" y="2701617"/>
            <a:ext cx="1268870"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Data Lake Analytics</a:t>
            </a:r>
          </a:p>
        </p:txBody>
      </p:sp>
      <p:sp>
        <p:nvSpPr>
          <p:cNvPr id="127" name="Rectangle 126"/>
          <p:cNvSpPr/>
          <p:nvPr/>
        </p:nvSpPr>
        <p:spPr>
          <a:xfrm>
            <a:off x="445855" y="2089267"/>
            <a:ext cx="1268870"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Machine Learning</a:t>
            </a:r>
          </a:p>
        </p:txBody>
      </p:sp>
      <p:grpSp>
        <p:nvGrpSpPr>
          <p:cNvPr id="128" name="Group 127"/>
          <p:cNvGrpSpPr/>
          <p:nvPr/>
        </p:nvGrpSpPr>
        <p:grpSpPr>
          <a:xfrm>
            <a:off x="88042" y="3931605"/>
            <a:ext cx="352655" cy="270905"/>
            <a:chOff x="5982706" y="3931605"/>
            <a:chExt cx="352655" cy="270905"/>
          </a:xfrm>
          <a:solidFill>
            <a:schemeClr val="tx1"/>
          </a:solidFill>
        </p:grpSpPr>
        <p:grpSp>
          <p:nvGrpSpPr>
            <p:cNvPr id="129" name="Group 128"/>
            <p:cNvGrpSpPr/>
            <p:nvPr/>
          </p:nvGrpSpPr>
          <p:grpSpPr>
            <a:xfrm>
              <a:off x="6021529" y="3931605"/>
              <a:ext cx="313832" cy="270905"/>
              <a:chOff x="6021529" y="3931605"/>
              <a:chExt cx="313832" cy="270905"/>
            </a:xfrm>
            <a:grpFill/>
          </p:grpSpPr>
          <p:sp>
            <p:nvSpPr>
              <p:cNvPr id="13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0"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4" name="Freeform 439"/>
          <p:cNvSpPr>
            <a:spLocks/>
          </p:cNvSpPr>
          <p:nvPr/>
        </p:nvSpPr>
        <p:spPr bwMode="auto">
          <a:xfrm>
            <a:off x="89358"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lumMod val="75000"/>
            </a:schemeClr>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35" name="Freeform 440"/>
          <p:cNvSpPr/>
          <p:nvPr/>
        </p:nvSpPr>
        <p:spPr bwMode="auto">
          <a:xfrm flipH="1">
            <a:off x="132607"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8" name="Rectangle 137"/>
          <p:cNvSpPr/>
          <p:nvPr/>
        </p:nvSpPr>
        <p:spPr>
          <a:xfrm>
            <a:off x="445855" y="4367245"/>
            <a:ext cx="1294130" cy="446397"/>
          </a:xfrm>
          <a:prstGeom prst="rect">
            <a:avLst/>
          </a:prstGeom>
        </p:spPr>
        <p:txBody>
          <a:bodyPr wrap="square">
            <a:spAutoFit/>
          </a:bodyPr>
          <a:lstStyle/>
          <a:p>
            <a:pPr defTabSz="932597">
              <a:defRPr/>
            </a:pPr>
            <a:r>
              <a:rPr lang="en-US" sz="1100" kern="0" dirty="0">
                <a:solidFill>
                  <a:schemeClr val="accent1">
                    <a:lumMod val="75000"/>
                  </a:schemeClr>
                </a:solidFill>
                <a:latin typeface="Segoe UI"/>
                <a:cs typeface="Segoe UI Semilight" panose="020B0402040204020203" pitchFamily="34" charset="0"/>
              </a:rPr>
              <a:t>Azure Analysis</a:t>
            </a:r>
            <a:br>
              <a:rPr lang="en-US" sz="1100" kern="0" dirty="0">
                <a:solidFill>
                  <a:schemeClr val="accent1">
                    <a:lumMod val="75000"/>
                  </a:schemeClr>
                </a:solidFill>
                <a:latin typeface="Segoe UI"/>
                <a:cs typeface="Segoe UI Semilight" panose="020B0402040204020203" pitchFamily="34" charset="0"/>
              </a:rPr>
            </a:br>
            <a:r>
              <a:rPr lang="en-US" sz="1100" kern="0" dirty="0">
                <a:solidFill>
                  <a:schemeClr val="accent1">
                    <a:lumMod val="75000"/>
                  </a:schemeClr>
                </a:solidFill>
                <a:latin typeface="Segoe UI"/>
                <a:cs typeface="Segoe UI Semilight" panose="020B0402040204020203" pitchFamily="34" charset="0"/>
              </a:rPr>
              <a:t>Services</a:t>
            </a:r>
          </a:p>
        </p:txBody>
      </p:sp>
      <p:grpSp>
        <p:nvGrpSpPr>
          <p:cNvPr id="139" name="Group 138"/>
          <p:cNvGrpSpPr/>
          <p:nvPr/>
        </p:nvGrpSpPr>
        <p:grpSpPr>
          <a:xfrm>
            <a:off x="88042" y="2742063"/>
            <a:ext cx="346672" cy="344971"/>
            <a:chOff x="5982706" y="2742063"/>
            <a:chExt cx="346672" cy="344971"/>
          </a:xfrm>
          <a:solidFill>
            <a:schemeClr val="accent1">
              <a:lumMod val="75000"/>
            </a:schemeClr>
          </a:solidFill>
        </p:grpSpPr>
        <p:sp>
          <p:nvSpPr>
            <p:cNvPr id="140"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41"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grpSp>
        <p:nvGrpSpPr>
          <p:cNvPr id="142" name="Group 141"/>
          <p:cNvGrpSpPr/>
          <p:nvPr/>
        </p:nvGrpSpPr>
        <p:grpSpPr>
          <a:xfrm>
            <a:off x="125034" y="4445181"/>
            <a:ext cx="308198" cy="237357"/>
            <a:chOff x="622448" y="3040067"/>
            <a:chExt cx="660650" cy="508795"/>
          </a:xfrm>
          <a:solidFill>
            <a:schemeClr val="accent1">
              <a:lumMod val="75000"/>
            </a:schemeClr>
          </a:solidFill>
        </p:grpSpPr>
        <p:grpSp>
          <p:nvGrpSpPr>
            <p:cNvPr id="156" name="Group 155"/>
            <p:cNvGrpSpPr/>
            <p:nvPr/>
          </p:nvGrpSpPr>
          <p:grpSpPr>
            <a:xfrm>
              <a:off x="622448" y="3040067"/>
              <a:ext cx="276884" cy="214308"/>
              <a:chOff x="1646287" y="3497262"/>
              <a:chExt cx="276884" cy="214308"/>
            </a:xfrm>
            <a:grpFill/>
          </p:grpSpPr>
          <p:sp>
            <p:nvSpPr>
              <p:cNvPr id="163" name="Freeform: Shape 16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64" name="Oval 16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57" name="Group 156"/>
            <p:cNvGrpSpPr/>
            <p:nvPr/>
          </p:nvGrpSpPr>
          <p:grpSpPr>
            <a:xfrm>
              <a:off x="1006214" y="3147221"/>
              <a:ext cx="276884" cy="214308"/>
              <a:chOff x="1646287" y="3497262"/>
              <a:chExt cx="276884" cy="214308"/>
            </a:xfrm>
            <a:grpFill/>
          </p:grpSpPr>
          <p:sp>
            <p:nvSpPr>
              <p:cNvPr id="161" name="Freeform: Shape 16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62" name="Oval 16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58" name="Group 157"/>
            <p:cNvGrpSpPr/>
            <p:nvPr/>
          </p:nvGrpSpPr>
          <p:grpSpPr>
            <a:xfrm>
              <a:off x="659024" y="3334554"/>
              <a:ext cx="276884" cy="214308"/>
              <a:chOff x="1646287" y="3497262"/>
              <a:chExt cx="276884" cy="214308"/>
            </a:xfrm>
            <a:grpFill/>
          </p:grpSpPr>
          <p:sp>
            <p:nvSpPr>
              <p:cNvPr id="159" name="Freeform: Shape 158"/>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60" name="Oval 159"/>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cxnSp>
        <p:nvCxnSpPr>
          <p:cNvPr id="165" name="Straight Connector 164"/>
          <p:cNvCxnSpPr/>
          <p:nvPr/>
        </p:nvCxnSpPr>
        <p:spPr>
          <a:xfrm>
            <a:off x="188941" y="4502918"/>
            <a:ext cx="17367" cy="138403"/>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1969" y="4502918"/>
            <a:ext cx="176678" cy="51213"/>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04319" y="4551638"/>
            <a:ext cx="164871" cy="91721"/>
          </a:xfrm>
          <a:prstGeom prst="line">
            <a:avLst/>
          </a:prstGeom>
          <a:solidFill>
            <a:schemeClr val="tx1"/>
          </a:solidFill>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05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167"/>
          <p:cNvSpPr/>
          <p:nvPr/>
        </p:nvSpPr>
        <p:spPr bwMode="auto">
          <a:xfrm>
            <a:off x="-32334" y="5287601"/>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5"/>
            <a:ext cx="11889564" cy="917575"/>
          </a:xfrm>
        </p:spPr>
        <p:txBody>
          <a:bodyPr/>
          <a:lstStyle/>
          <a:p>
            <a:pPr lvl="0" defTabSz="914400">
              <a:spcBef>
                <a:spcPts val="0"/>
              </a:spcBef>
              <a:spcAft>
                <a:spcPts val="600"/>
              </a:spcAft>
              <a:defRPr/>
            </a:pPr>
            <a:r>
              <a:rPr lang="en-US" kern="0" spc="0" dirty="0">
                <a:ln>
                  <a:noFill/>
                </a:ln>
              </a:rPr>
              <a:t>Proven analytics engine</a:t>
            </a:r>
          </a:p>
        </p:txBody>
      </p:sp>
      <p:grpSp>
        <p:nvGrpSpPr>
          <p:cNvPr id="3" name="Group 2"/>
          <p:cNvGrpSpPr/>
          <p:nvPr/>
        </p:nvGrpSpPr>
        <p:grpSpPr>
          <a:xfrm>
            <a:off x="2194920" y="5280894"/>
            <a:ext cx="9551240" cy="1037207"/>
            <a:chOff x="2194920" y="5413711"/>
            <a:chExt cx="9551240" cy="1037207"/>
          </a:xfrm>
        </p:grpSpPr>
        <p:sp>
          <p:nvSpPr>
            <p:cNvPr id="12" name="TextBox 11"/>
            <p:cNvSpPr txBox="1"/>
            <p:nvPr/>
          </p:nvSpPr>
          <p:spPr>
            <a:xfrm>
              <a:off x="2194920" y="5413711"/>
              <a:ext cx="5042581" cy="704808"/>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lang="en-US" sz="1200" kern="0" dirty="0">
                  <a:solidFill>
                    <a:schemeClr val="bg1"/>
                  </a:solidFill>
                </a:rPr>
                <a:t>Get started quickly without managing an infrastructure</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lang="en-US" sz="1200" kern="0" dirty="0">
                  <a:solidFill>
                    <a:schemeClr val="bg1"/>
                  </a:solidFill>
                </a:rPr>
                <a:t>Scale resources to match your business needs</a:t>
              </a:r>
            </a:p>
          </p:txBody>
        </p:sp>
        <p:sp>
          <p:nvSpPr>
            <p:cNvPr id="13" name="TextBox 12"/>
            <p:cNvSpPr txBox="1"/>
            <p:nvPr/>
          </p:nvSpPr>
          <p:spPr>
            <a:xfrm>
              <a:off x="7237502" y="5413711"/>
              <a:ext cx="4508658" cy="1037207"/>
            </a:xfrm>
            <a:prstGeom prst="rect">
              <a:avLst/>
            </a:prstGeom>
            <a:noFill/>
          </p:spPr>
          <p:txBody>
            <a:bodyPr wrap="square" lIns="182880" tIns="146304" rIns="182880" bIns="146304" rtlCol="0">
              <a:spAutoFit/>
            </a:bodyPr>
            <a:lstStyle/>
            <a:p>
              <a:pPr marL="342900" lvl="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Visualize your data using your favorite data visualization tool</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lang="en-US" sz="1200" kern="0" dirty="0">
                  <a:solidFill>
                    <a:schemeClr val="bg1"/>
                  </a:solidFill>
                </a:rPr>
                <a:t>Govern, deploy, test, and deliver your BI solution with confidence</a:t>
              </a:r>
            </a:p>
          </p:txBody>
        </p:sp>
      </p:grpSp>
      <p:sp>
        <p:nvSpPr>
          <p:cNvPr id="124" name="Rectangle 123"/>
          <p:cNvSpPr/>
          <p:nvPr/>
        </p:nvSpPr>
        <p:spPr bwMode="auto">
          <a:xfrm>
            <a:off x="-9831" y="1308412"/>
            <a:ext cx="1737360" cy="39670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25" name="Rectangle 124"/>
          <p:cNvSpPr/>
          <p:nvPr/>
        </p:nvSpPr>
        <p:spPr>
          <a:xfrm>
            <a:off x="445855" y="3201040"/>
            <a:ext cx="1268870" cy="600164"/>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HDInsight </a:t>
            </a:r>
          </a:p>
          <a:p>
            <a:pPr defTabSz="914400"/>
            <a:r>
              <a:rPr lang="en-US" sz="1100" dirty="0">
                <a:solidFill>
                  <a:schemeClr val="accent1">
                    <a:lumMod val="75000"/>
                  </a:schemeClr>
                </a:solidFill>
                <a:cs typeface="Segoe UI Semilight" panose="020B0402040204020203" pitchFamily="34" charset="0"/>
              </a:rPr>
              <a:t>(Hadoop and Spark)</a:t>
            </a:r>
          </a:p>
        </p:txBody>
      </p:sp>
      <p:sp>
        <p:nvSpPr>
          <p:cNvPr id="126" name="Rectangle 125"/>
          <p:cNvSpPr/>
          <p:nvPr/>
        </p:nvSpPr>
        <p:spPr>
          <a:xfrm>
            <a:off x="445855" y="3929285"/>
            <a:ext cx="1268870" cy="261610"/>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Stream Analytics</a:t>
            </a:r>
          </a:p>
        </p:txBody>
      </p:sp>
      <p:sp>
        <p:nvSpPr>
          <p:cNvPr id="127" name="Rectangle 126"/>
          <p:cNvSpPr/>
          <p:nvPr/>
        </p:nvSpPr>
        <p:spPr>
          <a:xfrm>
            <a:off x="445855" y="2701617"/>
            <a:ext cx="1268870"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Data Lake Analytics</a:t>
            </a:r>
          </a:p>
        </p:txBody>
      </p:sp>
      <p:sp>
        <p:nvSpPr>
          <p:cNvPr id="128" name="Rectangle 127"/>
          <p:cNvSpPr/>
          <p:nvPr/>
        </p:nvSpPr>
        <p:spPr>
          <a:xfrm>
            <a:off x="445855" y="2089267"/>
            <a:ext cx="1268870"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Machine Learning</a:t>
            </a:r>
          </a:p>
        </p:txBody>
      </p:sp>
      <p:grpSp>
        <p:nvGrpSpPr>
          <p:cNvPr id="129" name="Group 128"/>
          <p:cNvGrpSpPr/>
          <p:nvPr/>
        </p:nvGrpSpPr>
        <p:grpSpPr>
          <a:xfrm>
            <a:off x="88042" y="3931605"/>
            <a:ext cx="352655" cy="270905"/>
            <a:chOff x="5982706" y="3931605"/>
            <a:chExt cx="352655" cy="270905"/>
          </a:xfrm>
          <a:solidFill>
            <a:schemeClr val="accent1">
              <a:lumMod val="75000"/>
            </a:schemeClr>
          </a:solidFill>
        </p:grpSpPr>
        <p:grpSp>
          <p:nvGrpSpPr>
            <p:cNvPr id="130" name="Group 129"/>
            <p:cNvGrpSpPr/>
            <p:nvPr/>
          </p:nvGrpSpPr>
          <p:grpSpPr>
            <a:xfrm>
              <a:off x="6021529" y="3931605"/>
              <a:ext cx="313832" cy="270905"/>
              <a:chOff x="6021529" y="3931605"/>
              <a:chExt cx="313832" cy="270905"/>
            </a:xfrm>
            <a:grpFill/>
          </p:grpSpPr>
          <p:sp>
            <p:nvSpPr>
              <p:cNvPr id="133"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1"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5" name="Freeform 439"/>
          <p:cNvSpPr>
            <a:spLocks/>
          </p:cNvSpPr>
          <p:nvPr/>
        </p:nvSpPr>
        <p:spPr bwMode="auto">
          <a:xfrm>
            <a:off x="89358"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lumMod val="75000"/>
            </a:schemeClr>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38" name="Freeform 440"/>
          <p:cNvSpPr/>
          <p:nvPr/>
        </p:nvSpPr>
        <p:spPr bwMode="auto">
          <a:xfrm flipH="1">
            <a:off x="132607"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p:cNvSpPr/>
          <p:nvPr/>
        </p:nvSpPr>
        <p:spPr>
          <a:xfrm>
            <a:off x="445855" y="4367245"/>
            <a:ext cx="1294130" cy="446397"/>
          </a:xfrm>
          <a:prstGeom prst="rect">
            <a:avLst/>
          </a:prstGeom>
        </p:spPr>
        <p:txBody>
          <a:bodyPr wrap="square">
            <a:spAutoFit/>
          </a:bodyPr>
          <a:lstStyle/>
          <a:p>
            <a:pPr defTabSz="932597">
              <a:defRPr/>
            </a:pPr>
            <a:r>
              <a:rPr lang="en-US" sz="1100" kern="0" dirty="0">
                <a:latin typeface="Segoe UI"/>
                <a:cs typeface="Segoe UI Semilight" panose="020B0402040204020203" pitchFamily="34" charset="0"/>
              </a:rPr>
              <a:t>Azure Analysis</a:t>
            </a:r>
            <a:br>
              <a:rPr lang="en-US" sz="1100" kern="0" dirty="0">
                <a:latin typeface="Segoe UI"/>
                <a:cs typeface="Segoe UI Semilight" panose="020B0402040204020203" pitchFamily="34" charset="0"/>
              </a:rPr>
            </a:br>
            <a:r>
              <a:rPr lang="en-US" sz="1100" kern="0" dirty="0">
                <a:latin typeface="Segoe UI"/>
                <a:cs typeface="Segoe UI Semilight" panose="020B0402040204020203" pitchFamily="34" charset="0"/>
              </a:rPr>
              <a:t>Services</a:t>
            </a:r>
          </a:p>
        </p:txBody>
      </p:sp>
      <p:grpSp>
        <p:nvGrpSpPr>
          <p:cNvPr id="140" name="Group 139"/>
          <p:cNvGrpSpPr/>
          <p:nvPr/>
        </p:nvGrpSpPr>
        <p:grpSpPr>
          <a:xfrm>
            <a:off x="88042" y="2742063"/>
            <a:ext cx="346672" cy="344971"/>
            <a:chOff x="5982706" y="2742063"/>
            <a:chExt cx="346672" cy="344971"/>
          </a:xfrm>
          <a:solidFill>
            <a:schemeClr val="accent1">
              <a:lumMod val="75000"/>
            </a:schemeClr>
          </a:solidFill>
        </p:grpSpPr>
        <p:sp>
          <p:nvSpPr>
            <p:cNvPr id="141"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42"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grpSp>
        <p:nvGrpSpPr>
          <p:cNvPr id="156" name="Group 155"/>
          <p:cNvGrpSpPr/>
          <p:nvPr/>
        </p:nvGrpSpPr>
        <p:grpSpPr>
          <a:xfrm>
            <a:off x="125034" y="4445181"/>
            <a:ext cx="308198" cy="237357"/>
            <a:chOff x="622448" y="3040067"/>
            <a:chExt cx="660650" cy="508795"/>
          </a:xfrm>
          <a:solidFill>
            <a:schemeClr val="tx1"/>
          </a:solidFill>
        </p:grpSpPr>
        <p:grpSp>
          <p:nvGrpSpPr>
            <p:cNvPr id="157" name="Group 156"/>
            <p:cNvGrpSpPr/>
            <p:nvPr/>
          </p:nvGrpSpPr>
          <p:grpSpPr>
            <a:xfrm>
              <a:off x="622448" y="3040067"/>
              <a:ext cx="276884" cy="214308"/>
              <a:chOff x="1646287" y="3497262"/>
              <a:chExt cx="276884" cy="214308"/>
            </a:xfrm>
            <a:grpFill/>
          </p:grpSpPr>
          <p:sp>
            <p:nvSpPr>
              <p:cNvPr id="164" name="Freeform: Shape 163"/>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65" name="Oval 16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58" name="Group 157"/>
            <p:cNvGrpSpPr/>
            <p:nvPr/>
          </p:nvGrpSpPr>
          <p:grpSpPr>
            <a:xfrm>
              <a:off x="1006214" y="3147221"/>
              <a:ext cx="276884" cy="214308"/>
              <a:chOff x="1646287" y="3497262"/>
              <a:chExt cx="276884" cy="214308"/>
            </a:xfrm>
            <a:grpFill/>
          </p:grpSpPr>
          <p:sp>
            <p:nvSpPr>
              <p:cNvPr id="162" name="Freeform: Shape 16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63" name="Oval 16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59" name="Group 158"/>
            <p:cNvGrpSpPr/>
            <p:nvPr/>
          </p:nvGrpSpPr>
          <p:grpSpPr>
            <a:xfrm>
              <a:off x="659024" y="3334554"/>
              <a:ext cx="276884" cy="214308"/>
              <a:chOff x="1646287" y="3497262"/>
              <a:chExt cx="276884" cy="214308"/>
            </a:xfrm>
            <a:grpFill/>
          </p:grpSpPr>
          <p:sp>
            <p:nvSpPr>
              <p:cNvPr id="160" name="Freeform: Shape 15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61" name="Oval 16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cxnSp>
        <p:nvCxnSpPr>
          <p:cNvPr id="166" name="Straight Connector 165"/>
          <p:cNvCxnSpPr/>
          <p:nvPr/>
        </p:nvCxnSpPr>
        <p:spPr>
          <a:xfrm>
            <a:off x="188941"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191969"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204319"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cxnSpLocks/>
            <a:endCxn id="218" idx="0"/>
          </p:cNvCxnSpPr>
          <p:nvPr/>
        </p:nvCxnSpPr>
        <p:spPr>
          <a:xfrm flipH="1">
            <a:off x="5660508" y="2651474"/>
            <a:ext cx="7416" cy="1035617"/>
          </a:xfrm>
          <a:prstGeom prst="line">
            <a:avLst/>
          </a:prstGeom>
          <a:noFill/>
          <a:ln w="12700" cap="flat" cmpd="sng" algn="ctr">
            <a:solidFill>
              <a:srgbClr val="0078D7"/>
            </a:solidFill>
            <a:prstDash val="solid"/>
            <a:miter lim="800000"/>
            <a:headEnd type="none"/>
            <a:tailEnd type="none"/>
          </a:ln>
          <a:effectLst/>
        </p:spPr>
      </p:cxnSp>
      <p:cxnSp>
        <p:nvCxnSpPr>
          <p:cNvPr id="209" name="Straight Arrow Connector 208"/>
          <p:cNvCxnSpPr>
            <a:cxnSpLocks/>
          </p:cNvCxnSpPr>
          <p:nvPr/>
        </p:nvCxnSpPr>
        <p:spPr>
          <a:xfrm flipH="1" flipV="1">
            <a:off x="6509068" y="2159347"/>
            <a:ext cx="1112944" cy="3472"/>
          </a:xfrm>
          <a:prstGeom prst="straightConnector1">
            <a:avLst/>
          </a:prstGeom>
          <a:noFill/>
          <a:ln w="12700" cap="flat" cmpd="sng" algn="ctr">
            <a:solidFill>
              <a:srgbClr val="0078D7"/>
            </a:solidFill>
            <a:prstDash val="solid"/>
            <a:miter lim="800000"/>
            <a:headEnd type="triangle"/>
            <a:tailEnd type="none"/>
          </a:ln>
          <a:effectLst/>
        </p:spPr>
      </p:cxnSp>
      <p:sp>
        <p:nvSpPr>
          <p:cNvPr id="210" name="Freeform 266"/>
          <p:cNvSpPr>
            <a:spLocks noChangeAspect="1"/>
          </p:cNvSpPr>
          <p:nvPr/>
        </p:nvSpPr>
        <p:spPr bwMode="black">
          <a:xfrm>
            <a:off x="4728791" y="1628506"/>
            <a:ext cx="1743712" cy="103123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solidFill>
              <a:srgbClr val="0078D7"/>
            </a:solidFill>
          </a:ln>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2C2C2C"/>
              </a:solidFill>
              <a:effectLst/>
              <a:uLnTx/>
              <a:uFillTx/>
            </a:endParaRPr>
          </a:p>
        </p:txBody>
      </p:sp>
      <p:cxnSp>
        <p:nvCxnSpPr>
          <p:cNvPr id="211" name="Straight Connector 210"/>
          <p:cNvCxnSpPr>
            <a:cxnSpLocks/>
          </p:cNvCxnSpPr>
          <p:nvPr/>
        </p:nvCxnSpPr>
        <p:spPr>
          <a:xfrm>
            <a:off x="2030686" y="3362604"/>
            <a:ext cx="10058400" cy="0"/>
          </a:xfrm>
          <a:prstGeom prst="line">
            <a:avLst/>
          </a:prstGeom>
          <a:noFill/>
          <a:ln w="38100" cap="flat" cmpd="sng" algn="ctr">
            <a:solidFill>
              <a:srgbClr val="0070C0"/>
            </a:solidFill>
            <a:prstDash val="dash"/>
            <a:miter lim="800000"/>
            <a:headEnd type="none"/>
            <a:tailEnd type="none"/>
          </a:ln>
          <a:effectLst/>
        </p:spPr>
      </p:cxnSp>
      <p:cxnSp>
        <p:nvCxnSpPr>
          <p:cNvPr id="215" name="Straight Arrow Connector 214"/>
          <p:cNvCxnSpPr>
            <a:cxnSpLocks/>
          </p:cNvCxnSpPr>
          <p:nvPr/>
        </p:nvCxnSpPr>
        <p:spPr>
          <a:xfrm>
            <a:off x="5667924" y="3671627"/>
            <a:ext cx="0" cy="988975"/>
          </a:xfrm>
          <a:prstGeom prst="straightConnector1">
            <a:avLst/>
          </a:prstGeom>
          <a:noFill/>
          <a:ln w="12700" cap="flat" cmpd="sng" algn="ctr">
            <a:solidFill>
              <a:srgbClr val="0078D7"/>
            </a:solidFill>
            <a:prstDash val="solid"/>
            <a:miter lim="800000"/>
            <a:headEnd type="triangle"/>
            <a:tailEnd type="none"/>
          </a:ln>
          <a:effectLst/>
        </p:spPr>
      </p:cxnSp>
      <p:grpSp>
        <p:nvGrpSpPr>
          <p:cNvPr id="216" name="Group 4"/>
          <p:cNvGrpSpPr>
            <a:grpSpLocks noChangeAspect="1"/>
          </p:cNvGrpSpPr>
          <p:nvPr/>
        </p:nvGrpSpPr>
        <p:grpSpPr bwMode="auto">
          <a:xfrm>
            <a:off x="5338355" y="3038116"/>
            <a:ext cx="647418" cy="648975"/>
            <a:chOff x="3826" y="3056"/>
            <a:chExt cx="416" cy="417"/>
          </a:xfrm>
        </p:grpSpPr>
        <p:sp>
          <p:nvSpPr>
            <p:cNvPr id="217" name="AutoShape 3"/>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8"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9"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0"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1"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2"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23" name="Group 22"/>
          <p:cNvGrpSpPr/>
          <p:nvPr/>
        </p:nvGrpSpPr>
        <p:grpSpPr>
          <a:xfrm>
            <a:off x="1933823" y="3560503"/>
            <a:ext cx="2488506" cy="1466860"/>
            <a:chOff x="2124892" y="3560503"/>
            <a:chExt cx="2488506" cy="1466860"/>
          </a:xfrm>
        </p:grpSpPr>
        <p:sp>
          <p:nvSpPr>
            <p:cNvPr id="227" name="Rectangle 226"/>
            <p:cNvSpPr/>
            <p:nvPr/>
          </p:nvSpPr>
          <p:spPr bwMode="auto">
            <a:xfrm>
              <a:off x="2212271" y="3576394"/>
              <a:ext cx="2279508" cy="1450969"/>
            </a:xfrm>
            <a:prstGeom prst="rect">
              <a:avLst/>
            </a:prstGeom>
            <a:noFill/>
            <a:ln w="6350" cap="flat" cmpd="sng" algn="ctr">
              <a:solidFill>
                <a:srgbClr val="0070C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p:cNvGrpSpPr/>
            <p:nvPr/>
          </p:nvGrpSpPr>
          <p:grpSpPr>
            <a:xfrm>
              <a:off x="2481596" y="3939089"/>
              <a:ext cx="1756089" cy="446602"/>
              <a:chOff x="2427345" y="4484995"/>
              <a:chExt cx="1756089" cy="446602"/>
            </a:xfrm>
          </p:grpSpPr>
          <p:sp>
            <p:nvSpPr>
              <p:cNvPr id="228" name="TextBox 227"/>
              <p:cNvSpPr txBox="1"/>
              <p:nvPr/>
            </p:nvSpPr>
            <p:spPr>
              <a:xfrm>
                <a:off x="2810202" y="4557434"/>
                <a:ext cx="1373232" cy="276999"/>
              </a:xfrm>
              <a:prstGeom prst="rect">
                <a:avLst/>
              </a:prstGeom>
              <a:noFill/>
            </p:spPr>
            <p:txBody>
              <a:bodyPr wrap="square" rtlCol="0">
                <a:spAutoFit/>
              </a:bodyPr>
              <a:lstStyle/>
              <a:p>
                <a:pPr defTabSz="896386">
                  <a:defRPr/>
                </a:pPr>
                <a:r>
                  <a:rPr lang="en-US" sz="1200" kern="0" dirty="0">
                    <a:solidFill>
                      <a:srgbClr val="0078D7"/>
                    </a:solidFill>
                    <a:cs typeface="Segoe UI" panose="020B0502040204020203" pitchFamily="34" charset="0"/>
                  </a:rPr>
                  <a:t>SQL Server</a:t>
                </a:r>
              </a:p>
            </p:txBody>
          </p:sp>
          <p:grpSp>
            <p:nvGrpSpPr>
              <p:cNvPr id="229" name="Group 30"/>
              <p:cNvGrpSpPr>
                <a:grpSpLocks noChangeAspect="1"/>
              </p:cNvGrpSpPr>
              <p:nvPr/>
            </p:nvGrpSpPr>
            <p:grpSpPr bwMode="auto">
              <a:xfrm>
                <a:off x="2427345" y="4484995"/>
                <a:ext cx="339639" cy="446602"/>
                <a:chOff x="2455" y="3797"/>
                <a:chExt cx="308" cy="405"/>
              </a:xfrm>
            </p:grpSpPr>
            <p:sp>
              <p:nvSpPr>
                <p:cNvPr id="230"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31"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232"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33"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34"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35" name="Oval 35"/>
                <p:cNvSpPr>
                  <a:spLocks noChangeArrowheads="1"/>
                </p:cNvSpPr>
                <p:nvPr/>
              </p:nvSpPr>
              <p:spPr bwMode="auto">
                <a:xfrm>
                  <a:off x="2486" y="3813"/>
                  <a:ext cx="244" cy="7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36"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37" name="Freeform 37"/>
                <p:cNvSpPr>
                  <a:spLocks/>
                </p:cNvSpPr>
                <p:nvPr/>
              </p:nvSpPr>
              <p:spPr bwMode="auto">
                <a:xfrm>
                  <a:off x="2496" y="3986"/>
                  <a:ext cx="63" cy="100"/>
                </a:xfrm>
                <a:custGeom>
                  <a:avLst/>
                  <a:gdLst>
                    <a:gd name="T0" fmla="*/ 31 w 31"/>
                    <a:gd name="T1" fmla="*/ 34 h 49"/>
                    <a:gd name="T2" fmla="*/ 26 w 31"/>
                    <a:gd name="T3" fmla="*/ 45 h 49"/>
                    <a:gd name="T4" fmla="*/ 13 w 31"/>
                    <a:gd name="T5" fmla="*/ 49 h 49"/>
                    <a:gd name="T6" fmla="*/ 1 w 31"/>
                    <a:gd name="T7" fmla="*/ 46 h 49"/>
                    <a:gd name="T8" fmla="*/ 1 w 31"/>
                    <a:gd name="T9" fmla="*/ 35 h 49"/>
                    <a:gd name="T10" fmla="*/ 13 w 31"/>
                    <a:gd name="T11" fmla="*/ 40 h 49"/>
                    <a:gd name="T12" fmla="*/ 18 w 31"/>
                    <a:gd name="T13" fmla="*/ 39 h 49"/>
                    <a:gd name="T14" fmla="*/ 20 w 31"/>
                    <a:gd name="T15" fmla="*/ 35 h 49"/>
                    <a:gd name="T16" fmla="*/ 18 w 31"/>
                    <a:gd name="T17" fmla="*/ 32 h 49"/>
                    <a:gd name="T18" fmla="*/ 11 w 31"/>
                    <a:gd name="T19" fmla="*/ 28 h 49"/>
                    <a:gd name="T20" fmla="*/ 0 w 31"/>
                    <a:gd name="T21" fmla="*/ 14 h 49"/>
                    <a:gd name="T22" fmla="*/ 5 w 31"/>
                    <a:gd name="T23" fmla="*/ 3 h 49"/>
                    <a:gd name="T24" fmla="*/ 18 w 31"/>
                    <a:gd name="T25" fmla="*/ 0 h 49"/>
                    <a:gd name="T26" fmla="*/ 29 w 31"/>
                    <a:gd name="T27" fmla="*/ 1 h 49"/>
                    <a:gd name="T28" fmla="*/ 29 w 31"/>
                    <a:gd name="T29" fmla="*/ 11 h 49"/>
                    <a:gd name="T30" fmla="*/ 18 w 31"/>
                    <a:gd name="T31" fmla="*/ 8 h 49"/>
                    <a:gd name="T32" fmla="*/ 13 w 31"/>
                    <a:gd name="T33" fmla="*/ 9 h 49"/>
                    <a:gd name="T34" fmla="*/ 12 w 31"/>
                    <a:gd name="T35" fmla="*/ 13 h 49"/>
                    <a:gd name="T36" fmla="*/ 13 w 31"/>
                    <a:gd name="T37" fmla="*/ 16 h 49"/>
                    <a:gd name="T38" fmla="*/ 19 w 31"/>
                    <a:gd name="T39" fmla="*/ 20 h 49"/>
                    <a:gd name="T40" fmla="*/ 28 w 31"/>
                    <a:gd name="T41" fmla="*/ 26 h 49"/>
                    <a:gd name="T42" fmla="*/ 31 w 31"/>
                    <a:gd name="T4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9">
                      <a:moveTo>
                        <a:pt x="31" y="34"/>
                      </a:moveTo>
                      <a:cubicBezTo>
                        <a:pt x="31" y="39"/>
                        <a:pt x="30" y="42"/>
                        <a:pt x="26" y="45"/>
                      </a:cubicBezTo>
                      <a:cubicBezTo>
                        <a:pt x="23" y="47"/>
                        <a:pt x="19" y="49"/>
                        <a:pt x="13" y="49"/>
                      </a:cubicBezTo>
                      <a:cubicBezTo>
                        <a:pt x="8" y="49"/>
                        <a:pt x="4" y="48"/>
                        <a:pt x="1" y="46"/>
                      </a:cubicBezTo>
                      <a:cubicBezTo>
                        <a:pt x="1" y="35"/>
                        <a:pt x="1" y="35"/>
                        <a:pt x="1" y="35"/>
                      </a:cubicBezTo>
                      <a:cubicBezTo>
                        <a:pt x="4" y="39"/>
                        <a:pt x="9" y="40"/>
                        <a:pt x="13" y="40"/>
                      </a:cubicBezTo>
                      <a:cubicBezTo>
                        <a:pt x="15" y="40"/>
                        <a:pt x="17" y="40"/>
                        <a:pt x="18" y="39"/>
                      </a:cubicBezTo>
                      <a:cubicBezTo>
                        <a:pt x="19" y="38"/>
                        <a:pt x="20" y="37"/>
                        <a:pt x="20" y="35"/>
                      </a:cubicBezTo>
                      <a:cubicBezTo>
                        <a:pt x="20" y="34"/>
                        <a:pt x="19" y="33"/>
                        <a:pt x="18" y="32"/>
                      </a:cubicBezTo>
                      <a:cubicBezTo>
                        <a:pt x="17" y="31"/>
                        <a:pt x="15" y="29"/>
                        <a:pt x="11" y="28"/>
                      </a:cubicBezTo>
                      <a:cubicBezTo>
                        <a:pt x="4" y="24"/>
                        <a:pt x="0" y="20"/>
                        <a:pt x="0" y="14"/>
                      </a:cubicBezTo>
                      <a:cubicBezTo>
                        <a:pt x="0" y="9"/>
                        <a:pt x="2" y="6"/>
                        <a:pt x="5" y="3"/>
                      </a:cubicBezTo>
                      <a:cubicBezTo>
                        <a:pt x="8" y="1"/>
                        <a:pt x="12" y="0"/>
                        <a:pt x="18" y="0"/>
                      </a:cubicBezTo>
                      <a:cubicBezTo>
                        <a:pt x="22" y="0"/>
                        <a:pt x="26" y="0"/>
                        <a:pt x="29" y="1"/>
                      </a:cubicBezTo>
                      <a:cubicBezTo>
                        <a:pt x="29" y="11"/>
                        <a:pt x="29" y="11"/>
                        <a:pt x="29" y="11"/>
                      </a:cubicBezTo>
                      <a:cubicBezTo>
                        <a:pt x="26" y="9"/>
                        <a:pt x="22" y="8"/>
                        <a:pt x="18" y="8"/>
                      </a:cubicBezTo>
                      <a:cubicBezTo>
                        <a:pt x="16" y="8"/>
                        <a:pt x="15" y="8"/>
                        <a:pt x="13" y="9"/>
                      </a:cubicBezTo>
                      <a:cubicBezTo>
                        <a:pt x="12" y="10"/>
                        <a:pt x="12" y="11"/>
                        <a:pt x="12" y="13"/>
                      </a:cubicBezTo>
                      <a:cubicBezTo>
                        <a:pt x="12" y="14"/>
                        <a:pt x="12" y="15"/>
                        <a:pt x="13" y="16"/>
                      </a:cubicBezTo>
                      <a:cubicBezTo>
                        <a:pt x="14" y="17"/>
                        <a:pt x="16" y="19"/>
                        <a:pt x="19" y="20"/>
                      </a:cubicBezTo>
                      <a:cubicBezTo>
                        <a:pt x="23" y="22"/>
                        <a:pt x="26" y="24"/>
                        <a:pt x="28" y="26"/>
                      </a:cubicBezTo>
                      <a:cubicBezTo>
                        <a:pt x="30" y="29"/>
                        <a:pt x="31" y="31"/>
                        <a:pt x="3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38" name="Freeform 38"/>
                <p:cNvSpPr>
                  <a:spLocks noEditPoints="1"/>
                </p:cNvSpPr>
                <p:nvPr/>
              </p:nvSpPr>
              <p:spPr bwMode="auto">
                <a:xfrm>
                  <a:off x="2569" y="3986"/>
                  <a:ext cx="94" cy="122"/>
                </a:xfrm>
                <a:custGeom>
                  <a:avLst/>
                  <a:gdLst>
                    <a:gd name="T0" fmla="*/ 46 w 46"/>
                    <a:gd name="T1" fmla="*/ 24 h 60"/>
                    <a:gd name="T2" fmla="*/ 42 w 46"/>
                    <a:gd name="T3" fmla="*/ 38 h 60"/>
                    <a:gd name="T4" fmla="*/ 32 w 46"/>
                    <a:gd name="T5" fmla="*/ 47 h 60"/>
                    <a:gd name="T6" fmla="*/ 45 w 46"/>
                    <a:gd name="T7" fmla="*/ 60 h 60"/>
                    <a:gd name="T8" fmla="*/ 31 w 46"/>
                    <a:gd name="T9" fmla="*/ 60 h 60"/>
                    <a:gd name="T10" fmla="*/ 22 w 46"/>
                    <a:gd name="T11" fmla="*/ 49 h 60"/>
                    <a:gd name="T12" fmla="*/ 10 w 46"/>
                    <a:gd name="T13" fmla="*/ 45 h 60"/>
                    <a:gd name="T14" fmla="*/ 2 w 46"/>
                    <a:gd name="T15" fmla="*/ 37 h 60"/>
                    <a:gd name="T16" fmla="*/ 0 w 46"/>
                    <a:gd name="T17" fmla="*/ 25 h 60"/>
                    <a:gd name="T18" fmla="*/ 3 w 46"/>
                    <a:gd name="T19" fmla="*/ 12 h 60"/>
                    <a:gd name="T20" fmla="*/ 11 w 46"/>
                    <a:gd name="T21" fmla="*/ 3 h 60"/>
                    <a:gd name="T22" fmla="*/ 24 w 46"/>
                    <a:gd name="T23" fmla="*/ 0 h 60"/>
                    <a:gd name="T24" fmla="*/ 35 w 46"/>
                    <a:gd name="T25" fmla="*/ 3 h 60"/>
                    <a:gd name="T26" fmla="*/ 43 w 46"/>
                    <a:gd name="T27" fmla="*/ 11 h 60"/>
                    <a:gd name="T28" fmla="*/ 46 w 46"/>
                    <a:gd name="T29" fmla="*/ 24 h 60"/>
                    <a:gd name="T30" fmla="*/ 35 w 46"/>
                    <a:gd name="T31" fmla="*/ 24 h 60"/>
                    <a:gd name="T32" fmla="*/ 32 w 46"/>
                    <a:gd name="T33" fmla="*/ 13 h 60"/>
                    <a:gd name="T34" fmla="*/ 23 w 46"/>
                    <a:gd name="T35" fmla="*/ 9 h 60"/>
                    <a:gd name="T36" fmla="*/ 14 w 46"/>
                    <a:gd name="T37" fmla="*/ 13 h 60"/>
                    <a:gd name="T38" fmla="*/ 11 w 46"/>
                    <a:gd name="T39" fmla="*/ 24 h 60"/>
                    <a:gd name="T40" fmla="*/ 14 w 46"/>
                    <a:gd name="T41" fmla="*/ 35 h 60"/>
                    <a:gd name="T42" fmla="*/ 23 w 46"/>
                    <a:gd name="T43" fmla="*/ 39 h 60"/>
                    <a:gd name="T44" fmla="*/ 32 w 46"/>
                    <a:gd name="T45" fmla="*/ 35 h 60"/>
                    <a:gd name="T46" fmla="*/ 35 w 46"/>
                    <a:gd name="T4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46" y="24"/>
                      </a:moveTo>
                      <a:cubicBezTo>
                        <a:pt x="46" y="29"/>
                        <a:pt x="45" y="34"/>
                        <a:pt x="42" y="38"/>
                      </a:cubicBezTo>
                      <a:cubicBezTo>
                        <a:pt x="40" y="42"/>
                        <a:pt x="36" y="45"/>
                        <a:pt x="32" y="47"/>
                      </a:cubicBezTo>
                      <a:cubicBezTo>
                        <a:pt x="45" y="60"/>
                        <a:pt x="45" y="60"/>
                        <a:pt x="45" y="60"/>
                      </a:cubicBezTo>
                      <a:cubicBezTo>
                        <a:pt x="31" y="60"/>
                        <a:pt x="31" y="60"/>
                        <a:pt x="31" y="60"/>
                      </a:cubicBezTo>
                      <a:cubicBezTo>
                        <a:pt x="22" y="49"/>
                        <a:pt x="22" y="49"/>
                        <a:pt x="22" y="49"/>
                      </a:cubicBezTo>
                      <a:cubicBezTo>
                        <a:pt x="17" y="48"/>
                        <a:pt x="14" y="47"/>
                        <a:pt x="10" y="45"/>
                      </a:cubicBezTo>
                      <a:cubicBezTo>
                        <a:pt x="7" y="43"/>
                        <a:pt x="4" y="40"/>
                        <a:pt x="2" y="37"/>
                      </a:cubicBezTo>
                      <a:cubicBezTo>
                        <a:pt x="1" y="33"/>
                        <a:pt x="0" y="29"/>
                        <a:pt x="0" y="25"/>
                      </a:cubicBezTo>
                      <a:cubicBezTo>
                        <a:pt x="0" y="20"/>
                        <a:pt x="1" y="15"/>
                        <a:pt x="3" y="12"/>
                      </a:cubicBezTo>
                      <a:cubicBezTo>
                        <a:pt x="5" y="8"/>
                        <a:pt x="8" y="5"/>
                        <a:pt x="11" y="3"/>
                      </a:cubicBezTo>
                      <a:cubicBezTo>
                        <a:pt x="15" y="1"/>
                        <a:pt x="19" y="0"/>
                        <a:pt x="24" y="0"/>
                      </a:cubicBezTo>
                      <a:cubicBezTo>
                        <a:pt x="28" y="0"/>
                        <a:pt x="32" y="1"/>
                        <a:pt x="35" y="3"/>
                      </a:cubicBezTo>
                      <a:cubicBezTo>
                        <a:pt x="39" y="5"/>
                        <a:pt x="41" y="7"/>
                        <a:pt x="43" y="11"/>
                      </a:cubicBezTo>
                      <a:cubicBezTo>
                        <a:pt x="45" y="15"/>
                        <a:pt x="46" y="19"/>
                        <a:pt x="46" y="24"/>
                      </a:cubicBezTo>
                      <a:close/>
                      <a:moveTo>
                        <a:pt x="35" y="24"/>
                      </a:moveTo>
                      <a:cubicBezTo>
                        <a:pt x="35" y="20"/>
                        <a:pt x="34" y="16"/>
                        <a:pt x="32" y="13"/>
                      </a:cubicBezTo>
                      <a:cubicBezTo>
                        <a:pt x="30" y="10"/>
                        <a:pt x="27" y="9"/>
                        <a:pt x="23" y="9"/>
                      </a:cubicBezTo>
                      <a:cubicBezTo>
                        <a:pt x="19" y="9"/>
                        <a:pt x="17" y="10"/>
                        <a:pt x="14" y="13"/>
                      </a:cubicBezTo>
                      <a:cubicBezTo>
                        <a:pt x="12" y="16"/>
                        <a:pt x="11" y="19"/>
                        <a:pt x="11" y="24"/>
                      </a:cubicBezTo>
                      <a:cubicBezTo>
                        <a:pt x="11" y="29"/>
                        <a:pt x="12" y="32"/>
                        <a:pt x="14" y="35"/>
                      </a:cubicBezTo>
                      <a:cubicBezTo>
                        <a:pt x="16" y="38"/>
                        <a:pt x="19" y="39"/>
                        <a:pt x="23" y="39"/>
                      </a:cubicBezTo>
                      <a:cubicBezTo>
                        <a:pt x="27" y="39"/>
                        <a:pt x="29" y="38"/>
                        <a:pt x="32" y="35"/>
                      </a:cubicBezTo>
                      <a:cubicBezTo>
                        <a:pt x="34" y="33"/>
                        <a:pt x="35" y="29"/>
                        <a:pt x="35"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39" name="Freeform 39"/>
                <p:cNvSpPr>
                  <a:spLocks/>
                </p:cNvSpPr>
                <p:nvPr/>
              </p:nvSpPr>
              <p:spPr bwMode="auto">
                <a:xfrm>
                  <a:off x="2679" y="3986"/>
                  <a:ext cx="57" cy="98"/>
                </a:xfrm>
                <a:custGeom>
                  <a:avLst/>
                  <a:gdLst>
                    <a:gd name="T0" fmla="*/ 57 w 57"/>
                    <a:gd name="T1" fmla="*/ 98 h 98"/>
                    <a:gd name="T2" fmla="*/ 0 w 57"/>
                    <a:gd name="T3" fmla="*/ 98 h 98"/>
                    <a:gd name="T4" fmla="*/ 0 w 57"/>
                    <a:gd name="T5" fmla="*/ 0 h 98"/>
                    <a:gd name="T6" fmla="*/ 23 w 57"/>
                    <a:gd name="T7" fmla="*/ 0 h 98"/>
                    <a:gd name="T8" fmla="*/ 23 w 57"/>
                    <a:gd name="T9" fmla="*/ 80 h 98"/>
                    <a:gd name="T10" fmla="*/ 57 w 57"/>
                    <a:gd name="T11" fmla="*/ 80 h 98"/>
                    <a:gd name="T12" fmla="*/ 57 w 5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57" h="98">
                      <a:moveTo>
                        <a:pt x="57" y="98"/>
                      </a:moveTo>
                      <a:lnTo>
                        <a:pt x="0" y="98"/>
                      </a:lnTo>
                      <a:lnTo>
                        <a:pt x="0" y="0"/>
                      </a:lnTo>
                      <a:lnTo>
                        <a:pt x="23" y="0"/>
                      </a:lnTo>
                      <a:lnTo>
                        <a:pt x="23" y="80"/>
                      </a:lnTo>
                      <a:lnTo>
                        <a:pt x="57" y="80"/>
                      </a:lnTo>
                      <a:lnTo>
                        <a:pt x="57"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21" name="Group 20"/>
            <p:cNvGrpSpPr/>
            <p:nvPr/>
          </p:nvGrpSpPr>
          <p:grpSpPr>
            <a:xfrm>
              <a:off x="2483241" y="4496256"/>
              <a:ext cx="1726112" cy="479768"/>
              <a:chOff x="2428990" y="5178642"/>
              <a:chExt cx="1726112" cy="479768"/>
            </a:xfrm>
          </p:grpSpPr>
          <p:sp>
            <p:nvSpPr>
              <p:cNvPr id="240" name="TextBox 239"/>
              <p:cNvSpPr txBox="1"/>
              <p:nvPr/>
            </p:nvSpPr>
            <p:spPr>
              <a:xfrm>
                <a:off x="2781870" y="5178642"/>
                <a:ext cx="1373232" cy="461665"/>
              </a:xfrm>
              <a:prstGeom prst="rect">
                <a:avLst/>
              </a:prstGeom>
              <a:noFill/>
            </p:spPr>
            <p:txBody>
              <a:bodyPr wrap="square" rtlCol="0">
                <a:spAutoFit/>
              </a:bodyPr>
              <a:lstStyle/>
              <a:p>
                <a:pPr defTabSz="896386">
                  <a:defRPr/>
                </a:pPr>
                <a:r>
                  <a:rPr lang="en-US" sz="1200" kern="0" dirty="0">
                    <a:solidFill>
                      <a:srgbClr val="0078D7"/>
                    </a:solidFill>
                    <a:cs typeface="Segoe UI" panose="020B0502040204020203" pitchFamily="34" charset="0"/>
                  </a:rPr>
                  <a:t>Other </a:t>
                </a:r>
                <a:br>
                  <a:rPr lang="en-US" sz="1200" kern="0" dirty="0">
                    <a:solidFill>
                      <a:srgbClr val="0078D7"/>
                    </a:solidFill>
                    <a:cs typeface="Segoe UI" panose="020B0502040204020203" pitchFamily="34" charset="0"/>
                  </a:rPr>
                </a:br>
                <a:r>
                  <a:rPr lang="en-US" sz="1200" kern="0" dirty="0">
                    <a:solidFill>
                      <a:srgbClr val="0078D7"/>
                    </a:solidFill>
                    <a:cs typeface="Segoe UI" panose="020B0502040204020203" pitchFamily="34" charset="0"/>
                  </a:rPr>
                  <a:t>data sources</a:t>
                </a:r>
              </a:p>
            </p:txBody>
          </p:sp>
          <p:grpSp>
            <p:nvGrpSpPr>
              <p:cNvPr id="241" name="Group 30"/>
              <p:cNvGrpSpPr>
                <a:grpSpLocks noChangeAspect="1"/>
              </p:cNvGrpSpPr>
              <p:nvPr/>
            </p:nvGrpSpPr>
            <p:grpSpPr bwMode="auto">
              <a:xfrm>
                <a:off x="2428990" y="5211808"/>
                <a:ext cx="339639" cy="446602"/>
                <a:chOff x="2455" y="3797"/>
                <a:chExt cx="308" cy="405"/>
              </a:xfrm>
            </p:grpSpPr>
            <p:sp>
              <p:nvSpPr>
                <p:cNvPr id="242"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43"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44"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45"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46"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47" name="Oval 35"/>
                <p:cNvSpPr>
                  <a:spLocks noChangeArrowheads="1"/>
                </p:cNvSpPr>
                <p:nvPr/>
              </p:nvSpPr>
              <p:spPr bwMode="auto">
                <a:xfrm>
                  <a:off x="2486" y="3813"/>
                  <a:ext cx="244" cy="7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48"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sp>
          <p:nvSpPr>
            <p:cNvPr id="249" name="TextBox 248"/>
            <p:cNvSpPr txBox="1"/>
            <p:nvPr/>
          </p:nvSpPr>
          <p:spPr>
            <a:xfrm>
              <a:off x="2124892" y="3560503"/>
              <a:ext cx="2488506" cy="402858"/>
            </a:xfrm>
            <a:prstGeom prst="rect">
              <a:avLst/>
            </a:prstGeom>
            <a:noFill/>
          </p:spPr>
          <p:txBody>
            <a:bodyPr wrap="square" lIns="179285" tIns="89642" rIns="89642" bIns="179285" rtlCol="0" anchor="t">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1" i="0" u="none" strike="noStrike" kern="0" cap="none" spc="0" normalizeH="0" baseline="0" noProof="0" dirty="0">
                  <a:ln>
                    <a:noFill/>
                  </a:ln>
                  <a:solidFill>
                    <a:srgbClr val="0070C0"/>
                  </a:solidFill>
                  <a:effectLst/>
                  <a:uLnTx/>
                  <a:uFillTx/>
                </a:rPr>
                <a:t>On-</a:t>
              </a:r>
              <a:r>
                <a:rPr kumimoji="0" lang="en-US" sz="1600" b="1" i="0" u="none" strike="noStrike" kern="0" cap="none" spc="0" normalizeH="0" baseline="0" noProof="0" dirty="0" err="1">
                  <a:ln>
                    <a:noFill/>
                  </a:ln>
                  <a:solidFill>
                    <a:srgbClr val="0070C0"/>
                  </a:solidFill>
                  <a:effectLst/>
                  <a:uLnTx/>
                  <a:uFillTx/>
                </a:rPr>
                <a:t>prem</a:t>
              </a:r>
              <a:r>
                <a:rPr kumimoji="0" lang="en-US" sz="1600" b="1" i="0" u="none" strike="noStrike" kern="0" cap="none" spc="0" normalizeH="0" baseline="0" noProof="0" dirty="0">
                  <a:ln>
                    <a:noFill/>
                  </a:ln>
                  <a:solidFill>
                    <a:srgbClr val="0070C0"/>
                  </a:solidFill>
                  <a:effectLst/>
                  <a:uLnTx/>
                  <a:uFillTx/>
                </a:rPr>
                <a:t> data sources</a:t>
              </a:r>
            </a:p>
          </p:txBody>
        </p:sp>
      </p:grpSp>
      <p:sp>
        <p:nvSpPr>
          <p:cNvPr id="207" name="Rectangle 206"/>
          <p:cNvSpPr/>
          <p:nvPr/>
        </p:nvSpPr>
        <p:spPr bwMode="auto">
          <a:xfrm>
            <a:off x="7767121" y="3580356"/>
            <a:ext cx="2096275" cy="1447007"/>
          </a:xfrm>
          <a:prstGeom prst="rect">
            <a:avLst/>
          </a:prstGeom>
          <a:solidFill>
            <a:srgbClr val="FFFFFF"/>
          </a:solidFill>
          <a:ln w="6350" cap="flat" cmpd="sng" algn="ctr">
            <a:solidFill>
              <a:srgbClr val="0070C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TextBox 212"/>
          <p:cNvSpPr txBox="1"/>
          <p:nvPr/>
        </p:nvSpPr>
        <p:spPr>
          <a:xfrm>
            <a:off x="7674530" y="3560503"/>
            <a:ext cx="2400251" cy="588354"/>
          </a:xfrm>
          <a:prstGeom prst="rect">
            <a:avLst/>
          </a:prstGeom>
          <a:noFill/>
        </p:spPr>
        <p:txBody>
          <a:bodyPr wrap="square" lIns="179285" tIns="89642" rIns="89642" bIns="179285" rtlCol="0" anchor="t">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1" i="0" u="none" strike="noStrike" kern="0" cap="none" spc="0" normalizeH="0" baseline="0" noProof="0" dirty="0">
                <a:ln>
                  <a:noFill/>
                </a:ln>
                <a:solidFill>
                  <a:srgbClr val="0070C0"/>
                </a:solidFill>
                <a:effectLst/>
                <a:uLnTx/>
                <a:uFillTx/>
              </a:rPr>
              <a:t>Authoring &amp; Dev</a:t>
            </a:r>
          </a:p>
        </p:txBody>
      </p:sp>
      <p:grpSp>
        <p:nvGrpSpPr>
          <p:cNvPr id="17" name="Group 16"/>
          <p:cNvGrpSpPr/>
          <p:nvPr/>
        </p:nvGrpSpPr>
        <p:grpSpPr>
          <a:xfrm>
            <a:off x="7943927" y="4011458"/>
            <a:ext cx="1742661" cy="375537"/>
            <a:chOff x="7985580" y="4434087"/>
            <a:chExt cx="1742661" cy="375537"/>
          </a:xfrm>
        </p:grpSpPr>
        <p:sp>
          <p:nvSpPr>
            <p:cNvPr id="212" name="TextBox 211"/>
            <p:cNvSpPr txBox="1"/>
            <p:nvPr/>
          </p:nvSpPr>
          <p:spPr>
            <a:xfrm>
              <a:off x="8355009" y="4470902"/>
              <a:ext cx="1373232" cy="276999"/>
            </a:xfrm>
            <a:prstGeom prst="rect">
              <a:avLst/>
            </a:prstGeom>
            <a:noFill/>
          </p:spPr>
          <p:txBody>
            <a:bodyPr wrap="square" rtlCol="0">
              <a:spAutoFit/>
            </a:bodyPr>
            <a:lstStyle/>
            <a:p>
              <a:pPr defTabSz="896386">
                <a:defRPr/>
              </a:pPr>
              <a:r>
                <a:rPr lang="en-US" sz="1200" kern="0" dirty="0">
                  <a:solidFill>
                    <a:srgbClr val="0078D7"/>
                  </a:solidFill>
                  <a:cs typeface="Segoe UI" panose="020B0502040204020203" pitchFamily="34" charset="0"/>
                </a:rPr>
                <a:t>Visual Studio</a:t>
              </a:r>
            </a:p>
          </p:txBody>
        </p:sp>
        <p:sp>
          <p:nvSpPr>
            <p:cNvPr id="214" name="Freeform 13"/>
            <p:cNvSpPr>
              <a:spLocks noChangeAspect="1" noEditPoints="1"/>
            </p:cNvSpPr>
            <p:nvPr/>
          </p:nvSpPr>
          <p:spPr bwMode="black">
            <a:xfrm>
              <a:off x="7985580" y="4434087"/>
              <a:ext cx="375068" cy="375537"/>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18" name="Group 17"/>
          <p:cNvGrpSpPr/>
          <p:nvPr/>
        </p:nvGrpSpPr>
        <p:grpSpPr>
          <a:xfrm>
            <a:off x="7976455" y="4532750"/>
            <a:ext cx="1726112" cy="446602"/>
            <a:chOff x="7976455" y="5065013"/>
            <a:chExt cx="1726112" cy="446602"/>
          </a:xfrm>
        </p:grpSpPr>
        <p:sp>
          <p:nvSpPr>
            <p:cNvPr id="250" name="TextBox 249"/>
            <p:cNvSpPr txBox="1"/>
            <p:nvPr/>
          </p:nvSpPr>
          <p:spPr>
            <a:xfrm>
              <a:off x="8329335" y="5129821"/>
              <a:ext cx="1373232" cy="276999"/>
            </a:xfrm>
            <a:prstGeom prst="rect">
              <a:avLst/>
            </a:prstGeom>
            <a:noFill/>
          </p:spPr>
          <p:txBody>
            <a:bodyPr wrap="square" rtlCol="0">
              <a:spAutoFit/>
            </a:bodyPr>
            <a:lstStyle/>
            <a:p>
              <a:pPr defTabSz="896386">
                <a:defRPr/>
              </a:pPr>
              <a:r>
                <a:rPr lang="en-US" sz="1200" kern="0" dirty="0">
                  <a:solidFill>
                    <a:srgbClr val="0078D7"/>
                  </a:solidFill>
                  <a:cs typeface="Segoe UI" panose="020B0502040204020203" pitchFamily="34" charset="0"/>
                </a:rPr>
                <a:t>SSMS</a:t>
              </a:r>
            </a:p>
          </p:txBody>
        </p:sp>
        <p:grpSp>
          <p:nvGrpSpPr>
            <p:cNvPr id="251" name="Group 30"/>
            <p:cNvGrpSpPr>
              <a:grpSpLocks noChangeAspect="1"/>
            </p:cNvGrpSpPr>
            <p:nvPr/>
          </p:nvGrpSpPr>
          <p:grpSpPr bwMode="auto">
            <a:xfrm>
              <a:off x="7976455" y="5065013"/>
              <a:ext cx="339639" cy="446602"/>
              <a:chOff x="2455" y="3797"/>
              <a:chExt cx="308" cy="405"/>
            </a:xfrm>
          </p:grpSpPr>
          <p:sp>
            <p:nvSpPr>
              <p:cNvPr id="252"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53"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54"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55"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56"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57" name="Oval 35"/>
              <p:cNvSpPr>
                <a:spLocks noChangeArrowheads="1"/>
              </p:cNvSpPr>
              <p:nvPr/>
            </p:nvSpPr>
            <p:spPr bwMode="auto">
              <a:xfrm>
                <a:off x="2486" y="3813"/>
                <a:ext cx="244" cy="7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58"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cxnSp>
        <p:nvCxnSpPr>
          <p:cNvPr id="259" name="Straight Arrow Connector 258"/>
          <p:cNvCxnSpPr>
            <a:cxnSpLocks/>
          </p:cNvCxnSpPr>
          <p:nvPr/>
        </p:nvCxnSpPr>
        <p:spPr>
          <a:xfrm flipH="1">
            <a:off x="4262454" y="4657903"/>
            <a:ext cx="1411703" cy="0"/>
          </a:xfrm>
          <a:prstGeom prst="straightConnector1">
            <a:avLst/>
          </a:prstGeom>
          <a:noFill/>
          <a:ln w="12700" cap="flat" cmpd="sng" algn="ctr">
            <a:solidFill>
              <a:srgbClr val="0078D7"/>
            </a:solidFill>
            <a:prstDash val="solid"/>
            <a:miter lim="800000"/>
            <a:headEnd type="none"/>
            <a:tailEnd type="none"/>
          </a:ln>
          <a:effectLst/>
        </p:spPr>
      </p:cxnSp>
      <p:cxnSp>
        <p:nvCxnSpPr>
          <p:cNvPr id="260" name="Straight Arrow Connector 259"/>
          <p:cNvCxnSpPr>
            <a:cxnSpLocks/>
          </p:cNvCxnSpPr>
          <p:nvPr/>
        </p:nvCxnSpPr>
        <p:spPr>
          <a:xfrm>
            <a:off x="5961944" y="2828865"/>
            <a:ext cx="1561007" cy="1337250"/>
          </a:xfrm>
          <a:prstGeom prst="straightConnector1">
            <a:avLst/>
          </a:prstGeom>
          <a:noFill/>
          <a:ln w="12700" cap="flat" cmpd="sng" algn="ctr">
            <a:solidFill>
              <a:srgbClr val="0078D7"/>
            </a:solidFill>
            <a:prstDash val="solid"/>
            <a:miter lim="800000"/>
            <a:headEnd type="triangle"/>
            <a:tailEnd type="none"/>
          </a:ln>
          <a:effectLst/>
        </p:spPr>
      </p:cxnSp>
      <p:pic>
        <p:nvPicPr>
          <p:cNvPr id="261" name="Picture 2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975" y="1666189"/>
            <a:ext cx="1170461" cy="1170461"/>
          </a:xfrm>
          <a:prstGeom prst="rect">
            <a:avLst/>
          </a:prstGeom>
        </p:spPr>
      </p:pic>
      <p:sp>
        <p:nvSpPr>
          <p:cNvPr id="262" name="Freeform 266"/>
          <p:cNvSpPr>
            <a:spLocks noChangeAspect="1"/>
          </p:cNvSpPr>
          <p:nvPr/>
        </p:nvSpPr>
        <p:spPr bwMode="black">
          <a:xfrm>
            <a:off x="11200330" y="2463840"/>
            <a:ext cx="760880" cy="44998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a:noFill/>
          </a:ln>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2C2C2C"/>
              </a:solidFill>
              <a:effectLst/>
              <a:uLnTx/>
              <a:uFillTx/>
            </a:endParaRPr>
          </a:p>
        </p:txBody>
      </p:sp>
      <p:grpSp>
        <p:nvGrpSpPr>
          <p:cNvPr id="263" name="Group 262"/>
          <p:cNvGrpSpPr/>
          <p:nvPr/>
        </p:nvGrpSpPr>
        <p:grpSpPr>
          <a:xfrm>
            <a:off x="11295838" y="3467219"/>
            <a:ext cx="569863" cy="706561"/>
            <a:chOff x="3331021" y="4536309"/>
            <a:chExt cx="1058862" cy="1312862"/>
          </a:xfrm>
        </p:grpSpPr>
        <p:sp>
          <p:nvSpPr>
            <p:cNvPr id="264" name="AutoShape 169"/>
            <p:cNvSpPr>
              <a:spLocks noChangeAspect="1" noChangeArrowheads="1" noTextEdit="1"/>
            </p:cNvSpPr>
            <p:nvPr/>
          </p:nvSpPr>
          <p:spPr bwMode="auto">
            <a:xfrm>
              <a:off x="3331021" y="4536309"/>
              <a:ext cx="1058862"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Rectangle 171"/>
            <p:cNvSpPr>
              <a:spLocks noChangeArrowheads="1"/>
            </p:cNvSpPr>
            <p:nvPr/>
          </p:nvSpPr>
          <p:spPr bwMode="auto">
            <a:xfrm>
              <a:off x="3464371" y="4903021"/>
              <a:ext cx="185737" cy="185737"/>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Rectangle 172"/>
            <p:cNvSpPr>
              <a:spLocks noChangeArrowheads="1"/>
            </p:cNvSpPr>
            <p:nvPr/>
          </p:nvSpPr>
          <p:spPr bwMode="auto">
            <a:xfrm>
              <a:off x="3572322" y="4665051"/>
              <a:ext cx="293687" cy="290358"/>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Rectangle 173"/>
            <p:cNvSpPr>
              <a:spLocks noChangeArrowheads="1"/>
            </p:cNvSpPr>
            <p:nvPr/>
          </p:nvSpPr>
          <p:spPr bwMode="auto">
            <a:xfrm>
              <a:off x="3866009" y="4665050"/>
              <a:ext cx="163513" cy="1184121"/>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Rectangle 174"/>
            <p:cNvSpPr>
              <a:spLocks noChangeArrowheads="1"/>
            </p:cNvSpPr>
            <p:nvPr/>
          </p:nvSpPr>
          <p:spPr bwMode="auto">
            <a:xfrm>
              <a:off x="3572321" y="4955409"/>
              <a:ext cx="319087" cy="893762"/>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Rectangle 175"/>
            <p:cNvSpPr>
              <a:spLocks noChangeArrowheads="1"/>
            </p:cNvSpPr>
            <p:nvPr/>
          </p:nvSpPr>
          <p:spPr bwMode="auto">
            <a:xfrm>
              <a:off x="3650108" y="4903021"/>
              <a:ext cx="168275" cy="74612"/>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Rectangle 176"/>
            <p:cNvSpPr>
              <a:spLocks noChangeArrowheads="1"/>
            </p:cNvSpPr>
            <p:nvPr/>
          </p:nvSpPr>
          <p:spPr bwMode="auto">
            <a:xfrm>
              <a:off x="3331021" y="4955409"/>
              <a:ext cx="241300" cy="893762"/>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Rectangle 177"/>
            <p:cNvSpPr>
              <a:spLocks noChangeArrowheads="1"/>
            </p:cNvSpPr>
            <p:nvPr/>
          </p:nvSpPr>
          <p:spPr bwMode="auto">
            <a:xfrm>
              <a:off x="3616771"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Rectangle 178"/>
            <p:cNvSpPr>
              <a:spLocks noChangeArrowheads="1"/>
            </p:cNvSpPr>
            <p:nvPr/>
          </p:nvSpPr>
          <p:spPr bwMode="auto">
            <a:xfrm>
              <a:off x="3683446"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Rectangle 179"/>
            <p:cNvSpPr>
              <a:spLocks noChangeArrowheads="1"/>
            </p:cNvSpPr>
            <p:nvPr/>
          </p:nvSpPr>
          <p:spPr bwMode="auto">
            <a:xfrm>
              <a:off x="3750121" y="4991921"/>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Rectangle 180"/>
            <p:cNvSpPr>
              <a:spLocks noChangeArrowheads="1"/>
            </p:cNvSpPr>
            <p:nvPr/>
          </p:nvSpPr>
          <p:spPr bwMode="auto">
            <a:xfrm>
              <a:off x="3818383"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Rectangle 181"/>
            <p:cNvSpPr>
              <a:spLocks noChangeArrowheads="1"/>
            </p:cNvSpPr>
            <p:nvPr/>
          </p:nvSpPr>
          <p:spPr bwMode="auto">
            <a:xfrm>
              <a:off x="3616771"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Rectangle 182"/>
            <p:cNvSpPr>
              <a:spLocks noChangeArrowheads="1"/>
            </p:cNvSpPr>
            <p:nvPr/>
          </p:nvSpPr>
          <p:spPr bwMode="auto">
            <a:xfrm>
              <a:off x="3683446"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Rectangle 183"/>
            <p:cNvSpPr>
              <a:spLocks noChangeArrowheads="1"/>
            </p:cNvSpPr>
            <p:nvPr/>
          </p:nvSpPr>
          <p:spPr bwMode="auto">
            <a:xfrm>
              <a:off x="3750121" y="5125271"/>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Rectangle 184"/>
            <p:cNvSpPr>
              <a:spLocks noChangeArrowheads="1"/>
            </p:cNvSpPr>
            <p:nvPr/>
          </p:nvSpPr>
          <p:spPr bwMode="auto">
            <a:xfrm>
              <a:off x="3818383"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Rectangle 185"/>
            <p:cNvSpPr>
              <a:spLocks noChangeArrowheads="1"/>
            </p:cNvSpPr>
            <p:nvPr/>
          </p:nvSpPr>
          <p:spPr bwMode="auto">
            <a:xfrm>
              <a:off x="3616771"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Rectangle 186"/>
            <p:cNvSpPr>
              <a:spLocks noChangeArrowheads="1"/>
            </p:cNvSpPr>
            <p:nvPr/>
          </p:nvSpPr>
          <p:spPr bwMode="auto">
            <a:xfrm>
              <a:off x="3683446"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Rectangle 187"/>
            <p:cNvSpPr>
              <a:spLocks noChangeArrowheads="1"/>
            </p:cNvSpPr>
            <p:nvPr/>
          </p:nvSpPr>
          <p:spPr bwMode="auto">
            <a:xfrm>
              <a:off x="3750121" y="526338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Rectangle 188"/>
            <p:cNvSpPr>
              <a:spLocks noChangeArrowheads="1"/>
            </p:cNvSpPr>
            <p:nvPr/>
          </p:nvSpPr>
          <p:spPr bwMode="auto">
            <a:xfrm>
              <a:off x="3818383"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Rectangle 189"/>
            <p:cNvSpPr>
              <a:spLocks noChangeArrowheads="1"/>
            </p:cNvSpPr>
            <p:nvPr/>
          </p:nvSpPr>
          <p:spPr bwMode="auto">
            <a:xfrm>
              <a:off x="3616771"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Rectangle 190"/>
            <p:cNvSpPr>
              <a:spLocks noChangeArrowheads="1"/>
            </p:cNvSpPr>
            <p:nvPr/>
          </p:nvSpPr>
          <p:spPr bwMode="auto">
            <a:xfrm>
              <a:off x="3683446"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Rectangle 191"/>
            <p:cNvSpPr>
              <a:spLocks noChangeArrowheads="1"/>
            </p:cNvSpPr>
            <p:nvPr/>
          </p:nvSpPr>
          <p:spPr bwMode="auto">
            <a:xfrm>
              <a:off x="3750121" y="539673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Rectangle 192"/>
            <p:cNvSpPr>
              <a:spLocks noChangeArrowheads="1"/>
            </p:cNvSpPr>
            <p:nvPr/>
          </p:nvSpPr>
          <p:spPr bwMode="auto">
            <a:xfrm>
              <a:off x="3818383"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Rectangle 193"/>
            <p:cNvSpPr>
              <a:spLocks noChangeArrowheads="1"/>
            </p:cNvSpPr>
            <p:nvPr/>
          </p:nvSpPr>
          <p:spPr bwMode="auto">
            <a:xfrm>
              <a:off x="3616771"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Rectangle 194"/>
            <p:cNvSpPr>
              <a:spLocks noChangeArrowheads="1"/>
            </p:cNvSpPr>
            <p:nvPr/>
          </p:nvSpPr>
          <p:spPr bwMode="auto">
            <a:xfrm>
              <a:off x="3683446"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Rectangle 195"/>
            <p:cNvSpPr>
              <a:spLocks noChangeArrowheads="1"/>
            </p:cNvSpPr>
            <p:nvPr/>
          </p:nvSpPr>
          <p:spPr bwMode="auto">
            <a:xfrm>
              <a:off x="3750121" y="553008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Rectangle 196"/>
            <p:cNvSpPr>
              <a:spLocks noChangeArrowheads="1"/>
            </p:cNvSpPr>
            <p:nvPr/>
          </p:nvSpPr>
          <p:spPr bwMode="auto">
            <a:xfrm>
              <a:off x="3818383"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Rectangle 197"/>
            <p:cNvSpPr>
              <a:spLocks noChangeArrowheads="1"/>
            </p:cNvSpPr>
            <p:nvPr/>
          </p:nvSpPr>
          <p:spPr bwMode="auto">
            <a:xfrm>
              <a:off x="3616771"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Rectangle 198"/>
            <p:cNvSpPr>
              <a:spLocks noChangeArrowheads="1"/>
            </p:cNvSpPr>
            <p:nvPr/>
          </p:nvSpPr>
          <p:spPr bwMode="auto">
            <a:xfrm>
              <a:off x="3683446"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Rectangle 199"/>
            <p:cNvSpPr>
              <a:spLocks noChangeArrowheads="1"/>
            </p:cNvSpPr>
            <p:nvPr/>
          </p:nvSpPr>
          <p:spPr bwMode="auto">
            <a:xfrm>
              <a:off x="3427858" y="4991921"/>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Rectangle 200"/>
            <p:cNvSpPr>
              <a:spLocks noChangeArrowheads="1"/>
            </p:cNvSpPr>
            <p:nvPr/>
          </p:nvSpPr>
          <p:spPr bwMode="auto">
            <a:xfrm>
              <a:off x="3494533" y="4991921"/>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Rectangle 201"/>
            <p:cNvSpPr>
              <a:spLocks noChangeArrowheads="1"/>
            </p:cNvSpPr>
            <p:nvPr/>
          </p:nvSpPr>
          <p:spPr bwMode="auto">
            <a:xfrm>
              <a:off x="3427858" y="5125271"/>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Rectangle 202"/>
            <p:cNvSpPr>
              <a:spLocks noChangeArrowheads="1"/>
            </p:cNvSpPr>
            <p:nvPr/>
          </p:nvSpPr>
          <p:spPr bwMode="auto">
            <a:xfrm>
              <a:off x="3494533" y="5125271"/>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Rectangle 203"/>
            <p:cNvSpPr>
              <a:spLocks noChangeArrowheads="1"/>
            </p:cNvSpPr>
            <p:nvPr/>
          </p:nvSpPr>
          <p:spPr bwMode="auto">
            <a:xfrm>
              <a:off x="3427858" y="526338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Rectangle 204"/>
            <p:cNvSpPr>
              <a:spLocks noChangeArrowheads="1"/>
            </p:cNvSpPr>
            <p:nvPr/>
          </p:nvSpPr>
          <p:spPr bwMode="auto">
            <a:xfrm>
              <a:off x="3494533" y="526338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Rectangle 205"/>
            <p:cNvSpPr>
              <a:spLocks noChangeArrowheads="1"/>
            </p:cNvSpPr>
            <p:nvPr/>
          </p:nvSpPr>
          <p:spPr bwMode="auto">
            <a:xfrm>
              <a:off x="3427858" y="539673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Rectangle 206"/>
            <p:cNvSpPr>
              <a:spLocks noChangeArrowheads="1"/>
            </p:cNvSpPr>
            <p:nvPr/>
          </p:nvSpPr>
          <p:spPr bwMode="auto">
            <a:xfrm>
              <a:off x="3494533" y="539673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Rectangle 207"/>
            <p:cNvSpPr>
              <a:spLocks noChangeArrowheads="1"/>
            </p:cNvSpPr>
            <p:nvPr/>
          </p:nvSpPr>
          <p:spPr bwMode="auto">
            <a:xfrm>
              <a:off x="3427858" y="553008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Rectangle 208"/>
            <p:cNvSpPr>
              <a:spLocks noChangeArrowheads="1"/>
            </p:cNvSpPr>
            <p:nvPr/>
          </p:nvSpPr>
          <p:spPr bwMode="auto">
            <a:xfrm>
              <a:off x="3494533" y="553008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Rectangle 209"/>
            <p:cNvSpPr>
              <a:spLocks noChangeArrowheads="1"/>
            </p:cNvSpPr>
            <p:nvPr/>
          </p:nvSpPr>
          <p:spPr bwMode="auto">
            <a:xfrm>
              <a:off x="3427858" y="566343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Rectangle 210"/>
            <p:cNvSpPr>
              <a:spLocks noChangeArrowheads="1"/>
            </p:cNvSpPr>
            <p:nvPr/>
          </p:nvSpPr>
          <p:spPr bwMode="auto">
            <a:xfrm>
              <a:off x="3494533" y="566343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Rectangle 211"/>
            <p:cNvSpPr>
              <a:spLocks noChangeArrowheads="1"/>
            </p:cNvSpPr>
            <p:nvPr/>
          </p:nvSpPr>
          <p:spPr bwMode="auto">
            <a:xfrm>
              <a:off x="3361183" y="4991921"/>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Rectangle 212"/>
            <p:cNvSpPr>
              <a:spLocks noChangeArrowheads="1"/>
            </p:cNvSpPr>
            <p:nvPr/>
          </p:nvSpPr>
          <p:spPr bwMode="auto">
            <a:xfrm>
              <a:off x="3361183" y="5125271"/>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Rectangle 213"/>
            <p:cNvSpPr>
              <a:spLocks noChangeArrowheads="1"/>
            </p:cNvSpPr>
            <p:nvPr/>
          </p:nvSpPr>
          <p:spPr bwMode="auto">
            <a:xfrm>
              <a:off x="3361183" y="526338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Rectangle 214"/>
            <p:cNvSpPr>
              <a:spLocks noChangeArrowheads="1"/>
            </p:cNvSpPr>
            <p:nvPr/>
          </p:nvSpPr>
          <p:spPr bwMode="auto">
            <a:xfrm>
              <a:off x="3361183" y="539673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Rectangle 215"/>
            <p:cNvSpPr>
              <a:spLocks noChangeArrowheads="1"/>
            </p:cNvSpPr>
            <p:nvPr/>
          </p:nvSpPr>
          <p:spPr bwMode="auto">
            <a:xfrm>
              <a:off x="3361183" y="553008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Rectangle 216"/>
            <p:cNvSpPr>
              <a:spLocks noChangeArrowheads="1"/>
            </p:cNvSpPr>
            <p:nvPr/>
          </p:nvSpPr>
          <p:spPr bwMode="auto">
            <a:xfrm>
              <a:off x="3361183" y="566343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Rectangle 217"/>
            <p:cNvSpPr>
              <a:spLocks noChangeArrowheads="1"/>
            </p:cNvSpPr>
            <p:nvPr/>
          </p:nvSpPr>
          <p:spPr bwMode="auto">
            <a:xfrm>
              <a:off x="3750121" y="566343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Rectangle 218"/>
            <p:cNvSpPr>
              <a:spLocks noChangeArrowheads="1"/>
            </p:cNvSpPr>
            <p:nvPr/>
          </p:nvSpPr>
          <p:spPr bwMode="auto">
            <a:xfrm>
              <a:off x="3818383"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Rectangle 219"/>
            <p:cNvSpPr>
              <a:spLocks noChangeArrowheads="1"/>
            </p:cNvSpPr>
            <p:nvPr/>
          </p:nvSpPr>
          <p:spPr bwMode="auto">
            <a:xfrm>
              <a:off x="3885058" y="5293546"/>
              <a:ext cx="249237" cy="555625"/>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Rectangle 220"/>
            <p:cNvSpPr>
              <a:spLocks noChangeArrowheads="1"/>
            </p:cNvSpPr>
            <p:nvPr/>
          </p:nvSpPr>
          <p:spPr bwMode="auto">
            <a:xfrm>
              <a:off x="3993008" y="539673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Rectangle 221"/>
            <p:cNvSpPr>
              <a:spLocks noChangeArrowheads="1"/>
            </p:cNvSpPr>
            <p:nvPr/>
          </p:nvSpPr>
          <p:spPr bwMode="auto">
            <a:xfrm>
              <a:off x="4062858" y="5396734"/>
              <a:ext cx="30162"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Rectangle 222"/>
            <p:cNvSpPr>
              <a:spLocks noChangeArrowheads="1"/>
            </p:cNvSpPr>
            <p:nvPr/>
          </p:nvSpPr>
          <p:spPr bwMode="auto">
            <a:xfrm>
              <a:off x="3993008" y="553008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Rectangle 223"/>
            <p:cNvSpPr>
              <a:spLocks noChangeArrowheads="1"/>
            </p:cNvSpPr>
            <p:nvPr/>
          </p:nvSpPr>
          <p:spPr bwMode="auto">
            <a:xfrm>
              <a:off x="4062858" y="5530084"/>
              <a:ext cx="30162"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Rectangle 224"/>
            <p:cNvSpPr>
              <a:spLocks noChangeArrowheads="1"/>
            </p:cNvSpPr>
            <p:nvPr/>
          </p:nvSpPr>
          <p:spPr bwMode="auto">
            <a:xfrm>
              <a:off x="3993008" y="5663434"/>
              <a:ext cx="33337"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Rectangle 225"/>
            <p:cNvSpPr>
              <a:spLocks noChangeArrowheads="1"/>
            </p:cNvSpPr>
            <p:nvPr/>
          </p:nvSpPr>
          <p:spPr bwMode="auto">
            <a:xfrm>
              <a:off x="4062858" y="5663434"/>
              <a:ext cx="30162"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Rectangle 226"/>
            <p:cNvSpPr>
              <a:spLocks noChangeArrowheads="1"/>
            </p:cNvSpPr>
            <p:nvPr/>
          </p:nvSpPr>
          <p:spPr bwMode="auto">
            <a:xfrm>
              <a:off x="3924746" y="5396734"/>
              <a:ext cx="34925"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Rectangle 227"/>
            <p:cNvSpPr>
              <a:spLocks noChangeArrowheads="1"/>
            </p:cNvSpPr>
            <p:nvPr/>
          </p:nvSpPr>
          <p:spPr bwMode="auto">
            <a:xfrm>
              <a:off x="3924746" y="5530084"/>
              <a:ext cx="34925"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Rectangle 228"/>
            <p:cNvSpPr>
              <a:spLocks noChangeArrowheads="1"/>
            </p:cNvSpPr>
            <p:nvPr/>
          </p:nvSpPr>
          <p:spPr bwMode="auto">
            <a:xfrm>
              <a:off x="3924746" y="5663434"/>
              <a:ext cx="34925" cy="6350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Rectangle 229"/>
            <p:cNvSpPr>
              <a:spLocks noChangeArrowheads="1"/>
            </p:cNvSpPr>
            <p:nvPr/>
          </p:nvSpPr>
          <p:spPr bwMode="auto">
            <a:xfrm>
              <a:off x="4134296" y="5293546"/>
              <a:ext cx="252412" cy="555625"/>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Rectangle 230"/>
            <p:cNvSpPr>
              <a:spLocks noChangeArrowheads="1"/>
            </p:cNvSpPr>
            <p:nvPr/>
          </p:nvSpPr>
          <p:spPr bwMode="auto">
            <a:xfrm>
              <a:off x="4245421" y="53967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Rectangle 231"/>
            <p:cNvSpPr>
              <a:spLocks noChangeArrowheads="1"/>
            </p:cNvSpPr>
            <p:nvPr/>
          </p:nvSpPr>
          <p:spPr bwMode="auto">
            <a:xfrm>
              <a:off x="4312096"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Rectangle 232"/>
            <p:cNvSpPr>
              <a:spLocks noChangeArrowheads="1"/>
            </p:cNvSpPr>
            <p:nvPr/>
          </p:nvSpPr>
          <p:spPr bwMode="auto">
            <a:xfrm>
              <a:off x="4245421" y="553008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Rectangle 233"/>
            <p:cNvSpPr>
              <a:spLocks noChangeArrowheads="1"/>
            </p:cNvSpPr>
            <p:nvPr/>
          </p:nvSpPr>
          <p:spPr bwMode="auto">
            <a:xfrm>
              <a:off x="4312096"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Rectangle 234"/>
            <p:cNvSpPr>
              <a:spLocks noChangeArrowheads="1"/>
            </p:cNvSpPr>
            <p:nvPr/>
          </p:nvSpPr>
          <p:spPr bwMode="auto">
            <a:xfrm>
              <a:off x="4245421" y="56634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Rectangle 235"/>
            <p:cNvSpPr>
              <a:spLocks noChangeArrowheads="1"/>
            </p:cNvSpPr>
            <p:nvPr/>
          </p:nvSpPr>
          <p:spPr bwMode="auto">
            <a:xfrm>
              <a:off x="4312096"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Rectangle 236"/>
            <p:cNvSpPr>
              <a:spLocks noChangeArrowheads="1"/>
            </p:cNvSpPr>
            <p:nvPr/>
          </p:nvSpPr>
          <p:spPr bwMode="auto">
            <a:xfrm>
              <a:off x="4178746" y="53967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Rectangle 237"/>
            <p:cNvSpPr>
              <a:spLocks noChangeArrowheads="1"/>
            </p:cNvSpPr>
            <p:nvPr/>
          </p:nvSpPr>
          <p:spPr bwMode="auto">
            <a:xfrm>
              <a:off x="4178746" y="553008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2" name="Rectangle 238"/>
            <p:cNvSpPr>
              <a:spLocks noChangeArrowheads="1"/>
            </p:cNvSpPr>
            <p:nvPr/>
          </p:nvSpPr>
          <p:spPr bwMode="auto">
            <a:xfrm>
              <a:off x="4178746" y="56634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Rectangle 239"/>
            <p:cNvSpPr>
              <a:spLocks noChangeArrowheads="1"/>
            </p:cNvSpPr>
            <p:nvPr/>
          </p:nvSpPr>
          <p:spPr bwMode="auto">
            <a:xfrm>
              <a:off x="3993008" y="5199884"/>
              <a:ext cx="225425" cy="93662"/>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4" name="Rectangle 240"/>
            <p:cNvSpPr>
              <a:spLocks noChangeArrowheads="1"/>
            </p:cNvSpPr>
            <p:nvPr/>
          </p:nvSpPr>
          <p:spPr bwMode="auto">
            <a:xfrm>
              <a:off x="4218433" y="5199884"/>
              <a:ext cx="168275" cy="93662"/>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15"/>
          <p:cNvGrpSpPr/>
          <p:nvPr/>
        </p:nvGrpSpPr>
        <p:grpSpPr>
          <a:xfrm>
            <a:off x="7887678" y="1364518"/>
            <a:ext cx="3346686" cy="1472505"/>
            <a:chOff x="6568708" y="1735195"/>
            <a:chExt cx="3346686" cy="1472505"/>
          </a:xfrm>
        </p:grpSpPr>
        <p:sp>
          <p:nvSpPr>
            <p:cNvPr id="223" name="Rectangle 222"/>
            <p:cNvSpPr/>
            <p:nvPr/>
          </p:nvSpPr>
          <p:spPr bwMode="auto">
            <a:xfrm>
              <a:off x="6592809" y="1762722"/>
              <a:ext cx="2710124" cy="1444978"/>
            </a:xfrm>
            <a:prstGeom prst="rect">
              <a:avLst/>
            </a:prstGeom>
            <a:noFill/>
            <a:ln w="6350" cap="flat" cmpd="sng" algn="ctr">
              <a:solidFill>
                <a:srgbClr val="0070C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p:cNvSpPr txBox="1"/>
            <p:nvPr/>
          </p:nvSpPr>
          <p:spPr>
            <a:xfrm>
              <a:off x="6568708" y="1735195"/>
              <a:ext cx="3346686" cy="365850"/>
            </a:xfrm>
            <a:prstGeom prst="rect">
              <a:avLst/>
            </a:prstGeom>
            <a:noFill/>
          </p:spPr>
          <p:txBody>
            <a:bodyPr wrap="square" lIns="179285" tIns="89642" rIns="89642" bIns="179285" rtlCol="0" anchor="t">
              <a:no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1600" b="1" i="0" u="none" strike="noStrike" kern="0" cap="none" spc="0" normalizeH="0" baseline="0" noProof="0" dirty="0">
                  <a:ln>
                    <a:noFill/>
                  </a:ln>
                  <a:solidFill>
                    <a:srgbClr val="0078D7"/>
                  </a:solidFill>
                  <a:effectLst/>
                  <a:uLnTx/>
                  <a:uFillTx/>
                </a:rPr>
                <a:t>Visualizations &amp; insights</a:t>
              </a:r>
            </a:p>
          </p:txBody>
        </p:sp>
        <p:grpSp>
          <p:nvGrpSpPr>
            <p:cNvPr id="14" name="Group 13"/>
            <p:cNvGrpSpPr/>
            <p:nvPr/>
          </p:nvGrpSpPr>
          <p:grpSpPr>
            <a:xfrm>
              <a:off x="6831598" y="2257118"/>
              <a:ext cx="2471335" cy="903533"/>
              <a:chOff x="6831598" y="2257118"/>
              <a:chExt cx="2471335" cy="903533"/>
            </a:xfrm>
          </p:grpSpPr>
          <p:sp>
            <p:nvSpPr>
              <p:cNvPr id="224" name="TextBox 223"/>
              <p:cNvSpPr txBox="1"/>
              <p:nvPr/>
            </p:nvSpPr>
            <p:spPr>
              <a:xfrm>
                <a:off x="7397170" y="2351541"/>
                <a:ext cx="1373232" cy="276999"/>
              </a:xfrm>
              <a:prstGeom prst="rect">
                <a:avLst/>
              </a:prstGeom>
              <a:noFill/>
            </p:spPr>
            <p:txBody>
              <a:bodyPr wrap="square" rtlCol="0">
                <a:spAutoFit/>
              </a:bodyPr>
              <a:lstStyle/>
              <a:p>
                <a:pPr defTabSz="896386">
                  <a:defRPr/>
                </a:pPr>
                <a:r>
                  <a:rPr lang="en-US" sz="1200" kern="0" dirty="0">
                    <a:solidFill>
                      <a:srgbClr val="0078D7"/>
                    </a:solidFill>
                    <a:cs typeface="Segoe UI" panose="020B0502040204020203" pitchFamily="34" charset="0"/>
                  </a:rPr>
                  <a:t>Power BI</a:t>
                </a:r>
              </a:p>
            </p:txBody>
          </p:sp>
          <p:sp>
            <p:nvSpPr>
              <p:cNvPr id="225" name="Freeform 267"/>
              <p:cNvSpPr/>
              <p:nvPr/>
            </p:nvSpPr>
            <p:spPr bwMode="auto">
              <a:xfrm>
                <a:off x="6850836" y="2257118"/>
                <a:ext cx="437053" cy="461925"/>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TextBox 334"/>
              <p:cNvSpPr txBox="1"/>
              <p:nvPr/>
            </p:nvSpPr>
            <p:spPr>
              <a:xfrm>
                <a:off x="6831598" y="2883652"/>
                <a:ext cx="2471335" cy="276999"/>
              </a:xfrm>
              <a:prstGeom prst="rect">
                <a:avLst/>
              </a:prstGeom>
              <a:noFill/>
            </p:spPr>
            <p:txBody>
              <a:bodyPr wrap="square" rtlCol="0">
                <a:spAutoFit/>
              </a:bodyPr>
              <a:lstStyle/>
              <a:p>
                <a:pPr defTabSz="896386">
                  <a:defRPr/>
                </a:pPr>
                <a:r>
                  <a:rPr lang="en-US" sz="1200" kern="0" dirty="0">
                    <a:solidFill>
                      <a:srgbClr val="0078D7"/>
                    </a:solidFill>
                    <a:cs typeface="Segoe UI" panose="020B0502040204020203" pitchFamily="34" charset="0"/>
                  </a:rPr>
                  <a:t>Other 3rd party tools &amp; services</a:t>
                </a:r>
              </a:p>
            </p:txBody>
          </p:sp>
        </p:grpSp>
      </p:grpSp>
      <p:sp>
        <p:nvSpPr>
          <p:cNvPr id="336" name="Rectangle 335"/>
          <p:cNvSpPr/>
          <p:nvPr/>
        </p:nvSpPr>
        <p:spPr>
          <a:xfrm>
            <a:off x="4452989" y="966501"/>
            <a:ext cx="2664441" cy="646331"/>
          </a:xfrm>
          <a:prstGeom prst="rect">
            <a:avLst/>
          </a:prstGeom>
        </p:spPr>
        <p:txBody>
          <a:bodyPr wrap="square">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0C0"/>
                </a:solidFill>
                <a:effectLst/>
                <a:uLnTx/>
                <a:uFillTx/>
              </a:rPr>
              <a:t>Azure</a:t>
            </a:r>
            <a:br>
              <a:rPr kumimoji="0" lang="en-US" sz="1800" b="1" i="0" u="none" strike="noStrike" kern="0" cap="none" spc="0" normalizeH="0" baseline="0" noProof="0" dirty="0">
                <a:ln>
                  <a:noFill/>
                </a:ln>
                <a:solidFill>
                  <a:srgbClr val="0070C0"/>
                </a:solidFill>
                <a:effectLst/>
                <a:uLnTx/>
                <a:uFillTx/>
              </a:rPr>
            </a:br>
            <a:r>
              <a:rPr kumimoji="0" lang="en-US" sz="1800" b="1" i="0" u="none" strike="noStrike" kern="0" cap="none" spc="0" normalizeH="0" baseline="0" noProof="0" dirty="0">
                <a:ln>
                  <a:noFill/>
                </a:ln>
                <a:solidFill>
                  <a:srgbClr val="0070C0"/>
                </a:solidFill>
                <a:effectLst/>
                <a:uLnTx/>
                <a:uFillTx/>
              </a:rPr>
              <a:t>Analysis Services</a:t>
            </a:r>
          </a:p>
        </p:txBody>
      </p:sp>
      <p:cxnSp>
        <p:nvCxnSpPr>
          <p:cNvPr id="343" name="Straight Arrow Connector 342"/>
          <p:cNvCxnSpPr>
            <a:cxnSpLocks/>
          </p:cNvCxnSpPr>
          <p:nvPr/>
        </p:nvCxnSpPr>
        <p:spPr>
          <a:xfrm flipH="1">
            <a:off x="4316595" y="2347115"/>
            <a:ext cx="412196" cy="0"/>
          </a:xfrm>
          <a:prstGeom prst="straightConnector1">
            <a:avLst/>
          </a:prstGeom>
          <a:noFill/>
          <a:ln w="12700" cap="flat" cmpd="sng" algn="ctr">
            <a:solidFill>
              <a:srgbClr val="0078D7"/>
            </a:solidFill>
            <a:prstDash val="solid"/>
            <a:miter lim="800000"/>
            <a:headEnd type="triangle"/>
            <a:tailEnd type="none"/>
          </a:ln>
          <a:effectLst/>
        </p:spPr>
      </p:cxnSp>
      <p:grpSp>
        <p:nvGrpSpPr>
          <p:cNvPr id="344" name="Group 343"/>
          <p:cNvGrpSpPr/>
          <p:nvPr/>
        </p:nvGrpSpPr>
        <p:grpSpPr>
          <a:xfrm>
            <a:off x="1933670" y="1195642"/>
            <a:ext cx="2472603" cy="1926005"/>
            <a:chOff x="337384" y="1561118"/>
            <a:chExt cx="2472603" cy="1926005"/>
          </a:xfrm>
        </p:grpSpPr>
        <p:sp>
          <p:nvSpPr>
            <p:cNvPr id="345" name="Rectangle 344"/>
            <p:cNvSpPr/>
            <p:nvPr/>
          </p:nvSpPr>
          <p:spPr bwMode="auto">
            <a:xfrm>
              <a:off x="427060" y="1578151"/>
              <a:ext cx="2293249" cy="190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TextBox 345"/>
            <p:cNvSpPr txBox="1"/>
            <p:nvPr/>
          </p:nvSpPr>
          <p:spPr>
            <a:xfrm>
              <a:off x="1117163" y="2230912"/>
              <a:ext cx="1373232" cy="276999"/>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SQL Database</a:t>
              </a:r>
            </a:p>
          </p:txBody>
        </p:sp>
        <p:sp>
          <p:nvSpPr>
            <p:cNvPr id="347" name="TextBox 346"/>
            <p:cNvSpPr txBox="1"/>
            <p:nvPr/>
          </p:nvSpPr>
          <p:spPr>
            <a:xfrm>
              <a:off x="1117163" y="2856475"/>
              <a:ext cx="1520213" cy="461665"/>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SQL </a:t>
              </a:r>
              <a:br>
                <a:rPr kumimoji="0" lang="en-US" sz="1200" b="0" i="0" u="none" strike="noStrike" kern="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Data Warehouse</a:t>
              </a:r>
            </a:p>
          </p:txBody>
        </p:sp>
        <p:sp>
          <p:nvSpPr>
            <p:cNvPr id="348" name="TextBox 347"/>
            <p:cNvSpPr txBox="1"/>
            <p:nvPr/>
          </p:nvSpPr>
          <p:spPr>
            <a:xfrm>
              <a:off x="642071" y="2178819"/>
              <a:ext cx="423834" cy="464621"/>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0078D7"/>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8000" b="0" i="0" u="none" strike="noStrike" kern="0" cap="none" spc="0" normalizeH="0" baseline="0" noProof="0" dirty="0">
                <a:ln>
                  <a:noFill/>
                </a:ln>
                <a:gradFill>
                  <a:gsLst>
                    <a:gs pos="2917">
                      <a:srgbClr val="2C2C2C"/>
                    </a:gs>
                    <a:gs pos="30000">
                      <a:srgbClr val="2C2C2C"/>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9" name="Freeform 258"/>
            <p:cNvSpPr/>
            <p:nvPr/>
          </p:nvSpPr>
          <p:spPr bwMode="auto">
            <a:xfrm flipH="1">
              <a:off x="609151" y="2876050"/>
              <a:ext cx="489675" cy="46818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2C2C2C"/>
                </a:solidFill>
                <a:effectLst/>
                <a:uLnTx/>
                <a:uFillTx/>
                <a:latin typeface="Segoe UI Light"/>
                <a:ea typeface="Segoe UI" pitchFamily="34" charset="0"/>
                <a:cs typeface="Segoe UI" pitchFamily="34" charset="0"/>
              </a:endParaRPr>
            </a:p>
          </p:txBody>
        </p:sp>
        <p:sp>
          <p:nvSpPr>
            <p:cNvPr id="350" name="TextBox 349"/>
            <p:cNvSpPr txBox="1"/>
            <p:nvPr/>
          </p:nvSpPr>
          <p:spPr>
            <a:xfrm>
              <a:off x="337384" y="1561118"/>
              <a:ext cx="2472603" cy="408962"/>
            </a:xfrm>
            <a:prstGeom prst="rect">
              <a:avLst/>
            </a:prstGeom>
            <a:noFill/>
          </p:spPr>
          <p:txBody>
            <a:bodyPr wrap="square" lIns="179285" tIns="89642" rIns="89642" bIns="179285" rtlCol="0" anchor="t">
              <a:noAutofit/>
            </a:bodyPr>
            <a:lstStyle/>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a:ea typeface="+mn-ea"/>
                  <a:cs typeface="+mn-cs"/>
                </a:rPr>
                <a:t>Cloud data sources</a:t>
              </a:r>
            </a:p>
          </p:txBody>
        </p:sp>
      </p:grpSp>
    </p:spTree>
    <p:extLst>
      <p:ext uri="{BB962C8B-B14F-4D97-AF65-F5344CB8AC3E}">
        <p14:creationId xmlns:p14="http://schemas.microsoft.com/office/powerpoint/2010/main" val="325095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Intelligence</a:t>
            </a:r>
          </a:p>
        </p:txBody>
      </p:sp>
      <p:grpSp>
        <p:nvGrpSpPr>
          <p:cNvPr id="4" name="Group 3"/>
          <p:cNvGrpSpPr/>
          <p:nvPr/>
        </p:nvGrpSpPr>
        <p:grpSpPr>
          <a:xfrm>
            <a:off x="414036" y="1302727"/>
            <a:ext cx="9220200" cy="4645148"/>
            <a:chOff x="414036" y="1302727"/>
            <a:chExt cx="9220200" cy="4645148"/>
          </a:xfrm>
        </p:grpSpPr>
        <p:grpSp>
          <p:nvGrpSpPr>
            <p:cNvPr id="3" name="Group 2"/>
            <p:cNvGrpSpPr/>
            <p:nvPr/>
          </p:nvGrpSpPr>
          <p:grpSpPr>
            <a:xfrm>
              <a:off x="414036" y="1302727"/>
              <a:ext cx="9220200" cy="4645148"/>
              <a:chOff x="414036" y="1302727"/>
              <a:chExt cx="9220200" cy="4645148"/>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85393">
                  <a:defRPr/>
                </a:pPr>
                <a:r>
                  <a:rPr lang="en-US" sz="1200" b="1" kern="0" dirty="0">
                    <a:solidFill>
                      <a:schemeClr val="accent1">
                        <a:lumMod val="75000"/>
                      </a:schemeClr>
                    </a:solidFill>
                    <a:latin typeface="Segoe UI Light" panose="020B0502040204020203" pitchFamily="34" charset="0"/>
                    <a:cs typeface="Segoe UI Light" panose="020B0502040204020203" pitchFamily="34" charset="0"/>
                  </a:rPr>
                  <a:t> </a:t>
                </a:r>
                <a:r>
                  <a:rPr lang="en-US" sz="1200" b="1" kern="0" dirty="0">
                    <a:ln>
                      <a:solidFill>
                        <a:schemeClr val="accent1"/>
                      </a:solidFill>
                    </a:ln>
                    <a:solidFill>
                      <a:schemeClr val="accent1">
                        <a:lumMod val="75000"/>
                      </a:scheme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173905"/>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HDInsight </a:t>
                </a:r>
              </a:p>
              <a:p>
                <a:pPr defTabSz="914400"/>
                <a:r>
                  <a:rPr lang="en-US" sz="1100" dirty="0">
                    <a:solidFill>
                      <a:srgbClr val="FFFFFF"/>
                    </a:solidFill>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Analytics</a:t>
                </a:r>
              </a:p>
            </p:txBody>
          </p:sp>
          <p:sp>
            <p:nvSpPr>
              <p:cNvPr id="438" name="Rectangle 437"/>
              <p:cNvSpPr/>
              <p:nvPr/>
            </p:nvSpPr>
            <p:spPr>
              <a:xfrm>
                <a:off x="6340519" y="208926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SQL Data </a:t>
                </a:r>
              </a:p>
              <a:p>
                <a:pPr defTabSz="914400"/>
                <a:r>
                  <a:rPr lang="en-US" sz="1100" dirty="0">
                    <a:solidFill>
                      <a:srgbClr val="FFFFFF"/>
                    </a:solidFill>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6283" rIns="182854" bIns="146283" rtlCol="0">
                <a:noAutofit/>
              </a:bodyPr>
              <a:lstStyle/>
              <a:p>
                <a:pPr defTabSz="932563">
                  <a:lnSpc>
                    <a:spcPct val="90000"/>
                  </a:lnSpc>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Data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Sensors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and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DocumentDB</a:t>
                </a:r>
              </a:p>
            </p:txBody>
          </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94" name="Rectangle 393"/>
              <p:cNvSpPr/>
              <p:nvPr/>
            </p:nvSpPr>
            <p:spPr>
              <a:xfrm>
                <a:off x="8365366" y="3370317"/>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914400"/>
                <a:r>
                  <a:rPr lang="en-US" sz="1100" dirty="0">
                    <a:solidFill>
                      <a:srgbClr val="FFFFFF"/>
                    </a:solidFill>
                    <a:cs typeface="Segoe UI Semilight" panose="020B0402040204020203" pitchFamily="34" charset="0"/>
                  </a:rPr>
                  <a:t>Bot </a:t>
                </a:r>
                <a:br>
                  <a:rPr lang="en-US" sz="1100" dirty="0">
                    <a:solidFill>
                      <a:srgbClr val="FFFFFF"/>
                    </a:solidFill>
                    <a:cs typeface="Segoe UI Semilight" panose="020B0402040204020203" pitchFamily="34" charset="0"/>
                  </a:rPr>
                </a:br>
                <a:r>
                  <a:rPr lang="en-US" sz="1100" dirty="0">
                    <a:solidFill>
                      <a:srgbClr val="FFFFFF"/>
                    </a:solidFill>
                    <a:cs typeface="Segoe UI Semilight" panose="020B0402040204020203" pitchFamily="34" charset="0"/>
                  </a:rPr>
                  <a:t>Service</a:t>
                </a:r>
              </a:p>
            </p:txBody>
          </p:sp>
          <p:sp>
            <p:nvSpPr>
              <p:cNvPr id="400" name="Rectangle 399"/>
              <p:cNvSpPr/>
              <p:nvPr/>
            </p:nvSpPr>
            <p:spPr>
              <a:xfrm>
                <a:off x="8365366" y="208926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grpSp>
          <p:sp>
            <p:nvSpPr>
              <p:cNvPr id="132" name="Rectangle 131"/>
              <p:cNvSpPr/>
              <p:nvPr/>
            </p:nvSpPr>
            <p:spPr>
              <a:xfrm>
                <a:off x="6340519" y="4367245"/>
                <a:ext cx="1294130" cy="446397"/>
              </a:xfrm>
              <a:prstGeom prst="rect">
                <a:avLst/>
              </a:prstGeom>
            </p:spPr>
            <p:txBody>
              <a:bodyPr wrap="square">
                <a:spAutoFit/>
              </a:bodyPr>
              <a:lstStyle/>
              <a:p>
                <a:pPr defTabSz="932597">
                  <a:defRPr/>
                </a:pPr>
                <a:r>
                  <a:rPr lang="en-US" sz="1100" kern="0" dirty="0">
                    <a:solidFill>
                      <a:srgbClr val="FFFFFF"/>
                    </a:solidFill>
                    <a:latin typeface="Segoe UI"/>
                    <a:cs typeface="Segoe UI Semilight" panose="020B0402040204020203" pitchFamily="34" charset="0"/>
                  </a:rPr>
                  <a:t>Azure Analysis</a:t>
                </a:r>
                <a:br>
                  <a:rPr lang="en-US" sz="1100" kern="0" dirty="0">
                    <a:solidFill>
                      <a:srgbClr val="FFFFFF"/>
                    </a:solidFill>
                    <a:latin typeface="Segoe UI"/>
                    <a:cs typeface="Segoe UI Semilight" panose="020B0402040204020203" pitchFamily="34" charset="0"/>
                  </a:rPr>
                </a:br>
                <a:r>
                  <a:rPr lang="en-US" sz="1100" kern="0" dirty="0">
                    <a:solidFill>
                      <a:srgbClr val="FFFFFF"/>
                    </a:solidFill>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grpSp>
        <p:grpSp>
          <p:nvGrpSpPr>
            <p:cNvPr id="133" name="Group 132"/>
            <p:cNvGrpSpPr/>
            <p:nvPr/>
          </p:nvGrpSpPr>
          <p:grpSpPr>
            <a:xfrm>
              <a:off x="6019698" y="4445181"/>
              <a:ext cx="308198" cy="237357"/>
              <a:chOff x="3017872" y="3771579"/>
              <a:chExt cx="308198" cy="237357"/>
            </a:xfrm>
            <a:solidFill>
              <a:schemeClr val="tx1"/>
            </a:solidFill>
          </p:grpSpPr>
          <p:grpSp>
            <p:nvGrpSpPr>
              <p:cNvPr id="134" name="Group 133"/>
              <p:cNvGrpSpPr/>
              <p:nvPr/>
            </p:nvGrpSpPr>
            <p:grpSpPr>
              <a:xfrm>
                <a:off x="3017872" y="3771579"/>
                <a:ext cx="308198" cy="237357"/>
                <a:chOff x="622448" y="3040067"/>
                <a:chExt cx="660650" cy="508795"/>
              </a:xfrm>
              <a:grpFill/>
            </p:grpSpPr>
            <p:grpSp>
              <p:nvGrpSpPr>
                <p:cNvPr id="138" name="Group 137"/>
                <p:cNvGrpSpPr/>
                <p:nvPr/>
              </p:nvGrpSpPr>
              <p:grpSpPr>
                <a:xfrm>
                  <a:off x="622448" y="3040067"/>
                  <a:ext cx="276884" cy="214308"/>
                  <a:chOff x="1646287" y="3497262"/>
                  <a:chExt cx="276884" cy="214308"/>
                </a:xfrm>
                <a:grpFill/>
              </p:grpSpPr>
              <p:sp>
                <p:nvSpPr>
                  <p:cNvPr id="152" name="Freeform: Shape 15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53" name="Oval 15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39" name="Group 138"/>
                <p:cNvGrpSpPr/>
                <p:nvPr/>
              </p:nvGrpSpPr>
              <p:grpSpPr>
                <a:xfrm>
                  <a:off x="1006214" y="3147221"/>
                  <a:ext cx="276884" cy="214308"/>
                  <a:chOff x="1646287" y="3497262"/>
                  <a:chExt cx="276884" cy="214308"/>
                </a:xfrm>
                <a:grpFill/>
              </p:grpSpPr>
              <p:sp>
                <p:nvSpPr>
                  <p:cNvPr id="148" name="Freeform: Shape 14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51" name="Oval 15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40" name="Group 139"/>
                <p:cNvGrpSpPr/>
                <p:nvPr/>
              </p:nvGrpSpPr>
              <p:grpSpPr>
                <a:xfrm>
                  <a:off x="659024" y="3334554"/>
                  <a:ext cx="276884" cy="214308"/>
                  <a:chOff x="1646287" y="3497262"/>
                  <a:chExt cx="276884" cy="214308"/>
                </a:xfrm>
                <a:grpFill/>
              </p:grpSpPr>
              <p:sp>
                <p:nvSpPr>
                  <p:cNvPr id="141" name="Freeform: Shape 14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45" name="Oval 14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cxnSp>
            <p:nvCxnSpPr>
              <p:cNvPr id="135" name="Straight Connector 134"/>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3420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038 -4.02179E-6 L -0.62382 -4.02179E-6 " pathEditMode="relative" rAng="0" ptsTypes="AA">
                                      <p:cBhvr>
                                        <p:cTn id="6" dur="2000" fill="hold"/>
                                        <p:tgtEl>
                                          <p:spTgt spid="4"/>
                                        </p:tgtEl>
                                        <p:attrNameLst>
                                          <p:attrName>ppt_x</p:attrName>
                                          <p:attrName>ppt_y</p:attrName>
                                        </p:attrNameLst>
                                      </p:cBhvr>
                                      <p:rCtr x="-312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3" name="Rectangle 28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Build applications that understand people</a:t>
            </a:r>
          </a:p>
        </p:txBody>
      </p:sp>
      <p:sp>
        <p:nvSpPr>
          <p:cNvPr id="11" name="Rectangle 10"/>
          <p:cNvSpPr/>
          <p:nvPr/>
        </p:nvSpPr>
        <p:spPr>
          <a:xfrm>
            <a:off x="4033339" y="1300726"/>
            <a:ext cx="1996472"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        Speech</a:t>
            </a:r>
          </a:p>
        </p:txBody>
      </p:sp>
      <p:sp>
        <p:nvSpPr>
          <p:cNvPr id="14" name="Rectangle 13"/>
          <p:cNvSpPr/>
          <p:nvPr/>
        </p:nvSpPr>
        <p:spPr>
          <a:xfrm>
            <a:off x="1957700" y="1302727"/>
            <a:ext cx="1994663" cy="576269"/>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Vision</a:t>
            </a:r>
          </a:p>
        </p:txBody>
      </p:sp>
      <p:sp>
        <p:nvSpPr>
          <p:cNvPr id="17" name="Rectangle 16"/>
          <p:cNvSpPr/>
          <p:nvPr/>
        </p:nvSpPr>
        <p:spPr>
          <a:xfrm>
            <a:off x="8198777" y="1300726"/>
            <a:ext cx="1955823"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          Knowledge</a:t>
            </a:r>
          </a:p>
        </p:txBody>
      </p:sp>
      <p:sp>
        <p:nvSpPr>
          <p:cNvPr id="20" name="Rectangle 19"/>
          <p:cNvSpPr/>
          <p:nvPr/>
        </p:nvSpPr>
        <p:spPr>
          <a:xfrm>
            <a:off x="6110787" y="1300726"/>
            <a:ext cx="1994664"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Language</a:t>
            </a:r>
          </a:p>
        </p:txBody>
      </p:sp>
      <p:sp>
        <p:nvSpPr>
          <p:cNvPr id="24" name="Rectangle 23"/>
          <p:cNvSpPr/>
          <p:nvPr/>
        </p:nvSpPr>
        <p:spPr>
          <a:xfrm>
            <a:off x="10245681" y="1300726"/>
            <a:ext cx="1955823"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Search</a:t>
            </a:r>
          </a:p>
        </p:txBody>
      </p:sp>
      <p:grpSp>
        <p:nvGrpSpPr>
          <p:cNvPr id="3" name="Group 2"/>
          <p:cNvGrpSpPr/>
          <p:nvPr/>
        </p:nvGrpSpPr>
        <p:grpSpPr>
          <a:xfrm>
            <a:off x="1583539" y="5334540"/>
            <a:ext cx="10515485" cy="1177630"/>
            <a:chOff x="1646287" y="5677408"/>
            <a:chExt cx="10515485" cy="1280351"/>
          </a:xfrm>
        </p:grpSpPr>
        <p:sp>
          <p:nvSpPr>
            <p:cNvPr id="108" name="TextBox 107"/>
            <p:cNvSpPr txBox="1"/>
            <p:nvPr/>
          </p:nvSpPr>
          <p:spPr>
            <a:xfrm>
              <a:off x="1646287" y="5677408"/>
              <a:ext cx="6013661" cy="947952"/>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Faces, images, emotion recognition and video intelligence</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Spoken language processing, speaker recognition, custom speech recognition</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Natural language processing, sentiment and topics analysis, spelling errors</a:t>
              </a:r>
            </a:p>
          </p:txBody>
        </p:sp>
        <p:sp>
          <p:nvSpPr>
            <p:cNvPr id="109" name="TextBox 108"/>
            <p:cNvSpPr txBox="1"/>
            <p:nvPr/>
          </p:nvSpPr>
          <p:spPr>
            <a:xfrm>
              <a:off x="7589436" y="5677408"/>
              <a:ext cx="4572336" cy="1280351"/>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Complex tasks processing, knowledge exploration, intelligent recommendations</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Bing engine capabilities for Web, Autosuggest, Image, Video and News</a:t>
              </a:r>
            </a:p>
            <a:p>
              <a:pPr marL="342900" marR="0" lvl="0" indent="-3429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endParaRPr kumimoji="0" lang="en-US" sz="1200" b="0" i="0" u="none" strike="noStrike" kern="0" cap="none" spc="0" normalizeH="0" baseline="0" noProof="0" dirty="0">
                <a:ln>
                  <a:noFill/>
                </a:ln>
                <a:solidFill>
                  <a:schemeClr val="bg1"/>
                </a:solidFill>
                <a:effectLst/>
                <a:uLnTx/>
                <a:uFillTx/>
              </a:endParaRPr>
            </a:p>
          </p:txBody>
        </p:sp>
      </p:grpSp>
      <p:sp>
        <p:nvSpPr>
          <p:cNvPr id="89" name="Rectangle 88"/>
          <p:cNvSpPr/>
          <p:nvPr/>
        </p:nvSpPr>
        <p:spPr bwMode="auto">
          <a:xfrm>
            <a:off x="6110787" y="4142537"/>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Language Understanding</a:t>
            </a:r>
          </a:p>
        </p:txBody>
      </p:sp>
      <p:sp>
        <p:nvSpPr>
          <p:cNvPr id="90" name="Rectangle 89"/>
          <p:cNvSpPr/>
          <p:nvPr/>
        </p:nvSpPr>
        <p:spPr bwMode="auto">
          <a:xfrm>
            <a:off x="10258850" y="4144806"/>
            <a:ext cx="194265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Auto Suggest API</a:t>
            </a:r>
            <a:endParaRPr lang="en-US" sz="1200" kern="0" dirty="0">
              <a:gradFill>
                <a:gsLst>
                  <a:gs pos="0">
                    <a:srgbClr val="404040"/>
                  </a:gs>
                  <a:gs pos="100000">
                    <a:srgbClr val="404040"/>
                  </a:gs>
                </a:gsLst>
                <a:lin ang="5400000" scaled="0"/>
              </a:gradFill>
            </a:endParaRPr>
          </a:p>
        </p:txBody>
      </p:sp>
      <p:sp>
        <p:nvSpPr>
          <p:cNvPr id="91" name="Rectangle 90"/>
          <p:cNvSpPr/>
          <p:nvPr/>
        </p:nvSpPr>
        <p:spPr bwMode="auto">
          <a:xfrm>
            <a:off x="4029646" y="1968817"/>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Speaker Recognition</a:t>
            </a:r>
          </a:p>
        </p:txBody>
      </p:sp>
      <p:sp>
        <p:nvSpPr>
          <p:cNvPr id="92" name="Rectangle 91"/>
          <p:cNvSpPr/>
          <p:nvPr/>
        </p:nvSpPr>
        <p:spPr bwMode="auto">
          <a:xfrm>
            <a:off x="4029646" y="2509319"/>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Bing Speech</a:t>
            </a:r>
          </a:p>
        </p:txBody>
      </p:sp>
      <p:sp>
        <p:nvSpPr>
          <p:cNvPr id="93" name="Rectangle 92"/>
          <p:cNvSpPr/>
          <p:nvPr/>
        </p:nvSpPr>
        <p:spPr bwMode="auto">
          <a:xfrm>
            <a:off x="4029646" y="3049821"/>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Custom Speech Service</a:t>
            </a:r>
          </a:p>
        </p:txBody>
      </p:sp>
      <p:sp>
        <p:nvSpPr>
          <p:cNvPr id="94" name="Rectangle 93"/>
          <p:cNvSpPr/>
          <p:nvPr/>
        </p:nvSpPr>
        <p:spPr bwMode="auto">
          <a:xfrm>
            <a:off x="6110787" y="1968817"/>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Text Analytics</a:t>
            </a:r>
            <a:endParaRPr lang="en-US" sz="1200" kern="0" dirty="0">
              <a:gradFill>
                <a:gsLst>
                  <a:gs pos="0">
                    <a:srgbClr val="404040"/>
                  </a:gs>
                  <a:gs pos="100000">
                    <a:srgbClr val="404040"/>
                  </a:gs>
                </a:gsLst>
                <a:lin ang="5400000" scaled="0"/>
              </a:gradFill>
            </a:endParaRPr>
          </a:p>
        </p:txBody>
      </p:sp>
      <p:sp>
        <p:nvSpPr>
          <p:cNvPr id="95" name="Rectangle 94"/>
          <p:cNvSpPr/>
          <p:nvPr/>
        </p:nvSpPr>
        <p:spPr bwMode="auto">
          <a:xfrm>
            <a:off x="6110787" y="2512247"/>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Bing Spell Check</a:t>
            </a:r>
          </a:p>
        </p:txBody>
      </p:sp>
      <p:sp>
        <p:nvSpPr>
          <p:cNvPr id="96" name="Rectangle 95"/>
          <p:cNvSpPr/>
          <p:nvPr/>
        </p:nvSpPr>
        <p:spPr bwMode="auto">
          <a:xfrm>
            <a:off x="6110787" y="3055677"/>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Web Language Model</a:t>
            </a:r>
          </a:p>
        </p:txBody>
      </p:sp>
      <p:sp>
        <p:nvSpPr>
          <p:cNvPr id="97" name="Rectangle 96"/>
          <p:cNvSpPr/>
          <p:nvPr/>
        </p:nvSpPr>
        <p:spPr bwMode="auto">
          <a:xfrm>
            <a:off x="6110787" y="3599107"/>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Linguistic Analysis </a:t>
            </a:r>
          </a:p>
        </p:txBody>
      </p:sp>
      <p:sp>
        <p:nvSpPr>
          <p:cNvPr id="98" name="Rectangle 97"/>
          <p:cNvSpPr/>
          <p:nvPr/>
        </p:nvSpPr>
        <p:spPr bwMode="auto">
          <a:xfrm>
            <a:off x="8198558" y="1968817"/>
            <a:ext cx="1956042"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Academic</a:t>
            </a:r>
            <a:endParaRPr lang="en-US" sz="1200" kern="0" dirty="0">
              <a:gradFill>
                <a:gsLst>
                  <a:gs pos="0">
                    <a:srgbClr val="404040"/>
                  </a:gs>
                  <a:gs pos="100000">
                    <a:srgbClr val="404040"/>
                  </a:gs>
                </a:gsLst>
                <a:lin ang="5400000" scaled="0"/>
              </a:gradFill>
            </a:endParaRPr>
          </a:p>
        </p:txBody>
      </p:sp>
      <p:sp>
        <p:nvSpPr>
          <p:cNvPr id="99" name="Rectangle 98"/>
          <p:cNvSpPr/>
          <p:nvPr/>
        </p:nvSpPr>
        <p:spPr bwMode="auto">
          <a:xfrm>
            <a:off x="8198558" y="2513417"/>
            <a:ext cx="1956042"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Entity Linking</a:t>
            </a:r>
          </a:p>
        </p:txBody>
      </p:sp>
      <p:sp>
        <p:nvSpPr>
          <p:cNvPr id="100" name="Rectangle 99"/>
          <p:cNvSpPr/>
          <p:nvPr/>
        </p:nvSpPr>
        <p:spPr bwMode="auto">
          <a:xfrm>
            <a:off x="8198558" y="3058017"/>
            <a:ext cx="1956042"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Knowledge Exploration</a:t>
            </a:r>
          </a:p>
        </p:txBody>
      </p:sp>
      <p:sp>
        <p:nvSpPr>
          <p:cNvPr id="101" name="Rectangle 100"/>
          <p:cNvSpPr/>
          <p:nvPr/>
        </p:nvSpPr>
        <p:spPr bwMode="auto">
          <a:xfrm>
            <a:off x="8198558" y="3602617"/>
            <a:ext cx="1956042"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Recommendations</a:t>
            </a:r>
            <a:endParaRPr lang="en-US" sz="1200" kern="0" dirty="0">
              <a:gradFill>
                <a:gsLst>
                  <a:gs pos="0">
                    <a:srgbClr val="404040"/>
                  </a:gs>
                  <a:gs pos="100000">
                    <a:srgbClr val="404040"/>
                  </a:gs>
                </a:gsLst>
                <a:lin ang="5400000" scaled="0"/>
              </a:gradFill>
            </a:endParaRPr>
          </a:p>
        </p:txBody>
      </p:sp>
      <p:sp>
        <p:nvSpPr>
          <p:cNvPr id="102" name="Rectangle 101"/>
          <p:cNvSpPr/>
          <p:nvPr/>
        </p:nvSpPr>
        <p:spPr bwMode="auto">
          <a:xfrm>
            <a:off x="10247277" y="1968817"/>
            <a:ext cx="1956042"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a:t>
            </a:r>
            <a:r>
              <a:rPr lang="en-US" sz="1200" kern="0" dirty="0">
                <a:gradFill>
                  <a:gsLst>
                    <a:gs pos="0">
                      <a:srgbClr val="404040"/>
                    </a:gs>
                    <a:gs pos="100000">
                      <a:srgbClr val="404040"/>
                    </a:gs>
                  </a:gsLst>
                  <a:lin ang="5400000" scaled="0"/>
                </a:gradFill>
              </a:rPr>
              <a:t>Web </a:t>
            </a:r>
            <a:r>
              <a:rPr lang="en-US" sz="1200" kern="0">
                <a:gradFill>
                  <a:gsLst>
                    <a:gs pos="0">
                      <a:srgbClr val="404040"/>
                    </a:gs>
                    <a:gs pos="100000">
                      <a:srgbClr val="404040"/>
                    </a:gs>
                  </a:gsLst>
                  <a:lin ang="5400000" scaled="0"/>
                </a:gradFill>
              </a:rPr>
              <a:t>Search API</a:t>
            </a:r>
            <a:endParaRPr lang="en-US" sz="1200" kern="0" dirty="0">
              <a:gradFill>
                <a:gsLst>
                  <a:gs pos="0">
                    <a:srgbClr val="404040"/>
                  </a:gs>
                  <a:gs pos="100000">
                    <a:srgbClr val="404040"/>
                  </a:gs>
                </a:gsLst>
                <a:lin ang="5400000" scaled="0"/>
              </a:gradFill>
            </a:endParaRPr>
          </a:p>
        </p:txBody>
      </p:sp>
      <p:sp>
        <p:nvSpPr>
          <p:cNvPr id="103" name="Rectangle 102"/>
          <p:cNvSpPr/>
          <p:nvPr/>
        </p:nvSpPr>
        <p:spPr bwMode="auto">
          <a:xfrm>
            <a:off x="10247277" y="2512814"/>
            <a:ext cx="1956042"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Bing Image Search API</a:t>
            </a:r>
          </a:p>
        </p:txBody>
      </p:sp>
      <p:sp>
        <p:nvSpPr>
          <p:cNvPr id="104" name="Rectangle 103"/>
          <p:cNvSpPr/>
          <p:nvPr/>
        </p:nvSpPr>
        <p:spPr bwMode="auto">
          <a:xfrm>
            <a:off x="10247277" y="3056811"/>
            <a:ext cx="1956042"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Video Search API</a:t>
            </a:r>
            <a:endParaRPr lang="en-US" sz="1200" kern="0" dirty="0">
              <a:gradFill>
                <a:gsLst>
                  <a:gs pos="0">
                    <a:srgbClr val="404040"/>
                  </a:gs>
                  <a:gs pos="100000">
                    <a:srgbClr val="404040"/>
                  </a:gs>
                </a:gsLst>
                <a:lin ang="5400000" scaled="0"/>
              </a:gradFill>
            </a:endParaRPr>
          </a:p>
        </p:txBody>
      </p:sp>
      <p:sp>
        <p:nvSpPr>
          <p:cNvPr id="105" name="Rectangle 104"/>
          <p:cNvSpPr/>
          <p:nvPr/>
        </p:nvSpPr>
        <p:spPr bwMode="auto">
          <a:xfrm>
            <a:off x="10247277" y="3600808"/>
            <a:ext cx="1956042"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News Search API</a:t>
            </a:r>
            <a:endParaRPr lang="en-US" sz="1200" kern="0" dirty="0">
              <a:gradFill>
                <a:gsLst>
                  <a:gs pos="0">
                    <a:srgbClr val="404040"/>
                  </a:gs>
                  <a:gs pos="100000">
                    <a:srgbClr val="404040"/>
                  </a:gs>
                </a:gsLst>
                <a:lin ang="5400000" scaled="0"/>
              </a:gradFill>
            </a:endParaRPr>
          </a:p>
        </p:txBody>
      </p:sp>
      <p:sp>
        <p:nvSpPr>
          <p:cNvPr id="106" name="Rectangle 105"/>
          <p:cNvSpPr/>
          <p:nvPr/>
        </p:nvSpPr>
        <p:spPr bwMode="auto">
          <a:xfrm>
            <a:off x="1957777" y="1968817"/>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Computer Vision</a:t>
            </a:r>
            <a:endParaRPr lang="en-US" sz="1200" kern="0" dirty="0">
              <a:gradFill>
                <a:gsLst>
                  <a:gs pos="0">
                    <a:srgbClr val="404040"/>
                  </a:gs>
                  <a:gs pos="100000">
                    <a:srgbClr val="404040"/>
                  </a:gs>
                </a:gsLst>
                <a:lin ang="5400000" scaled="0"/>
              </a:gradFill>
            </a:endParaRPr>
          </a:p>
        </p:txBody>
      </p:sp>
      <p:sp>
        <p:nvSpPr>
          <p:cNvPr id="107" name="Rectangle 106"/>
          <p:cNvSpPr/>
          <p:nvPr/>
        </p:nvSpPr>
        <p:spPr bwMode="auto">
          <a:xfrm>
            <a:off x="1957777" y="3055677"/>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Face</a:t>
            </a:r>
            <a:endParaRPr lang="en-US" sz="1200" kern="0" dirty="0">
              <a:gradFill>
                <a:gsLst>
                  <a:gs pos="0">
                    <a:srgbClr val="404040"/>
                  </a:gs>
                  <a:gs pos="100000">
                    <a:srgbClr val="404040"/>
                  </a:gs>
                </a:gsLst>
                <a:lin ang="5400000" scaled="0"/>
              </a:gradFill>
            </a:endParaRPr>
          </a:p>
        </p:txBody>
      </p:sp>
      <p:sp>
        <p:nvSpPr>
          <p:cNvPr id="110" name="Rectangle 109"/>
          <p:cNvSpPr/>
          <p:nvPr/>
        </p:nvSpPr>
        <p:spPr bwMode="auto">
          <a:xfrm>
            <a:off x="1957777" y="3599107"/>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Emotion</a:t>
            </a:r>
          </a:p>
        </p:txBody>
      </p:sp>
      <p:sp>
        <p:nvSpPr>
          <p:cNvPr id="111" name="Rectangle 110"/>
          <p:cNvSpPr/>
          <p:nvPr/>
        </p:nvSpPr>
        <p:spPr bwMode="auto">
          <a:xfrm>
            <a:off x="1957777" y="4142537"/>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Video</a:t>
            </a:r>
            <a:endParaRPr lang="en-US" sz="1200" kern="0" dirty="0">
              <a:gradFill>
                <a:gsLst>
                  <a:gs pos="0">
                    <a:srgbClr val="404040"/>
                  </a:gs>
                  <a:gs pos="100000">
                    <a:srgbClr val="404040"/>
                  </a:gs>
                </a:gsLst>
                <a:lin ang="5400000" scaled="0"/>
              </a:gradFill>
            </a:endParaRPr>
          </a:p>
        </p:txBody>
      </p:sp>
      <p:sp>
        <p:nvSpPr>
          <p:cNvPr id="75" name="Freeform 118"/>
          <p:cNvSpPr>
            <a:spLocks noChangeAspect="1" noEditPoints="1"/>
          </p:cNvSpPr>
          <p:nvPr/>
        </p:nvSpPr>
        <p:spPr bwMode="black">
          <a:xfrm>
            <a:off x="2085055" y="1460463"/>
            <a:ext cx="374785" cy="259250"/>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009" y="1452324"/>
            <a:ext cx="365477" cy="275528"/>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0791" y="1433790"/>
            <a:ext cx="297838" cy="312596"/>
          </a:xfrm>
          <a:prstGeom prst="rect">
            <a:avLst/>
          </a:prstGeom>
        </p:spPr>
      </p:pic>
      <p:sp>
        <p:nvSpPr>
          <p:cNvPr id="80" name="Oval 1026"/>
          <p:cNvSpPr>
            <a:spLocks noChangeAspect="1"/>
          </p:cNvSpPr>
          <p:nvPr/>
        </p:nvSpPr>
        <p:spPr bwMode="auto">
          <a:xfrm>
            <a:off x="4254963" y="1428332"/>
            <a:ext cx="195923" cy="32351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1" name="Freeform 7"/>
          <p:cNvSpPr>
            <a:spLocks noEditPoints="1"/>
          </p:cNvSpPr>
          <p:nvPr/>
        </p:nvSpPr>
        <p:spPr bwMode="auto">
          <a:xfrm>
            <a:off x="8406609" y="1428332"/>
            <a:ext cx="199060" cy="323512"/>
          </a:xfrm>
          <a:custGeom>
            <a:avLst/>
            <a:gdLst/>
            <a:ahLst/>
            <a:cxnLst>
              <a:cxn ang="0">
                <a:pos x="132" y="0"/>
              </a:cxn>
              <a:cxn ang="0">
                <a:pos x="130" y="0"/>
              </a:cxn>
              <a:cxn ang="0">
                <a:pos x="0" y="124"/>
              </a:cxn>
              <a:cxn ang="0">
                <a:pos x="46" y="224"/>
              </a:cxn>
              <a:cxn ang="0">
                <a:pos x="55" y="248"/>
              </a:cxn>
              <a:cxn ang="0">
                <a:pos x="60" y="272"/>
              </a:cxn>
              <a:cxn ang="0">
                <a:pos x="76" y="310"/>
              </a:cxn>
              <a:cxn ang="0">
                <a:pos x="185" y="310"/>
              </a:cxn>
              <a:cxn ang="0">
                <a:pos x="202" y="272"/>
              </a:cxn>
              <a:cxn ang="0">
                <a:pos x="216" y="224"/>
              </a:cxn>
              <a:cxn ang="0">
                <a:pos x="239" y="185"/>
              </a:cxn>
              <a:cxn ang="0">
                <a:pos x="262" y="124"/>
              </a:cxn>
              <a:cxn ang="0">
                <a:pos x="132" y="0"/>
              </a:cxn>
              <a:cxn ang="0">
                <a:pos x="94" y="74"/>
              </a:cxn>
              <a:cxn ang="0">
                <a:pos x="94" y="74"/>
              </a:cxn>
              <a:cxn ang="0">
                <a:pos x="70" y="111"/>
              </a:cxn>
              <a:cxn ang="0">
                <a:pos x="70" y="111"/>
              </a:cxn>
              <a:cxn ang="0">
                <a:pos x="54" y="127"/>
              </a:cxn>
              <a:cxn ang="0">
                <a:pos x="38" y="111"/>
              </a:cxn>
              <a:cxn ang="0">
                <a:pos x="38" y="108"/>
              </a:cxn>
              <a:cxn ang="0">
                <a:pos x="85" y="43"/>
              </a:cxn>
              <a:cxn ang="0">
                <a:pos x="89" y="43"/>
              </a:cxn>
              <a:cxn ang="0">
                <a:pos x="105" y="59"/>
              </a:cxn>
              <a:cxn ang="0">
                <a:pos x="94" y="74"/>
              </a:cxn>
              <a:cxn ang="0">
                <a:pos x="170" y="370"/>
              </a:cxn>
              <a:cxn ang="0">
                <a:pos x="92" y="370"/>
              </a:cxn>
              <a:cxn ang="0">
                <a:pos x="74" y="384"/>
              </a:cxn>
              <a:cxn ang="0">
                <a:pos x="92" y="399"/>
              </a:cxn>
              <a:cxn ang="0">
                <a:pos x="170" y="399"/>
              </a:cxn>
              <a:cxn ang="0">
                <a:pos x="187" y="384"/>
              </a:cxn>
              <a:cxn ang="0">
                <a:pos x="170" y="370"/>
              </a:cxn>
              <a:cxn ang="0">
                <a:pos x="119" y="426"/>
              </a:cxn>
              <a:cxn ang="0">
                <a:pos x="143" y="426"/>
              </a:cxn>
              <a:cxn ang="0">
                <a:pos x="158" y="414"/>
              </a:cxn>
              <a:cxn ang="0">
                <a:pos x="103" y="414"/>
              </a:cxn>
              <a:cxn ang="0">
                <a:pos x="119" y="426"/>
              </a:cxn>
              <a:cxn ang="0">
                <a:pos x="172" y="326"/>
              </a:cxn>
              <a:cxn ang="0">
                <a:pos x="90" y="326"/>
              </a:cxn>
              <a:cxn ang="0">
                <a:pos x="72" y="341"/>
              </a:cxn>
              <a:cxn ang="0">
                <a:pos x="90" y="356"/>
              </a:cxn>
              <a:cxn ang="0">
                <a:pos x="172" y="356"/>
              </a:cxn>
              <a:cxn ang="0">
                <a:pos x="190" y="341"/>
              </a:cxn>
              <a:cxn ang="0">
                <a:pos x="172" y="326"/>
              </a:cxn>
            </a:cxnLst>
            <a:rect l="0" t="0" r="r" b="b"/>
            <a:pathLst>
              <a:path w="262" h="426">
                <a:moveTo>
                  <a:pt x="132" y="0"/>
                </a:moveTo>
                <a:cubicBezTo>
                  <a:pt x="131" y="0"/>
                  <a:pt x="131" y="0"/>
                  <a:pt x="130" y="0"/>
                </a:cubicBezTo>
                <a:cubicBezTo>
                  <a:pt x="58" y="0"/>
                  <a:pt x="0" y="56"/>
                  <a:pt x="0" y="124"/>
                </a:cubicBezTo>
                <a:cubicBezTo>
                  <a:pt x="0" y="163"/>
                  <a:pt x="30" y="190"/>
                  <a:pt x="46" y="224"/>
                </a:cubicBezTo>
                <a:cubicBezTo>
                  <a:pt x="51" y="233"/>
                  <a:pt x="53" y="241"/>
                  <a:pt x="55" y="248"/>
                </a:cubicBezTo>
                <a:cubicBezTo>
                  <a:pt x="58" y="257"/>
                  <a:pt x="59" y="264"/>
                  <a:pt x="60" y="272"/>
                </a:cubicBezTo>
                <a:cubicBezTo>
                  <a:pt x="62" y="287"/>
                  <a:pt x="63" y="301"/>
                  <a:pt x="76" y="310"/>
                </a:cubicBezTo>
                <a:cubicBezTo>
                  <a:pt x="185" y="310"/>
                  <a:pt x="185" y="310"/>
                  <a:pt x="185" y="310"/>
                </a:cubicBezTo>
                <a:cubicBezTo>
                  <a:pt x="199" y="301"/>
                  <a:pt x="200" y="287"/>
                  <a:pt x="202" y="272"/>
                </a:cubicBezTo>
                <a:cubicBezTo>
                  <a:pt x="204" y="258"/>
                  <a:pt x="206" y="245"/>
                  <a:pt x="216" y="224"/>
                </a:cubicBezTo>
                <a:cubicBezTo>
                  <a:pt x="222" y="210"/>
                  <a:pt x="231" y="198"/>
                  <a:pt x="239" y="185"/>
                </a:cubicBezTo>
                <a:cubicBezTo>
                  <a:pt x="251" y="166"/>
                  <a:pt x="262" y="147"/>
                  <a:pt x="262" y="124"/>
                </a:cubicBezTo>
                <a:cubicBezTo>
                  <a:pt x="262" y="56"/>
                  <a:pt x="203" y="0"/>
                  <a:pt x="132" y="0"/>
                </a:cubicBezTo>
                <a:close/>
                <a:moveTo>
                  <a:pt x="94" y="74"/>
                </a:moveTo>
                <a:cubicBezTo>
                  <a:pt x="94" y="74"/>
                  <a:pt x="94" y="74"/>
                  <a:pt x="94" y="74"/>
                </a:cubicBezTo>
                <a:cubicBezTo>
                  <a:pt x="78" y="78"/>
                  <a:pt x="71" y="97"/>
                  <a:pt x="70" y="111"/>
                </a:cubicBezTo>
                <a:cubicBezTo>
                  <a:pt x="70" y="111"/>
                  <a:pt x="70" y="111"/>
                  <a:pt x="70" y="111"/>
                </a:cubicBezTo>
                <a:cubicBezTo>
                  <a:pt x="70" y="119"/>
                  <a:pt x="63" y="127"/>
                  <a:pt x="54" y="127"/>
                </a:cubicBezTo>
                <a:cubicBezTo>
                  <a:pt x="45" y="127"/>
                  <a:pt x="38" y="119"/>
                  <a:pt x="38" y="111"/>
                </a:cubicBezTo>
                <a:cubicBezTo>
                  <a:pt x="38" y="110"/>
                  <a:pt x="38" y="108"/>
                  <a:pt x="38" y="108"/>
                </a:cubicBezTo>
                <a:cubicBezTo>
                  <a:pt x="40" y="76"/>
                  <a:pt x="59" y="51"/>
                  <a:pt x="85" y="43"/>
                </a:cubicBezTo>
                <a:cubicBezTo>
                  <a:pt x="85" y="43"/>
                  <a:pt x="88" y="43"/>
                  <a:pt x="89" y="43"/>
                </a:cubicBezTo>
                <a:cubicBezTo>
                  <a:pt x="98" y="43"/>
                  <a:pt x="105" y="50"/>
                  <a:pt x="105" y="59"/>
                </a:cubicBezTo>
                <a:cubicBezTo>
                  <a:pt x="105" y="66"/>
                  <a:pt x="101" y="71"/>
                  <a:pt x="94" y="74"/>
                </a:cubicBezTo>
                <a:close/>
                <a:moveTo>
                  <a:pt x="170" y="370"/>
                </a:moveTo>
                <a:cubicBezTo>
                  <a:pt x="92" y="370"/>
                  <a:pt x="92" y="370"/>
                  <a:pt x="92" y="370"/>
                </a:cubicBezTo>
                <a:cubicBezTo>
                  <a:pt x="82" y="370"/>
                  <a:pt x="74" y="376"/>
                  <a:pt x="74" y="384"/>
                </a:cubicBezTo>
                <a:cubicBezTo>
                  <a:pt x="74" y="392"/>
                  <a:pt x="82" y="399"/>
                  <a:pt x="92" y="399"/>
                </a:cubicBezTo>
                <a:cubicBezTo>
                  <a:pt x="170" y="399"/>
                  <a:pt x="170" y="399"/>
                  <a:pt x="170" y="399"/>
                </a:cubicBezTo>
                <a:cubicBezTo>
                  <a:pt x="180" y="399"/>
                  <a:pt x="187" y="392"/>
                  <a:pt x="187" y="384"/>
                </a:cubicBezTo>
                <a:cubicBezTo>
                  <a:pt x="187" y="376"/>
                  <a:pt x="180" y="370"/>
                  <a:pt x="170" y="370"/>
                </a:cubicBezTo>
                <a:close/>
                <a:moveTo>
                  <a:pt x="119" y="426"/>
                </a:moveTo>
                <a:cubicBezTo>
                  <a:pt x="143" y="426"/>
                  <a:pt x="143" y="426"/>
                  <a:pt x="143" y="426"/>
                </a:cubicBezTo>
                <a:cubicBezTo>
                  <a:pt x="151" y="426"/>
                  <a:pt x="158" y="421"/>
                  <a:pt x="158" y="414"/>
                </a:cubicBezTo>
                <a:cubicBezTo>
                  <a:pt x="103" y="414"/>
                  <a:pt x="103" y="414"/>
                  <a:pt x="103" y="414"/>
                </a:cubicBezTo>
                <a:cubicBezTo>
                  <a:pt x="104" y="421"/>
                  <a:pt x="111" y="426"/>
                  <a:pt x="119" y="426"/>
                </a:cubicBezTo>
                <a:close/>
                <a:moveTo>
                  <a:pt x="172" y="326"/>
                </a:moveTo>
                <a:cubicBezTo>
                  <a:pt x="90" y="326"/>
                  <a:pt x="90" y="326"/>
                  <a:pt x="90" y="326"/>
                </a:cubicBezTo>
                <a:cubicBezTo>
                  <a:pt x="80" y="326"/>
                  <a:pt x="72" y="333"/>
                  <a:pt x="72" y="341"/>
                </a:cubicBezTo>
                <a:cubicBezTo>
                  <a:pt x="72" y="349"/>
                  <a:pt x="80" y="356"/>
                  <a:pt x="90" y="356"/>
                </a:cubicBezTo>
                <a:cubicBezTo>
                  <a:pt x="172" y="356"/>
                  <a:pt x="172" y="356"/>
                  <a:pt x="172" y="356"/>
                </a:cubicBezTo>
                <a:cubicBezTo>
                  <a:pt x="182" y="356"/>
                  <a:pt x="190" y="349"/>
                  <a:pt x="190" y="341"/>
                </a:cubicBezTo>
                <a:cubicBezTo>
                  <a:pt x="190" y="333"/>
                  <a:pt x="182" y="326"/>
                  <a:pt x="172" y="326"/>
                </a:cubicBezTo>
                <a:close/>
              </a:path>
            </a:pathLst>
          </a:custGeom>
          <a:solidFill>
            <a:schemeClr val="tx1"/>
          </a:solidFill>
          <a:ln w="9525">
            <a:noFill/>
            <a:round/>
            <a:headEnd/>
            <a:tailEnd/>
          </a:ln>
        </p:spPr>
        <p:txBody>
          <a:bodyPr vert="horz" wrap="square" lIns="121920" tIns="60960" rIns="121920" bIns="60960" numCol="1" anchor="t" anchorCtr="0" compatLnSpc="1">
            <a:prstTxWarp prst="textNoShape">
              <a:avLst/>
            </a:prstTxWarp>
          </a:bodyPr>
          <a:lstStyle/>
          <a:p>
            <a:pPr defTabSz="914400"/>
            <a:endParaRPr lang="en-US" sz="2133" dirty="0">
              <a:solidFill>
                <a:srgbClr val="000000"/>
              </a:solidFill>
            </a:endParaRPr>
          </a:p>
        </p:txBody>
      </p:sp>
      <p:sp>
        <p:nvSpPr>
          <p:cNvPr id="118" name="Rectangle 117"/>
          <p:cNvSpPr/>
          <p:nvPr/>
        </p:nvSpPr>
        <p:spPr bwMode="auto">
          <a:xfrm>
            <a:off x="-250" y="1302727"/>
            <a:ext cx="1737360" cy="256073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19" name="Rectangle 118"/>
          <p:cNvSpPr/>
          <p:nvPr/>
        </p:nvSpPr>
        <p:spPr>
          <a:xfrm>
            <a:off x="605800" y="3370317"/>
            <a:ext cx="1268870" cy="261610"/>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Cortana</a:t>
            </a:r>
          </a:p>
        </p:txBody>
      </p:sp>
      <p:grpSp>
        <p:nvGrpSpPr>
          <p:cNvPr id="120" name="Group 119"/>
          <p:cNvGrpSpPr/>
          <p:nvPr/>
        </p:nvGrpSpPr>
        <p:grpSpPr>
          <a:xfrm>
            <a:off x="209823" y="3341390"/>
            <a:ext cx="315759" cy="315759"/>
            <a:chOff x="3236100" y="589298"/>
            <a:chExt cx="5641200" cy="5641200"/>
          </a:xfrm>
          <a:solidFill>
            <a:schemeClr val="accent1">
              <a:lumMod val="75000"/>
            </a:schemeClr>
          </a:solidFill>
        </p:grpSpPr>
        <p:sp>
          <p:nvSpPr>
            <p:cNvPr id="12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23" name="Rectangle 122"/>
          <p:cNvSpPr/>
          <p:nvPr/>
        </p:nvSpPr>
        <p:spPr>
          <a:xfrm>
            <a:off x="605800" y="2701617"/>
            <a:ext cx="1268870" cy="430887"/>
          </a:xfrm>
          <a:prstGeom prst="rect">
            <a:avLst/>
          </a:prstGeom>
        </p:spPr>
        <p:txBody>
          <a:bodyPr wrap="square" anchor="ctr">
            <a:spAutoFit/>
          </a:bodyPr>
          <a:lstStyle/>
          <a:p>
            <a:pPr defTabSz="914400"/>
            <a:r>
              <a:rPr lang="en-US" sz="1100" dirty="0">
                <a:solidFill>
                  <a:schemeClr val="accent1">
                    <a:lumMod val="75000"/>
                  </a:schemeClr>
                </a:solidFill>
                <a:cs typeface="Segoe UI Semilight" panose="020B0402040204020203" pitchFamily="34" charset="0"/>
              </a:rPr>
              <a:t>Bot </a:t>
            </a:r>
            <a:br>
              <a:rPr lang="en-US" sz="1100" dirty="0">
                <a:solidFill>
                  <a:schemeClr val="accent1">
                    <a:lumMod val="75000"/>
                  </a:schemeClr>
                </a:solidFill>
                <a:cs typeface="Segoe UI Semilight" panose="020B0402040204020203" pitchFamily="34" charset="0"/>
              </a:rPr>
            </a:br>
            <a:r>
              <a:rPr lang="en-US" sz="1100" dirty="0">
                <a:solidFill>
                  <a:schemeClr val="accent1">
                    <a:lumMod val="75000"/>
                  </a:schemeClr>
                </a:solidFill>
                <a:cs typeface="Segoe UI Semilight" panose="020B0402040204020203" pitchFamily="34" charset="0"/>
              </a:rPr>
              <a:t>Service</a:t>
            </a:r>
          </a:p>
        </p:txBody>
      </p:sp>
      <p:sp>
        <p:nvSpPr>
          <p:cNvPr id="124" name="Rectangle 123"/>
          <p:cNvSpPr/>
          <p:nvPr/>
        </p:nvSpPr>
        <p:spPr>
          <a:xfrm>
            <a:off x="605800" y="208926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Cognitive Services</a:t>
            </a:r>
          </a:p>
        </p:txBody>
      </p:sp>
      <p:grpSp>
        <p:nvGrpSpPr>
          <p:cNvPr id="125" name="Group 124"/>
          <p:cNvGrpSpPr/>
          <p:nvPr/>
        </p:nvGrpSpPr>
        <p:grpSpPr>
          <a:xfrm>
            <a:off x="153987" y="2167672"/>
            <a:ext cx="427431" cy="274077"/>
            <a:chOff x="7822816" y="2717080"/>
            <a:chExt cx="427431" cy="274077"/>
          </a:xfrm>
        </p:grpSpPr>
        <p:sp>
          <p:nvSpPr>
            <p:cNvPr id="12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 name="Group 3"/>
          <p:cNvGrpSpPr/>
          <p:nvPr/>
        </p:nvGrpSpPr>
        <p:grpSpPr>
          <a:xfrm>
            <a:off x="238278" y="2734667"/>
            <a:ext cx="258848" cy="380791"/>
            <a:chOff x="228753" y="2734667"/>
            <a:chExt cx="258848" cy="380791"/>
          </a:xfrm>
        </p:grpSpPr>
        <p:sp>
          <p:nvSpPr>
            <p:cNvPr id="12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30" name="Rectangle 12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131" name="Oval 130"/>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132" name="Oval 131"/>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grpSp>
      <p:sp>
        <p:nvSpPr>
          <p:cNvPr id="53" name="Rectangle 52"/>
          <p:cNvSpPr/>
          <p:nvPr/>
        </p:nvSpPr>
        <p:spPr bwMode="auto">
          <a:xfrm>
            <a:off x="1957777" y="2512247"/>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Content Moderator</a:t>
            </a:r>
          </a:p>
        </p:txBody>
      </p:sp>
      <p:sp>
        <p:nvSpPr>
          <p:cNvPr id="54" name="Rectangle 53"/>
          <p:cNvSpPr/>
          <p:nvPr/>
        </p:nvSpPr>
        <p:spPr bwMode="auto">
          <a:xfrm>
            <a:off x="6110787" y="4685969"/>
            <a:ext cx="1994664"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Translator</a:t>
            </a:r>
          </a:p>
        </p:txBody>
      </p:sp>
      <p:sp>
        <p:nvSpPr>
          <p:cNvPr id="55" name="Rectangle 54"/>
          <p:cNvSpPr/>
          <p:nvPr/>
        </p:nvSpPr>
        <p:spPr bwMode="auto">
          <a:xfrm>
            <a:off x="8198558" y="4147216"/>
            <a:ext cx="1956042" cy="4572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err="1">
                <a:gradFill>
                  <a:gsLst>
                    <a:gs pos="0">
                      <a:srgbClr val="404040"/>
                    </a:gs>
                    <a:gs pos="100000">
                      <a:srgbClr val="404040"/>
                    </a:gs>
                  </a:gsLst>
                  <a:lin ang="5400000" scaled="0"/>
                </a:gradFill>
              </a:rPr>
              <a:t>QnA</a:t>
            </a:r>
            <a:r>
              <a:rPr lang="en-US" sz="1200" kern="0" dirty="0">
                <a:gradFill>
                  <a:gsLst>
                    <a:gs pos="0">
                      <a:srgbClr val="404040"/>
                    </a:gs>
                    <a:gs pos="100000">
                      <a:srgbClr val="404040"/>
                    </a:gs>
                  </a:gsLst>
                  <a:lin ang="5400000" scaled="0"/>
                </a:gradFill>
              </a:rPr>
              <a:t> Maker</a:t>
            </a:r>
          </a:p>
        </p:txBody>
      </p:sp>
    </p:spTree>
    <p:extLst>
      <p:ext uri="{BB962C8B-B14F-4D97-AF65-F5344CB8AC3E}">
        <p14:creationId xmlns:p14="http://schemas.microsoft.com/office/powerpoint/2010/main" val="11194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Your bots – wherever your users converse</a:t>
            </a:r>
          </a:p>
        </p:txBody>
      </p:sp>
      <p:sp>
        <p:nvSpPr>
          <p:cNvPr id="52" name="Rectangle 51"/>
          <p:cNvSpPr/>
          <p:nvPr/>
        </p:nvSpPr>
        <p:spPr bwMode="auto">
          <a:xfrm>
            <a:off x="1781" y="5235542"/>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583539" y="5334540"/>
            <a:ext cx="4047908" cy="1434239"/>
          </a:xfrm>
          <a:prstGeom prst="rect">
            <a:avLst/>
          </a:prstGeom>
          <a:noFill/>
        </p:spPr>
        <p:txBody>
          <a:bodyPr wrap="square" lIns="182880" tIns="146304" rIns="182880" bIns="146304" rtlCol="0">
            <a:spAutoFit/>
          </a:bodyPr>
          <a:lstStyle/>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Start quickly with built-in templates</a:t>
            </a:r>
          </a:p>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Reach your customers on multiple channels</a:t>
            </a:r>
          </a:p>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Boost the power of bots with Azure services</a:t>
            </a:r>
          </a:p>
          <a:p>
            <a:pPr marL="342900" lvl="0" indent="-3429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a:p>
            <a:pPr marL="342900" indent="-3429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p:txBody>
      </p:sp>
      <p:sp>
        <p:nvSpPr>
          <p:cNvPr id="58" name="Rectangle 57"/>
          <p:cNvSpPr/>
          <p:nvPr/>
        </p:nvSpPr>
        <p:spPr bwMode="auto">
          <a:xfrm>
            <a:off x="-250" y="1302727"/>
            <a:ext cx="1737360" cy="256073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59" name="Rectangle 58"/>
          <p:cNvSpPr/>
          <p:nvPr/>
        </p:nvSpPr>
        <p:spPr>
          <a:xfrm>
            <a:off x="605800" y="3370317"/>
            <a:ext cx="1268870" cy="261610"/>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Cortana</a:t>
            </a:r>
          </a:p>
        </p:txBody>
      </p:sp>
      <p:grpSp>
        <p:nvGrpSpPr>
          <p:cNvPr id="60" name="Group 59"/>
          <p:cNvGrpSpPr/>
          <p:nvPr/>
        </p:nvGrpSpPr>
        <p:grpSpPr>
          <a:xfrm>
            <a:off x="209823" y="3341390"/>
            <a:ext cx="315759" cy="315759"/>
            <a:chOff x="3236100" y="589298"/>
            <a:chExt cx="5641200" cy="5641200"/>
          </a:xfrm>
          <a:solidFill>
            <a:schemeClr val="accent1">
              <a:lumMod val="75000"/>
            </a:schemeClr>
          </a:solidFill>
        </p:grpSpPr>
        <p:sp>
          <p:nvSpPr>
            <p:cNvPr id="6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63" name="Rectangle 62"/>
          <p:cNvSpPr/>
          <p:nvPr/>
        </p:nvSpPr>
        <p:spPr>
          <a:xfrm>
            <a:off x="605800" y="2701617"/>
            <a:ext cx="1268870" cy="430887"/>
          </a:xfrm>
          <a:prstGeom prst="rect">
            <a:avLst/>
          </a:prstGeom>
        </p:spPr>
        <p:txBody>
          <a:bodyPr wrap="square" anchor="ctr">
            <a:spAutoFit/>
          </a:bodyPr>
          <a:lstStyle/>
          <a:p>
            <a:pPr defTabSz="914400"/>
            <a:r>
              <a:rPr lang="en-US" sz="1100" dirty="0">
                <a:cs typeface="Segoe UI Semilight" panose="020B0402040204020203" pitchFamily="34" charset="0"/>
              </a:rPr>
              <a:t>Bot </a:t>
            </a:r>
            <a:br>
              <a:rPr lang="en-US" sz="1100" dirty="0">
                <a:cs typeface="Segoe UI Semilight" panose="020B0402040204020203" pitchFamily="34" charset="0"/>
              </a:rPr>
            </a:br>
            <a:r>
              <a:rPr lang="en-US" sz="1100" dirty="0">
                <a:cs typeface="Segoe UI Semilight" panose="020B0402040204020203" pitchFamily="34" charset="0"/>
              </a:rPr>
              <a:t>Service</a:t>
            </a:r>
          </a:p>
        </p:txBody>
      </p:sp>
      <p:sp>
        <p:nvSpPr>
          <p:cNvPr id="64" name="Rectangle 63"/>
          <p:cNvSpPr/>
          <p:nvPr/>
        </p:nvSpPr>
        <p:spPr>
          <a:xfrm>
            <a:off x="605800" y="2089267"/>
            <a:ext cx="1268870"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Cognitive Services</a:t>
            </a:r>
          </a:p>
        </p:txBody>
      </p:sp>
      <p:grpSp>
        <p:nvGrpSpPr>
          <p:cNvPr id="65" name="Group 64"/>
          <p:cNvGrpSpPr/>
          <p:nvPr/>
        </p:nvGrpSpPr>
        <p:grpSpPr>
          <a:xfrm>
            <a:off x="153987" y="2167672"/>
            <a:ext cx="427431" cy="274077"/>
            <a:chOff x="7822816" y="2717080"/>
            <a:chExt cx="427431" cy="274077"/>
          </a:xfrm>
          <a:solidFill>
            <a:schemeClr val="accent1">
              <a:lumMod val="75000"/>
            </a:schemeClr>
          </a:solidFill>
        </p:grpSpPr>
        <p:sp>
          <p:nvSpPr>
            <p:cNvPr id="6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6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68" name="Group 67"/>
          <p:cNvGrpSpPr/>
          <p:nvPr/>
        </p:nvGrpSpPr>
        <p:grpSpPr>
          <a:xfrm>
            <a:off x="238278" y="2734667"/>
            <a:ext cx="258848" cy="380791"/>
            <a:chOff x="228753" y="2734667"/>
            <a:chExt cx="258848" cy="380791"/>
          </a:xfrm>
          <a:solidFill>
            <a:schemeClr val="tx1"/>
          </a:solidFill>
        </p:grpSpPr>
        <p:sp>
          <p:nvSpPr>
            <p:cNvPr id="6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70" name="Rectangle 6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71" name="Oval 70"/>
            <p:cNvSpPr/>
            <p:nvPr/>
          </p:nvSpPr>
          <p:spPr bwMode="auto">
            <a:xfrm>
              <a:off x="281953" y="2905559"/>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72" name="Oval 71"/>
            <p:cNvSpPr/>
            <p:nvPr/>
          </p:nvSpPr>
          <p:spPr bwMode="auto">
            <a:xfrm>
              <a:off x="364717" y="2903538"/>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grpSp>
      <p:sp>
        <p:nvSpPr>
          <p:cNvPr id="83" name="TextBox 82"/>
          <p:cNvSpPr txBox="1"/>
          <p:nvPr/>
        </p:nvSpPr>
        <p:spPr>
          <a:xfrm>
            <a:off x="6324277" y="5334540"/>
            <a:ext cx="4047908" cy="1434239"/>
          </a:xfrm>
          <a:prstGeom prst="rect">
            <a:avLst/>
          </a:prstGeom>
          <a:noFill/>
        </p:spPr>
        <p:txBody>
          <a:bodyPr wrap="square" lIns="182880" tIns="146304" rIns="182880" bIns="146304" rtlCol="0">
            <a:spAutoFit/>
          </a:bodyPr>
          <a:lstStyle/>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No server management or patching needed</a:t>
            </a:r>
          </a:p>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Scale out automatically</a:t>
            </a:r>
          </a:p>
          <a:p>
            <a:pPr marL="342900" indent="-3429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Pay only for what you use</a:t>
            </a:r>
          </a:p>
          <a:p>
            <a:pPr marL="342900" lvl="0" indent="-3429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a:p>
            <a:pPr marL="342900" indent="-3429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p:txBody>
      </p:sp>
      <p:grpSp>
        <p:nvGrpSpPr>
          <p:cNvPr id="4" name="Group 3"/>
          <p:cNvGrpSpPr/>
          <p:nvPr/>
        </p:nvGrpSpPr>
        <p:grpSpPr>
          <a:xfrm>
            <a:off x="1957700" y="1302727"/>
            <a:ext cx="9789800" cy="3695993"/>
            <a:chOff x="1957700" y="1302727"/>
            <a:chExt cx="6285703" cy="3695993"/>
          </a:xfrm>
        </p:grpSpPr>
        <p:sp>
          <p:nvSpPr>
            <p:cNvPr id="80" name="Rectangle 79"/>
            <p:cNvSpPr/>
            <p:nvPr/>
          </p:nvSpPr>
          <p:spPr>
            <a:xfrm>
              <a:off x="1957700" y="1302727"/>
              <a:ext cx="1994663" cy="3695993"/>
            </a:xfrm>
            <a:prstGeom prst="rect">
              <a:avLst/>
            </a:prstGeom>
            <a:solidFill>
              <a:schemeClr val="accent1"/>
            </a:solidFill>
            <a:ln w="9525" cap="flat" cmpd="sng" algn="ctr">
              <a:noFill/>
              <a:prstDash val="solid"/>
            </a:ln>
            <a:effectLst/>
          </p:spPr>
          <p:txBody>
            <a:bodyPr lIns="116971" tIns="58484" rIns="116971" bIns="5848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878537">
                <a:defRPr/>
              </a:pPr>
              <a:r>
                <a:rPr lang="en-US" sz="1600" kern="0" dirty="0">
                  <a:latin typeface="Segoe UI Semibold" panose="020B0702040204020203" pitchFamily="34" charset="0"/>
                </a:rPr>
                <a:t>Accelerate development cycles</a:t>
              </a:r>
            </a:p>
          </p:txBody>
        </p:sp>
        <p:sp>
          <p:nvSpPr>
            <p:cNvPr id="81" name="Rectangle 80"/>
            <p:cNvSpPr/>
            <p:nvPr/>
          </p:nvSpPr>
          <p:spPr>
            <a:xfrm>
              <a:off x="4038065" y="1302727"/>
              <a:ext cx="2124973" cy="3695993"/>
            </a:xfrm>
            <a:prstGeom prst="rect">
              <a:avLst/>
            </a:prstGeom>
            <a:solidFill>
              <a:srgbClr val="0072C6"/>
            </a:solidFill>
            <a:ln w="9525" cap="flat" cmpd="sng" algn="ctr">
              <a:noFill/>
              <a:prstDash val="solid"/>
            </a:ln>
            <a:effectLst/>
          </p:spPr>
          <p:txBody>
            <a:bodyPr lIns="116971" tIns="58484" rIns="116971" bIns="5848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878537">
                <a:defRPr/>
              </a:pPr>
              <a:r>
                <a:rPr lang="en-US" sz="1600" kern="0" dirty="0">
                  <a:latin typeface="Segoe UI Semibold" panose="020B0702040204020203" pitchFamily="34" charset="0"/>
                </a:rPr>
                <a:t>Enrich your bots</a:t>
              </a:r>
            </a:p>
          </p:txBody>
        </p:sp>
        <p:sp>
          <p:nvSpPr>
            <p:cNvPr id="82" name="Rectangle 81"/>
            <p:cNvSpPr/>
            <p:nvPr/>
          </p:nvSpPr>
          <p:spPr>
            <a:xfrm>
              <a:off x="6248740" y="1302727"/>
              <a:ext cx="1994663" cy="3695993"/>
            </a:xfrm>
            <a:prstGeom prst="rect">
              <a:avLst/>
            </a:prstGeom>
            <a:solidFill>
              <a:schemeClr val="accent2">
                <a:lumMod val="75000"/>
              </a:schemeClr>
            </a:solidFill>
            <a:ln w="9525" cap="flat" cmpd="sng" algn="ctr">
              <a:noFill/>
              <a:prstDash val="solid"/>
            </a:ln>
            <a:effectLst/>
          </p:spPr>
          <p:txBody>
            <a:bodyPr lIns="116971" tIns="58484" rIns="116971" bIns="5848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878537">
                <a:defRPr/>
              </a:pPr>
              <a:r>
                <a:rPr lang="en-US" sz="1600" kern="0" dirty="0">
                  <a:latin typeface="Segoe UI Semibold" panose="020B0702040204020203" pitchFamily="34" charset="0"/>
                </a:rPr>
                <a:t>Boost operational efficiencies</a:t>
              </a:r>
            </a:p>
          </p:txBody>
        </p:sp>
      </p:grpSp>
      <p:sp>
        <p:nvSpPr>
          <p:cNvPr id="85" name="Freeform 19"/>
          <p:cNvSpPr>
            <a:spLocks noChangeAspect="1" noEditPoints="1"/>
          </p:cNvSpPr>
          <p:nvPr/>
        </p:nvSpPr>
        <p:spPr bwMode="auto">
          <a:xfrm>
            <a:off x="3925914" y="1800924"/>
            <a:ext cx="816773" cy="672638"/>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&lt;/&gt;</a:t>
            </a:r>
          </a:p>
        </p:txBody>
      </p:sp>
      <p:grpSp>
        <p:nvGrpSpPr>
          <p:cNvPr id="6" name="Group 5"/>
          <p:cNvGrpSpPr/>
          <p:nvPr/>
        </p:nvGrpSpPr>
        <p:grpSpPr>
          <a:xfrm>
            <a:off x="2167810" y="1851660"/>
            <a:ext cx="962634" cy="603964"/>
            <a:chOff x="2148073" y="1904047"/>
            <a:chExt cx="1002108" cy="628730"/>
          </a:xfrm>
        </p:grpSpPr>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073" y="1904047"/>
              <a:ext cx="1002108" cy="238770"/>
            </a:xfrm>
            <a:prstGeom prst="rect">
              <a:avLst/>
            </a:prstGeom>
          </p:spPr>
        </p:pic>
        <p:pic>
          <p:nvPicPr>
            <p:cNvPr id="86" name="Picture 85"/>
            <p:cNvPicPr>
              <a:picLocks noChangeAspect="1"/>
            </p:cNvPicPr>
            <p:nvPr/>
          </p:nvPicPr>
          <p:blipFill>
            <a:blip r:embed="rId4"/>
            <a:stretch>
              <a:fillRect/>
            </a:stretch>
          </p:blipFill>
          <p:spPr>
            <a:xfrm>
              <a:off x="2413598" y="2262411"/>
              <a:ext cx="386752" cy="270366"/>
            </a:xfrm>
            <a:prstGeom prst="rect">
              <a:avLst/>
            </a:prstGeom>
          </p:spPr>
        </p:pic>
      </p:grpSp>
      <p:sp>
        <p:nvSpPr>
          <p:cNvPr id="87" name="TextBox 86"/>
          <p:cNvSpPr txBox="1"/>
          <p:nvPr/>
        </p:nvSpPr>
        <p:spPr>
          <a:xfrm>
            <a:off x="2185809" y="2626354"/>
            <a:ext cx="897976" cy="430887"/>
          </a:xfrm>
          <a:prstGeom prst="rect">
            <a:avLst/>
          </a:prstGeom>
          <a:noFill/>
        </p:spPr>
        <p:txBody>
          <a:bodyPr wrap="square" lIns="0" tIns="0" rIns="0" bIns="0" rtlCol="0">
            <a:spAutoFit/>
          </a:bodyPr>
          <a:lstStyle/>
          <a:p>
            <a:pPr marL="0" marR="0" lvl="0" indent="0" algn="ctr" defTabSz="914224" rtl="0" eaLnBrk="1" fontAlgn="auto" latinLnBrk="0" hangingPunct="1">
              <a:spcBef>
                <a:spcPts val="0"/>
              </a:spcBef>
              <a:spcAft>
                <a:spcPts val="0"/>
              </a:spcAft>
              <a:buClrTx/>
              <a:buSzTx/>
              <a:buFontTx/>
              <a:buNone/>
              <a:tabLst/>
              <a:defRPr/>
            </a:pPr>
            <a:r>
              <a:rPr kumimoji="0" lang="en-US" sz="1400" u="none" strike="noStrike" kern="0" cap="none" spc="0" normalizeH="0" baseline="0" noProof="0" dirty="0">
                <a:ln>
                  <a:noFill/>
                </a:ln>
                <a:effectLst/>
                <a:uLnTx/>
                <a:uFillTx/>
                <a:ea typeface="+mn-ea"/>
                <a:cs typeface="Segoe UI Semilight" panose="020B0402040204020203" pitchFamily="34" charset="0"/>
              </a:rPr>
              <a:t>Develop </a:t>
            </a:r>
            <a:br>
              <a:rPr kumimoji="0" lang="en-US" sz="1400" u="none" strike="noStrike" kern="0" cap="none" spc="0" normalizeH="0" baseline="0" noProof="0" dirty="0">
                <a:ln>
                  <a:noFill/>
                </a:ln>
                <a:effectLst/>
                <a:uLnTx/>
                <a:uFillTx/>
                <a:ea typeface="+mn-ea"/>
                <a:cs typeface="Segoe UI Semilight" panose="020B0402040204020203" pitchFamily="34" charset="0"/>
              </a:rPr>
            </a:br>
            <a:r>
              <a:rPr kumimoji="0" lang="en-US" sz="1400" u="none" strike="noStrike" kern="0" cap="none" spc="0" normalizeH="0" baseline="0" noProof="0" dirty="0">
                <a:ln>
                  <a:noFill/>
                </a:ln>
                <a:effectLst/>
                <a:uLnTx/>
                <a:uFillTx/>
                <a:ea typeface="+mn-ea"/>
                <a:cs typeface="Segoe UI Semilight" panose="020B0402040204020203" pitchFamily="34" charset="0"/>
              </a:rPr>
              <a:t>your way</a:t>
            </a:r>
          </a:p>
        </p:txBody>
      </p:sp>
      <p:sp>
        <p:nvSpPr>
          <p:cNvPr id="88" name="TextBox 87"/>
          <p:cNvSpPr txBox="1"/>
          <p:nvPr/>
        </p:nvSpPr>
        <p:spPr>
          <a:xfrm>
            <a:off x="3750263" y="2626354"/>
            <a:ext cx="1096748" cy="43088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Built in</a:t>
            </a:r>
            <a:br>
              <a:rPr kumimoji="0" lang="en-US" sz="140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br>
            <a:r>
              <a:rPr kumimoji="0" lang="en-US" sz="1400" u="none" strike="noStrike" kern="0" cap="none" spc="0" normalizeH="0" baseline="0" noProof="0" dirty="0">
                <a:ln>
                  <a:noFill/>
                </a:ln>
                <a:solidFill>
                  <a:schemeClr val="tx1"/>
                </a:solidFill>
                <a:effectLst/>
                <a:uLnTx/>
                <a:uFillTx/>
                <a:latin typeface="+mn-lt"/>
                <a:ea typeface="+mn-ea"/>
                <a:cs typeface="Segoe UI Semilight" panose="020B0402040204020203" pitchFamily="34" charset="0"/>
              </a:rPr>
              <a:t>code editor</a:t>
            </a:r>
          </a:p>
        </p:txBody>
      </p:sp>
      <p:grpSp>
        <p:nvGrpSpPr>
          <p:cNvPr id="90" name="Group 89"/>
          <p:cNvGrpSpPr/>
          <p:nvPr/>
        </p:nvGrpSpPr>
        <p:grpSpPr>
          <a:xfrm>
            <a:off x="2282532" y="3520526"/>
            <a:ext cx="833610" cy="813298"/>
            <a:chOff x="2659599" y="9485193"/>
            <a:chExt cx="884148" cy="862604"/>
          </a:xfrm>
          <a:solidFill>
            <a:schemeClr val="tx1"/>
          </a:solidFill>
        </p:grpSpPr>
        <p:sp>
          <p:nvSpPr>
            <p:cNvPr id="91" name="Rectangle: Single Corner Snipped 90"/>
            <p:cNvSpPr/>
            <p:nvPr/>
          </p:nvSpPr>
          <p:spPr bwMode="auto">
            <a:xfrm>
              <a:off x="2659599" y="948519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Rectangle: Single Corner Snipped 91"/>
            <p:cNvSpPr/>
            <p:nvPr/>
          </p:nvSpPr>
          <p:spPr bwMode="auto">
            <a:xfrm>
              <a:off x="2869994" y="963687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3" name="Rectangle: Single Corner Snipped 92"/>
            <p:cNvSpPr/>
            <p:nvPr/>
          </p:nvSpPr>
          <p:spPr bwMode="auto">
            <a:xfrm>
              <a:off x="3080389" y="978855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95" name="TextBox 94"/>
          <p:cNvSpPr txBox="1"/>
          <p:nvPr/>
        </p:nvSpPr>
        <p:spPr>
          <a:xfrm>
            <a:off x="2185809" y="4409434"/>
            <a:ext cx="897976" cy="430887"/>
          </a:xfrm>
          <a:prstGeom prst="rect">
            <a:avLst/>
          </a:prstGeom>
          <a:noFill/>
        </p:spPr>
        <p:txBody>
          <a:bodyPr wrap="square" lIns="0" tIns="0" rIns="0" bIns="0" rtlCol="0">
            <a:spAutoFit/>
          </a:bodyPr>
          <a:lstStyle/>
          <a:p>
            <a:pPr lvl="0" algn="ctr" defTabSz="914224">
              <a:defRPr/>
            </a:pPr>
            <a:r>
              <a:rPr lang="en-US" sz="1400" kern="0" dirty="0">
                <a:cs typeface="Segoe UI Semilight" panose="020B0402040204020203" pitchFamily="34" charset="0"/>
              </a:rPr>
              <a:t>Quick start </a:t>
            </a:r>
            <a:br>
              <a:rPr lang="en-US" sz="1400" kern="0" dirty="0">
                <a:cs typeface="Segoe UI Semilight" panose="020B0402040204020203" pitchFamily="34" charset="0"/>
              </a:rPr>
            </a:br>
            <a:r>
              <a:rPr lang="en-US" sz="1400" kern="0" dirty="0">
                <a:cs typeface="Segoe UI Semilight" panose="020B0402040204020203" pitchFamily="34" charset="0"/>
              </a:rPr>
              <a:t>templates</a:t>
            </a:r>
          </a:p>
        </p:txBody>
      </p:sp>
      <p:sp>
        <p:nvSpPr>
          <p:cNvPr id="96" name="TextBox 95"/>
          <p:cNvSpPr txBox="1"/>
          <p:nvPr/>
        </p:nvSpPr>
        <p:spPr>
          <a:xfrm>
            <a:off x="3750263" y="4409434"/>
            <a:ext cx="1096748" cy="43088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lvl="0" defTabSz="914224">
              <a:lnSpc>
                <a:spcPct val="100000"/>
              </a:lnSpc>
              <a:defRPr/>
            </a:pPr>
            <a:r>
              <a:rPr lang="en-US" sz="1400" kern="0" dirty="0">
                <a:solidFill>
                  <a:schemeClr val="tx1"/>
                </a:solidFill>
                <a:latin typeface="+mn-lt"/>
              </a:rPr>
              <a:t>Integrated </a:t>
            </a:r>
            <a:br>
              <a:rPr lang="en-US" sz="1400" kern="0" dirty="0">
                <a:solidFill>
                  <a:schemeClr val="tx1"/>
                </a:solidFill>
                <a:latin typeface="+mn-lt"/>
              </a:rPr>
            </a:br>
            <a:r>
              <a:rPr lang="en-US" sz="1400" kern="0" dirty="0">
                <a:solidFill>
                  <a:schemeClr val="tx1"/>
                </a:solidFill>
                <a:latin typeface="+mn-lt"/>
              </a:rPr>
              <a:t>chat window</a:t>
            </a:r>
          </a:p>
        </p:txBody>
      </p:sp>
      <p:grpSp>
        <p:nvGrpSpPr>
          <p:cNvPr id="7" name="Group 6"/>
          <p:cNvGrpSpPr/>
          <p:nvPr/>
        </p:nvGrpSpPr>
        <p:grpSpPr>
          <a:xfrm>
            <a:off x="3851313" y="3550338"/>
            <a:ext cx="938738" cy="722958"/>
            <a:chOff x="4005737" y="3159036"/>
            <a:chExt cx="1320170" cy="1016714"/>
          </a:xfrm>
          <a:solidFill>
            <a:schemeClr val="tx1"/>
          </a:solidFill>
        </p:grpSpPr>
        <p:grpSp>
          <p:nvGrpSpPr>
            <p:cNvPr id="97" name="Group 96"/>
            <p:cNvGrpSpPr/>
            <p:nvPr/>
          </p:nvGrpSpPr>
          <p:grpSpPr>
            <a:xfrm>
              <a:off x="4253581" y="3303017"/>
              <a:ext cx="799413" cy="394693"/>
              <a:chOff x="711990" y="585634"/>
              <a:chExt cx="1228180" cy="606388"/>
            </a:xfrm>
            <a:grpFill/>
          </p:grpSpPr>
          <p:grpSp>
            <p:nvGrpSpPr>
              <p:cNvPr id="98" name="Group 97"/>
              <p:cNvGrpSpPr/>
              <p:nvPr/>
            </p:nvGrpSpPr>
            <p:grpSpPr>
              <a:xfrm>
                <a:off x="1532962" y="596785"/>
                <a:ext cx="407208" cy="595237"/>
                <a:chOff x="1102148" y="2839661"/>
                <a:chExt cx="503994" cy="704711"/>
              </a:xfrm>
              <a:grpFill/>
            </p:grpSpPr>
            <p:sp>
              <p:nvSpPr>
                <p:cNvPr id="100" name="Rounded Rectangular Callout 97"/>
                <p:cNvSpPr/>
                <p:nvPr/>
              </p:nvSpPr>
              <p:spPr>
                <a:xfrm>
                  <a:off x="1102148" y="2839661"/>
                  <a:ext cx="456184" cy="148605"/>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Rounded Rectangular Callout 98"/>
                <p:cNvSpPr/>
                <p:nvPr/>
              </p:nvSpPr>
              <p:spPr>
                <a:xfrm>
                  <a:off x="1149958" y="3026312"/>
                  <a:ext cx="456184" cy="100680"/>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Rounded Rectangular Callout 99"/>
                <p:cNvSpPr/>
                <p:nvPr/>
              </p:nvSpPr>
              <p:spPr>
                <a:xfrm>
                  <a:off x="1102148" y="3158296"/>
                  <a:ext cx="456184" cy="113189"/>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Rounded Rectangular Callout 100"/>
                <p:cNvSpPr/>
                <p:nvPr/>
              </p:nvSpPr>
              <p:spPr>
                <a:xfrm>
                  <a:off x="1149958" y="3302323"/>
                  <a:ext cx="456184" cy="242049"/>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99" name="Rectangle 98"/>
              <p:cNvSpPr/>
              <p:nvPr/>
            </p:nvSpPr>
            <p:spPr>
              <a:xfrm>
                <a:off x="711990" y="585634"/>
                <a:ext cx="718903" cy="60174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12" name="Freeform 19"/>
            <p:cNvSpPr>
              <a:spLocks noChangeAspect="1" noEditPoints="1"/>
            </p:cNvSpPr>
            <p:nvPr/>
          </p:nvSpPr>
          <p:spPr bwMode="auto">
            <a:xfrm>
              <a:off x="4005737" y="3159036"/>
              <a:ext cx="1320170" cy="1016714"/>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grpFill/>
            <a:ln>
              <a:noFill/>
            </a:ln>
            <a:extLst/>
          </p:spPr>
          <p:txBody>
            <a:bodyPr vert="horz" wrap="square" lIns="91427" tIns="91427"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59" name="TextBox 158"/>
          <p:cNvSpPr txBox="1"/>
          <p:nvPr/>
        </p:nvSpPr>
        <p:spPr>
          <a:xfrm>
            <a:off x="5484593" y="2626354"/>
            <a:ext cx="897976" cy="430887"/>
          </a:xfrm>
          <a:prstGeom prst="rect">
            <a:avLst/>
          </a:prstGeom>
          <a:noFill/>
        </p:spPr>
        <p:txBody>
          <a:bodyPr wrap="square" lIns="0" tIns="0" rIns="0" bIns="0" rtlCol="0">
            <a:spAutoFit/>
          </a:bodyPr>
          <a:lstStyle/>
          <a:p>
            <a:pPr lvl="0" algn="ctr" defTabSz="914224">
              <a:defRPr/>
            </a:pPr>
            <a:r>
              <a:rPr lang="en-US" sz="1400" kern="0" dirty="0">
                <a:cs typeface="Segoe UI Semilight" panose="020B0402040204020203" pitchFamily="34" charset="0"/>
              </a:rPr>
              <a:t>Channel </a:t>
            </a:r>
            <a:br>
              <a:rPr lang="en-US" sz="1400" kern="0" dirty="0">
                <a:cs typeface="Segoe UI Semilight" panose="020B0402040204020203" pitchFamily="34" charset="0"/>
              </a:rPr>
            </a:br>
            <a:r>
              <a:rPr lang="en-US" sz="1400" kern="0" dirty="0">
                <a:cs typeface="Segoe UI Semilight" panose="020B0402040204020203" pitchFamily="34" charset="0"/>
              </a:rPr>
              <a:t>support</a:t>
            </a:r>
          </a:p>
        </p:txBody>
      </p:sp>
      <p:sp>
        <p:nvSpPr>
          <p:cNvPr id="160" name="TextBox 159"/>
          <p:cNvSpPr txBox="1"/>
          <p:nvPr/>
        </p:nvSpPr>
        <p:spPr>
          <a:xfrm>
            <a:off x="7140487" y="2626354"/>
            <a:ext cx="1096748" cy="43088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lvl="0" defTabSz="914224">
              <a:lnSpc>
                <a:spcPct val="100000"/>
              </a:lnSpc>
              <a:defRPr/>
            </a:pPr>
            <a:r>
              <a:rPr lang="en-US" sz="1400" kern="0" dirty="0">
                <a:solidFill>
                  <a:schemeClr val="tx1"/>
                </a:solidFill>
                <a:latin typeface="+mn-lt"/>
              </a:rPr>
              <a:t>Cognitive </a:t>
            </a:r>
            <a:br>
              <a:rPr lang="en-US" sz="1400" kern="0" dirty="0">
                <a:solidFill>
                  <a:schemeClr val="tx1"/>
                </a:solidFill>
                <a:latin typeface="+mn-lt"/>
              </a:rPr>
            </a:br>
            <a:r>
              <a:rPr lang="en-US" sz="1400" kern="0" dirty="0">
                <a:solidFill>
                  <a:schemeClr val="tx1"/>
                </a:solidFill>
                <a:latin typeface="+mn-lt"/>
              </a:rPr>
              <a:t>Services </a:t>
            </a:r>
          </a:p>
        </p:txBody>
      </p:sp>
      <p:sp>
        <p:nvSpPr>
          <p:cNvPr id="161" name="TextBox 160"/>
          <p:cNvSpPr txBox="1"/>
          <p:nvPr/>
        </p:nvSpPr>
        <p:spPr>
          <a:xfrm>
            <a:off x="5388391" y="4409434"/>
            <a:ext cx="1090380" cy="430887"/>
          </a:xfrm>
          <a:prstGeom prst="rect">
            <a:avLst/>
          </a:prstGeom>
          <a:noFill/>
        </p:spPr>
        <p:txBody>
          <a:bodyPr wrap="square" lIns="0" tIns="0" rIns="0" bIns="0" rtlCol="0">
            <a:spAutoFit/>
          </a:bodyPr>
          <a:lstStyle/>
          <a:p>
            <a:pPr lvl="0" algn="ctr" defTabSz="914224">
              <a:defRPr/>
            </a:pPr>
            <a:r>
              <a:rPr lang="en-US" sz="1400" kern="0" dirty="0">
                <a:cs typeface="Segoe UI Semilight" panose="020B0402040204020203" pitchFamily="34" charset="0"/>
              </a:rPr>
              <a:t>Direct </a:t>
            </a:r>
            <a:br>
              <a:rPr lang="en-US" sz="1400" kern="0" dirty="0">
                <a:cs typeface="Segoe UI Semilight" panose="020B0402040204020203" pitchFamily="34" charset="0"/>
              </a:rPr>
            </a:br>
            <a:r>
              <a:rPr lang="en-US" sz="1400" kern="0" dirty="0">
                <a:cs typeface="Segoe UI Semilight" panose="020B0402040204020203" pitchFamily="34" charset="0"/>
              </a:rPr>
              <a:t>Line support</a:t>
            </a:r>
          </a:p>
        </p:txBody>
      </p:sp>
      <p:sp>
        <p:nvSpPr>
          <p:cNvPr id="162" name="TextBox 161"/>
          <p:cNvSpPr txBox="1"/>
          <p:nvPr/>
        </p:nvSpPr>
        <p:spPr>
          <a:xfrm>
            <a:off x="7140487" y="4409434"/>
            <a:ext cx="1096748" cy="43088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lvl="0" defTabSz="914224">
              <a:lnSpc>
                <a:spcPct val="100000"/>
              </a:lnSpc>
              <a:defRPr/>
            </a:pPr>
            <a:r>
              <a:rPr lang="en-US" sz="1400" kern="0" dirty="0">
                <a:solidFill>
                  <a:schemeClr val="tx1"/>
                </a:solidFill>
                <a:latin typeface="+mn-lt"/>
              </a:rPr>
              <a:t>Embedded </a:t>
            </a:r>
            <a:br>
              <a:rPr lang="en-US" sz="1400" kern="0" dirty="0">
                <a:solidFill>
                  <a:schemeClr val="tx1"/>
                </a:solidFill>
                <a:latin typeface="+mn-lt"/>
              </a:rPr>
            </a:br>
            <a:r>
              <a:rPr lang="en-US" sz="1400" kern="0" dirty="0">
                <a:solidFill>
                  <a:schemeClr val="tx1"/>
                </a:solidFill>
                <a:latin typeface="+mn-lt"/>
              </a:rPr>
              <a:t>web chat</a:t>
            </a:r>
          </a:p>
        </p:txBody>
      </p:sp>
      <p:grpSp>
        <p:nvGrpSpPr>
          <p:cNvPr id="163" name="Group 162"/>
          <p:cNvGrpSpPr/>
          <p:nvPr/>
        </p:nvGrpSpPr>
        <p:grpSpPr>
          <a:xfrm>
            <a:off x="5591775" y="1764195"/>
            <a:ext cx="727745" cy="737751"/>
            <a:chOff x="5825454" y="7804314"/>
            <a:chExt cx="1007759" cy="1021615"/>
          </a:xfrm>
        </p:grpSpPr>
        <p:pic>
          <p:nvPicPr>
            <p:cNvPr id="168" name="Picture 167"/>
            <p:cNvPicPr>
              <a:picLocks noChangeAspect="1"/>
            </p:cNvPicPr>
            <p:nvPr/>
          </p:nvPicPr>
          <p:blipFill>
            <a:blip r:embed="rId5"/>
            <a:stretch>
              <a:fillRect/>
            </a:stretch>
          </p:blipFill>
          <p:spPr>
            <a:xfrm>
              <a:off x="5827225" y="8166819"/>
              <a:ext cx="312052" cy="312052"/>
            </a:xfrm>
            <a:prstGeom prst="rect">
              <a:avLst/>
            </a:prstGeom>
          </p:spPr>
        </p:pic>
        <p:pic>
          <p:nvPicPr>
            <p:cNvPr id="169" name="Picture 168"/>
            <p:cNvPicPr>
              <a:picLocks noChangeAspect="1"/>
            </p:cNvPicPr>
            <p:nvPr/>
          </p:nvPicPr>
          <p:blipFill>
            <a:blip r:embed="rId6"/>
            <a:stretch>
              <a:fillRect/>
            </a:stretch>
          </p:blipFill>
          <p:spPr>
            <a:xfrm>
              <a:off x="5825454" y="8513877"/>
              <a:ext cx="312052" cy="312052"/>
            </a:xfrm>
            <a:prstGeom prst="rect">
              <a:avLst/>
            </a:prstGeom>
          </p:spPr>
        </p:pic>
        <p:pic>
          <p:nvPicPr>
            <p:cNvPr id="170" name="Picture 169"/>
            <p:cNvPicPr>
              <a:picLocks noChangeAspect="1"/>
            </p:cNvPicPr>
            <p:nvPr/>
          </p:nvPicPr>
          <p:blipFill>
            <a:blip r:embed="rId7"/>
            <a:stretch>
              <a:fillRect/>
            </a:stretch>
          </p:blipFill>
          <p:spPr>
            <a:xfrm>
              <a:off x="6168251" y="8513877"/>
              <a:ext cx="312052" cy="312052"/>
            </a:xfrm>
            <a:prstGeom prst="rect">
              <a:avLst/>
            </a:prstGeom>
          </p:spPr>
        </p:pic>
        <p:pic>
          <p:nvPicPr>
            <p:cNvPr id="171" name="Picture 170"/>
            <p:cNvPicPr>
              <a:picLocks noChangeAspect="1"/>
            </p:cNvPicPr>
            <p:nvPr/>
          </p:nvPicPr>
          <p:blipFill>
            <a:blip r:embed="rId8"/>
            <a:stretch>
              <a:fillRect/>
            </a:stretch>
          </p:blipFill>
          <p:spPr>
            <a:xfrm>
              <a:off x="6519978" y="8513877"/>
              <a:ext cx="312052" cy="312052"/>
            </a:xfrm>
            <a:prstGeom prst="rect">
              <a:avLst/>
            </a:prstGeom>
          </p:spPr>
        </p:pic>
        <p:pic>
          <p:nvPicPr>
            <p:cNvPr id="172" name="Picture 171"/>
            <p:cNvPicPr>
              <a:picLocks noChangeAspect="1"/>
            </p:cNvPicPr>
            <p:nvPr/>
          </p:nvPicPr>
          <p:blipFill>
            <a:blip r:embed="rId9"/>
            <a:stretch>
              <a:fillRect/>
            </a:stretch>
          </p:blipFill>
          <p:spPr>
            <a:xfrm>
              <a:off x="6517239" y="8157797"/>
              <a:ext cx="312052" cy="312052"/>
            </a:xfrm>
            <a:prstGeom prst="rect">
              <a:avLst/>
            </a:prstGeom>
          </p:spPr>
        </p:pic>
        <p:pic>
          <p:nvPicPr>
            <p:cNvPr id="173" name="Picture 172"/>
            <p:cNvPicPr>
              <a:picLocks noChangeAspect="1"/>
            </p:cNvPicPr>
            <p:nvPr/>
          </p:nvPicPr>
          <p:blipFill>
            <a:blip r:embed="rId10"/>
            <a:stretch>
              <a:fillRect/>
            </a:stretch>
          </p:blipFill>
          <p:spPr>
            <a:xfrm>
              <a:off x="6173943" y="8157908"/>
              <a:ext cx="312052" cy="312052"/>
            </a:xfrm>
            <a:prstGeom prst="rect">
              <a:avLst/>
            </a:prstGeom>
          </p:spPr>
        </p:pic>
        <p:pic>
          <p:nvPicPr>
            <p:cNvPr id="174" name="Picture 173"/>
            <p:cNvPicPr>
              <a:picLocks noChangeAspect="1"/>
            </p:cNvPicPr>
            <p:nvPr/>
          </p:nvPicPr>
          <p:blipFill>
            <a:blip r:embed="rId11"/>
            <a:stretch>
              <a:fillRect/>
            </a:stretch>
          </p:blipFill>
          <p:spPr>
            <a:xfrm>
              <a:off x="6172171" y="7804314"/>
              <a:ext cx="312052" cy="312052"/>
            </a:xfrm>
            <a:prstGeom prst="rect">
              <a:avLst/>
            </a:prstGeom>
          </p:spPr>
        </p:pic>
        <p:pic>
          <p:nvPicPr>
            <p:cNvPr id="175" name="Picture 174"/>
            <p:cNvPicPr>
              <a:picLocks noChangeAspect="1"/>
            </p:cNvPicPr>
            <p:nvPr/>
          </p:nvPicPr>
          <p:blipFill>
            <a:blip r:embed="rId12"/>
            <a:stretch>
              <a:fillRect/>
            </a:stretch>
          </p:blipFill>
          <p:spPr>
            <a:xfrm>
              <a:off x="5825454" y="7804314"/>
              <a:ext cx="312052" cy="312052"/>
            </a:xfrm>
            <a:prstGeom prst="rect">
              <a:avLst/>
            </a:prstGeom>
          </p:spPr>
        </p:pic>
        <p:pic>
          <p:nvPicPr>
            <p:cNvPr id="176" name="Picture 175"/>
            <p:cNvPicPr>
              <a:picLocks noChangeAspect="1"/>
            </p:cNvPicPr>
            <p:nvPr/>
          </p:nvPicPr>
          <p:blipFill>
            <a:blip r:embed="rId13">
              <a:biLevel thresh="25000"/>
            </a:blip>
            <a:stretch>
              <a:fillRect/>
            </a:stretch>
          </p:blipFill>
          <p:spPr>
            <a:xfrm>
              <a:off x="6534139" y="7828615"/>
              <a:ext cx="299074" cy="295713"/>
            </a:xfrm>
            <a:prstGeom prst="rect">
              <a:avLst/>
            </a:prstGeom>
          </p:spPr>
        </p:pic>
      </p:grpSp>
      <p:grpSp>
        <p:nvGrpSpPr>
          <p:cNvPr id="188" name="Group 187"/>
          <p:cNvGrpSpPr/>
          <p:nvPr/>
        </p:nvGrpSpPr>
        <p:grpSpPr>
          <a:xfrm>
            <a:off x="7132320" y="1836103"/>
            <a:ext cx="1122680" cy="654897"/>
            <a:chOff x="3036888" y="1643063"/>
            <a:chExt cx="6362700" cy="3711575"/>
          </a:xfrm>
          <a:solidFill>
            <a:schemeClr val="tx1"/>
          </a:solidFill>
        </p:grpSpPr>
        <p:sp>
          <p:nvSpPr>
            <p:cNvPr id="189" name="Freeform: Shape 188"/>
            <p:cNvSpPr>
              <a:spLocks/>
            </p:cNvSpPr>
            <p:nvPr/>
          </p:nvSpPr>
          <p:spPr bwMode="auto">
            <a:xfrm>
              <a:off x="3036888" y="1643063"/>
              <a:ext cx="6362700" cy="3711575"/>
            </a:xfrm>
            <a:custGeom>
              <a:avLst/>
              <a:gdLst>
                <a:gd name="connsiteX0" fmla="*/ 3689954 w 6362700"/>
                <a:gd name="connsiteY0" fmla="*/ 300038 h 3711575"/>
                <a:gd name="connsiteX1" fmla="*/ 3342615 w 6362700"/>
                <a:gd name="connsiteY1" fmla="*/ 367142 h 3711575"/>
                <a:gd name="connsiteX2" fmla="*/ 3335526 w 6362700"/>
                <a:gd name="connsiteY2" fmla="*/ 367142 h 3711575"/>
                <a:gd name="connsiteX3" fmla="*/ 3222109 w 6362700"/>
                <a:gd name="connsiteY3" fmla="*/ 374205 h 3711575"/>
                <a:gd name="connsiteX4" fmla="*/ 3161857 w 6362700"/>
                <a:gd name="connsiteY4" fmla="*/ 353015 h 3711575"/>
                <a:gd name="connsiteX5" fmla="*/ 2896036 w 6362700"/>
                <a:gd name="connsiteY5" fmla="*/ 314165 h 3711575"/>
                <a:gd name="connsiteX6" fmla="*/ 2325407 w 6362700"/>
                <a:gd name="connsiteY6" fmla="*/ 508413 h 3711575"/>
                <a:gd name="connsiteX7" fmla="*/ 2293509 w 6362700"/>
                <a:gd name="connsiteY7" fmla="*/ 536668 h 3711575"/>
                <a:gd name="connsiteX8" fmla="*/ 2173003 w 6362700"/>
                <a:gd name="connsiteY8" fmla="*/ 571985 h 3711575"/>
                <a:gd name="connsiteX9" fmla="*/ 2155282 w 6362700"/>
                <a:gd name="connsiteY9" fmla="*/ 571985 h 3711575"/>
                <a:gd name="connsiteX10" fmla="*/ 2063131 w 6362700"/>
                <a:gd name="connsiteY10" fmla="*/ 568454 h 3711575"/>
                <a:gd name="connsiteX11" fmla="*/ 1208960 w 6362700"/>
                <a:gd name="connsiteY11" fmla="*/ 1161793 h 3711575"/>
                <a:gd name="connsiteX12" fmla="*/ 1191239 w 6362700"/>
                <a:gd name="connsiteY12" fmla="*/ 1221833 h 3711575"/>
                <a:gd name="connsiteX13" fmla="*/ 1067189 w 6362700"/>
                <a:gd name="connsiteY13" fmla="*/ 1334850 h 3711575"/>
                <a:gd name="connsiteX14" fmla="*/ 1014025 w 6362700"/>
                <a:gd name="connsiteY14" fmla="*/ 1341914 h 3711575"/>
                <a:gd name="connsiteX15" fmla="*/ 301625 w 6362700"/>
                <a:gd name="connsiteY15" fmla="*/ 2171883 h 3711575"/>
                <a:gd name="connsiteX16" fmla="*/ 1198327 w 6362700"/>
                <a:gd name="connsiteY16" fmla="*/ 3023042 h 3711575"/>
                <a:gd name="connsiteX17" fmla="*/ 1379085 w 6362700"/>
                <a:gd name="connsiteY17" fmla="*/ 3005383 h 3711575"/>
                <a:gd name="connsiteX18" fmla="*/ 1460604 w 6362700"/>
                <a:gd name="connsiteY18" fmla="*/ 2984192 h 3711575"/>
                <a:gd name="connsiteX19" fmla="*/ 1584653 w 6362700"/>
                <a:gd name="connsiteY19" fmla="*/ 3008915 h 3711575"/>
                <a:gd name="connsiteX20" fmla="*/ 1659083 w 6362700"/>
                <a:gd name="connsiteY20" fmla="*/ 3058360 h 3711575"/>
                <a:gd name="connsiteX21" fmla="*/ 2158826 w 6362700"/>
                <a:gd name="connsiteY21" fmla="*/ 3203163 h 3711575"/>
                <a:gd name="connsiteX22" fmla="*/ 2424647 w 6362700"/>
                <a:gd name="connsiteY22" fmla="*/ 3167845 h 3711575"/>
                <a:gd name="connsiteX23" fmla="*/ 2438824 w 6362700"/>
                <a:gd name="connsiteY23" fmla="*/ 3160782 h 3711575"/>
                <a:gd name="connsiteX24" fmla="*/ 2591228 w 6362700"/>
                <a:gd name="connsiteY24" fmla="*/ 3189036 h 3711575"/>
                <a:gd name="connsiteX25" fmla="*/ 2623127 w 6362700"/>
                <a:gd name="connsiteY25" fmla="*/ 3217290 h 3711575"/>
                <a:gd name="connsiteX26" fmla="*/ 3193755 w 6362700"/>
                <a:gd name="connsiteY26" fmla="*/ 3411538 h 3711575"/>
                <a:gd name="connsiteX27" fmla="*/ 3693498 w 6362700"/>
                <a:gd name="connsiteY27" fmla="*/ 3266735 h 3711575"/>
                <a:gd name="connsiteX28" fmla="*/ 3743118 w 6362700"/>
                <a:gd name="connsiteY28" fmla="*/ 3231417 h 3711575"/>
                <a:gd name="connsiteX29" fmla="*/ 3884889 w 6362700"/>
                <a:gd name="connsiteY29" fmla="*/ 3213758 h 3711575"/>
                <a:gd name="connsiteX30" fmla="*/ 3923876 w 6362700"/>
                <a:gd name="connsiteY30" fmla="*/ 3227885 h 3711575"/>
                <a:gd name="connsiteX31" fmla="*/ 4186153 w 6362700"/>
                <a:gd name="connsiteY31" fmla="*/ 3266735 h 3711575"/>
                <a:gd name="connsiteX32" fmla="*/ 4756781 w 6362700"/>
                <a:gd name="connsiteY32" fmla="*/ 3072487 h 3711575"/>
                <a:gd name="connsiteX33" fmla="*/ 4792224 w 6362700"/>
                <a:gd name="connsiteY33" fmla="*/ 3040701 h 3711575"/>
                <a:gd name="connsiteX34" fmla="*/ 4923362 w 6362700"/>
                <a:gd name="connsiteY34" fmla="*/ 3005383 h 3711575"/>
                <a:gd name="connsiteX35" fmla="*/ 5004881 w 6362700"/>
                <a:gd name="connsiteY35" fmla="*/ 3023042 h 3711575"/>
                <a:gd name="connsiteX36" fmla="*/ 5164373 w 6362700"/>
                <a:gd name="connsiteY36" fmla="*/ 3037169 h 3711575"/>
                <a:gd name="connsiteX37" fmla="*/ 6061075 w 6362700"/>
                <a:gd name="connsiteY37" fmla="*/ 2186010 h 3711575"/>
                <a:gd name="connsiteX38" fmla="*/ 5518800 w 6362700"/>
                <a:gd name="connsiteY38" fmla="*/ 1405486 h 3711575"/>
                <a:gd name="connsiteX39" fmla="*/ 5447915 w 6362700"/>
                <a:gd name="connsiteY39" fmla="*/ 1380763 h 3711575"/>
                <a:gd name="connsiteX40" fmla="*/ 5348676 w 6362700"/>
                <a:gd name="connsiteY40" fmla="*/ 1264215 h 3711575"/>
                <a:gd name="connsiteX41" fmla="*/ 5338043 w 6362700"/>
                <a:gd name="connsiteY41" fmla="*/ 1197111 h 3711575"/>
                <a:gd name="connsiteX42" fmla="*/ 4462606 w 6362700"/>
                <a:gd name="connsiteY42" fmla="*/ 522540 h 3711575"/>
                <a:gd name="connsiteX43" fmla="*/ 4359822 w 6362700"/>
                <a:gd name="connsiteY43" fmla="*/ 526072 h 3711575"/>
                <a:gd name="connsiteX44" fmla="*/ 4267671 w 6362700"/>
                <a:gd name="connsiteY44" fmla="*/ 497818 h 3711575"/>
                <a:gd name="connsiteX45" fmla="*/ 4189697 w 6362700"/>
                <a:gd name="connsiteY45" fmla="*/ 444841 h 3711575"/>
                <a:gd name="connsiteX46" fmla="*/ 3689954 w 6362700"/>
                <a:gd name="connsiteY46" fmla="*/ 300038 h 3711575"/>
                <a:gd name="connsiteX47" fmla="*/ 3690012 w 6362700"/>
                <a:gd name="connsiteY47" fmla="*/ 0 h 3711575"/>
                <a:gd name="connsiteX48" fmla="*/ 4359956 w 6362700"/>
                <a:gd name="connsiteY48" fmla="*/ 194231 h 3711575"/>
                <a:gd name="connsiteX49" fmla="*/ 4363501 w 6362700"/>
                <a:gd name="connsiteY49" fmla="*/ 197762 h 3711575"/>
                <a:gd name="connsiteX50" fmla="*/ 4398948 w 6362700"/>
                <a:gd name="connsiteY50" fmla="*/ 222483 h 3711575"/>
                <a:gd name="connsiteX51" fmla="*/ 4452118 w 6362700"/>
                <a:gd name="connsiteY51" fmla="*/ 218951 h 3711575"/>
                <a:gd name="connsiteX52" fmla="*/ 4459207 w 6362700"/>
                <a:gd name="connsiteY52" fmla="*/ 218951 h 3711575"/>
                <a:gd name="connsiteX53" fmla="*/ 5632496 w 6362700"/>
                <a:gd name="connsiteY53" fmla="*/ 1126539 h 3711575"/>
                <a:gd name="connsiteX54" fmla="*/ 6362700 w 6362700"/>
                <a:gd name="connsiteY54" fmla="*/ 2185980 h 3711575"/>
                <a:gd name="connsiteX55" fmla="*/ 5164599 w 6362700"/>
                <a:gd name="connsiteY55" fmla="*/ 3337239 h 3711575"/>
                <a:gd name="connsiteX56" fmla="*/ 4951918 w 6362700"/>
                <a:gd name="connsiteY56" fmla="*/ 3319582 h 3711575"/>
                <a:gd name="connsiteX57" fmla="*/ 4944828 w 6362700"/>
                <a:gd name="connsiteY57" fmla="*/ 3319582 h 3711575"/>
                <a:gd name="connsiteX58" fmla="*/ 4934194 w 6362700"/>
                <a:gd name="connsiteY58" fmla="*/ 3316050 h 3711575"/>
                <a:gd name="connsiteX59" fmla="*/ 4186267 w 6362700"/>
                <a:gd name="connsiteY59" fmla="*/ 3566785 h 3711575"/>
                <a:gd name="connsiteX60" fmla="*/ 3853067 w 6362700"/>
                <a:gd name="connsiteY60" fmla="*/ 3520876 h 3711575"/>
                <a:gd name="connsiteX61" fmla="*/ 3193757 w 6362700"/>
                <a:gd name="connsiteY61" fmla="*/ 3711575 h 3711575"/>
                <a:gd name="connsiteX62" fmla="*/ 2456463 w 6362700"/>
                <a:gd name="connsiteY62" fmla="*/ 3471435 h 3711575"/>
                <a:gd name="connsiteX63" fmla="*/ 2158710 w 6362700"/>
                <a:gd name="connsiteY63" fmla="*/ 3506750 h 3711575"/>
                <a:gd name="connsiteX64" fmla="*/ 1492310 w 6362700"/>
                <a:gd name="connsiteY64" fmla="*/ 3312519 h 3711575"/>
                <a:gd name="connsiteX65" fmla="*/ 1485221 w 6362700"/>
                <a:gd name="connsiteY65" fmla="*/ 3305456 h 3711575"/>
                <a:gd name="connsiteX66" fmla="*/ 1467498 w 6362700"/>
                <a:gd name="connsiteY66" fmla="*/ 3294862 h 3711575"/>
                <a:gd name="connsiteX67" fmla="*/ 1446229 w 6362700"/>
                <a:gd name="connsiteY67" fmla="*/ 3298393 h 3711575"/>
                <a:gd name="connsiteX68" fmla="*/ 1439140 w 6362700"/>
                <a:gd name="connsiteY68" fmla="*/ 3298393 h 3711575"/>
                <a:gd name="connsiteX69" fmla="*/ 1198102 w 6362700"/>
                <a:gd name="connsiteY69" fmla="*/ 3323113 h 3711575"/>
                <a:gd name="connsiteX70" fmla="*/ 0 w 6362700"/>
                <a:gd name="connsiteY70" fmla="*/ 2171854 h 3711575"/>
                <a:gd name="connsiteX71" fmla="*/ 925162 w 6362700"/>
                <a:gd name="connsiteY71" fmla="*/ 1052378 h 3711575"/>
                <a:gd name="connsiteX72" fmla="*/ 2063004 w 6362700"/>
                <a:gd name="connsiteY72" fmla="*/ 264860 h 3711575"/>
                <a:gd name="connsiteX73" fmla="*/ 2144531 w 6362700"/>
                <a:gd name="connsiteY73" fmla="*/ 268392 h 3711575"/>
                <a:gd name="connsiteX74" fmla="*/ 2896003 w 6362700"/>
                <a:gd name="connsiteY74" fmla="*/ 14126 h 3711575"/>
                <a:gd name="connsiteX75" fmla="*/ 3250471 w 6362700"/>
                <a:gd name="connsiteY75" fmla="*/ 63567 h 3711575"/>
                <a:gd name="connsiteX76" fmla="*/ 3257561 w 6362700"/>
                <a:gd name="connsiteY76" fmla="*/ 67098 h 3711575"/>
                <a:gd name="connsiteX77" fmla="*/ 3268195 w 6362700"/>
                <a:gd name="connsiteY77" fmla="*/ 70630 h 3711575"/>
                <a:gd name="connsiteX78" fmla="*/ 3690012 w 6362700"/>
                <a:gd name="connsiteY78" fmla="*/ 0 h 37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362700" h="3711575">
                  <a:moveTo>
                    <a:pt x="3689954" y="300038"/>
                  </a:moveTo>
                  <a:cubicBezTo>
                    <a:pt x="3569448" y="300038"/>
                    <a:pt x="3452487" y="321229"/>
                    <a:pt x="3342615" y="367142"/>
                  </a:cubicBezTo>
                  <a:cubicBezTo>
                    <a:pt x="3335526" y="367142"/>
                    <a:pt x="3335526" y="367142"/>
                    <a:pt x="3335526" y="367142"/>
                  </a:cubicBezTo>
                  <a:cubicBezTo>
                    <a:pt x="3300083" y="384801"/>
                    <a:pt x="3261096" y="388333"/>
                    <a:pt x="3222109" y="374205"/>
                  </a:cubicBezTo>
                  <a:cubicBezTo>
                    <a:pt x="3161857" y="353015"/>
                    <a:pt x="3161857" y="353015"/>
                    <a:pt x="3161857" y="353015"/>
                  </a:cubicBezTo>
                  <a:cubicBezTo>
                    <a:pt x="3076794" y="328292"/>
                    <a:pt x="2988187" y="314165"/>
                    <a:pt x="2896036" y="314165"/>
                  </a:cubicBezTo>
                  <a:cubicBezTo>
                    <a:pt x="2690468" y="314165"/>
                    <a:pt x="2484900" y="384801"/>
                    <a:pt x="2325407" y="508413"/>
                  </a:cubicBezTo>
                  <a:cubicBezTo>
                    <a:pt x="2293509" y="536668"/>
                    <a:pt x="2293509" y="536668"/>
                    <a:pt x="2293509" y="536668"/>
                  </a:cubicBezTo>
                  <a:cubicBezTo>
                    <a:pt x="2258066" y="568454"/>
                    <a:pt x="2215535" y="579049"/>
                    <a:pt x="2173003" y="571985"/>
                  </a:cubicBezTo>
                  <a:cubicBezTo>
                    <a:pt x="2155282" y="571985"/>
                    <a:pt x="2155282" y="571985"/>
                    <a:pt x="2155282" y="571985"/>
                  </a:cubicBezTo>
                  <a:cubicBezTo>
                    <a:pt x="2123384" y="568454"/>
                    <a:pt x="2095029" y="568454"/>
                    <a:pt x="2063131" y="568454"/>
                  </a:cubicBezTo>
                  <a:cubicBezTo>
                    <a:pt x="1669716" y="568454"/>
                    <a:pt x="1325921" y="805083"/>
                    <a:pt x="1208960" y="1161793"/>
                  </a:cubicBezTo>
                  <a:cubicBezTo>
                    <a:pt x="1191239" y="1221833"/>
                    <a:pt x="1191239" y="1221833"/>
                    <a:pt x="1191239" y="1221833"/>
                  </a:cubicBezTo>
                  <a:cubicBezTo>
                    <a:pt x="1177062" y="1281874"/>
                    <a:pt x="1127442" y="1324255"/>
                    <a:pt x="1067189" y="1334850"/>
                  </a:cubicBezTo>
                  <a:cubicBezTo>
                    <a:pt x="1014025" y="1341914"/>
                    <a:pt x="1014025" y="1341914"/>
                    <a:pt x="1014025" y="1341914"/>
                  </a:cubicBezTo>
                  <a:cubicBezTo>
                    <a:pt x="602889" y="1423145"/>
                    <a:pt x="301625" y="1772791"/>
                    <a:pt x="301625" y="2171883"/>
                  </a:cubicBezTo>
                  <a:cubicBezTo>
                    <a:pt x="301625" y="2641610"/>
                    <a:pt x="705673" y="3023042"/>
                    <a:pt x="1198327" y="3023042"/>
                  </a:cubicBezTo>
                  <a:cubicBezTo>
                    <a:pt x="1258580" y="3023042"/>
                    <a:pt x="1318833" y="3015979"/>
                    <a:pt x="1379085" y="3005383"/>
                  </a:cubicBezTo>
                  <a:cubicBezTo>
                    <a:pt x="1460604" y="2984192"/>
                    <a:pt x="1460604" y="2984192"/>
                    <a:pt x="1460604" y="2984192"/>
                  </a:cubicBezTo>
                  <a:cubicBezTo>
                    <a:pt x="1506679" y="2973597"/>
                    <a:pt x="1549211" y="2980661"/>
                    <a:pt x="1584653" y="3008915"/>
                  </a:cubicBezTo>
                  <a:cubicBezTo>
                    <a:pt x="1659083" y="3058360"/>
                    <a:pt x="1659083" y="3058360"/>
                    <a:pt x="1659083" y="3058360"/>
                  </a:cubicBezTo>
                  <a:cubicBezTo>
                    <a:pt x="1807943" y="3153718"/>
                    <a:pt x="1981612" y="3203163"/>
                    <a:pt x="2158826" y="3203163"/>
                  </a:cubicBezTo>
                  <a:cubicBezTo>
                    <a:pt x="2250977" y="3203163"/>
                    <a:pt x="2339584" y="3192568"/>
                    <a:pt x="2424647" y="3167845"/>
                  </a:cubicBezTo>
                  <a:cubicBezTo>
                    <a:pt x="2438824" y="3160782"/>
                    <a:pt x="2438824" y="3160782"/>
                    <a:pt x="2438824" y="3160782"/>
                  </a:cubicBezTo>
                  <a:cubicBezTo>
                    <a:pt x="2491988" y="3143123"/>
                    <a:pt x="2548697" y="3153718"/>
                    <a:pt x="2591228" y="3189036"/>
                  </a:cubicBezTo>
                  <a:lnTo>
                    <a:pt x="2623127" y="3217290"/>
                  </a:lnTo>
                  <a:cubicBezTo>
                    <a:pt x="2782619" y="3340902"/>
                    <a:pt x="2984643" y="3411538"/>
                    <a:pt x="3193755" y="3411538"/>
                  </a:cubicBezTo>
                  <a:cubicBezTo>
                    <a:pt x="3374513" y="3411538"/>
                    <a:pt x="3544639" y="3362093"/>
                    <a:pt x="3693498" y="3266735"/>
                  </a:cubicBezTo>
                  <a:cubicBezTo>
                    <a:pt x="3743118" y="3231417"/>
                    <a:pt x="3743118" y="3231417"/>
                    <a:pt x="3743118" y="3231417"/>
                  </a:cubicBezTo>
                  <a:cubicBezTo>
                    <a:pt x="3782105" y="3203163"/>
                    <a:pt x="3835269" y="3196099"/>
                    <a:pt x="3884889" y="3213758"/>
                  </a:cubicBezTo>
                  <a:cubicBezTo>
                    <a:pt x="3923876" y="3227885"/>
                    <a:pt x="3923876" y="3227885"/>
                    <a:pt x="3923876" y="3227885"/>
                  </a:cubicBezTo>
                  <a:cubicBezTo>
                    <a:pt x="4008939" y="3252608"/>
                    <a:pt x="4097546" y="3266735"/>
                    <a:pt x="4186153" y="3266735"/>
                  </a:cubicBezTo>
                  <a:cubicBezTo>
                    <a:pt x="4395265" y="3266735"/>
                    <a:pt x="4597289" y="3196099"/>
                    <a:pt x="4756781" y="3072487"/>
                  </a:cubicBezTo>
                  <a:cubicBezTo>
                    <a:pt x="4792224" y="3040701"/>
                    <a:pt x="4792224" y="3040701"/>
                    <a:pt x="4792224" y="3040701"/>
                  </a:cubicBezTo>
                  <a:cubicBezTo>
                    <a:pt x="4827667" y="3008915"/>
                    <a:pt x="4877287" y="2994788"/>
                    <a:pt x="4923362" y="3005383"/>
                  </a:cubicBezTo>
                  <a:cubicBezTo>
                    <a:pt x="5004881" y="3023042"/>
                    <a:pt x="5004881" y="3023042"/>
                    <a:pt x="5004881" y="3023042"/>
                  </a:cubicBezTo>
                  <a:cubicBezTo>
                    <a:pt x="5058045" y="3033637"/>
                    <a:pt x="5111209" y="3037169"/>
                    <a:pt x="5164373" y="3037169"/>
                  </a:cubicBezTo>
                  <a:cubicBezTo>
                    <a:pt x="5657028" y="3037169"/>
                    <a:pt x="6061075" y="2655737"/>
                    <a:pt x="6061075" y="2186010"/>
                  </a:cubicBezTo>
                  <a:cubicBezTo>
                    <a:pt x="6061075" y="1846959"/>
                    <a:pt x="5848418" y="1539694"/>
                    <a:pt x="5518800" y="1405486"/>
                  </a:cubicBezTo>
                  <a:cubicBezTo>
                    <a:pt x="5447915" y="1380763"/>
                    <a:pt x="5447915" y="1380763"/>
                    <a:pt x="5447915" y="1380763"/>
                  </a:cubicBezTo>
                  <a:cubicBezTo>
                    <a:pt x="5394751" y="1363105"/>
                    <a:pt x="5355764" y="1317191"/>
                    <a:pt x="5348676" y="1264215"/>
                  </a:cubicBezTo>
                  <a:cubicBezTo>
                    <a:pt x="5338043" y="1197111"/>
                    <a:pt x="5338043" y="1197111"/>
                    <a:pt x="5338043" y="1197111"/>
                  </a:cubicBezTo>
                  <a:cubicBezTo>
                    <a:pt x="5249436" y="805083"/>
                    <a:pt x="4884375" y="522540"/>
                    <a:pt x="4462606" y="522540"/>
                  </a:cubicBezTo>
                  <a:cubicBezTo>
                    <a:pt x="4359822" y="526072"/>
                    <a:pt x="4359822" y="526072"/>
                    <a:pt x="4359822" y="526072"/>
                  </a:cubicBezTo>
                  <a:cubicBezTo>
                    <a:pt x="4327924" y="526072"/>
                    <a:pt x="4292481" y="519009"/>
                    <a:pt x="4267671" y="497818"/>
                  </a:cubicBezTo>
                  <a:cubicBezTo>
                    <a:pt x="4189697" y="444841"/>
                    <a:pt x="4189697" y="444841"/>
                    <a:pt x="4189697" y="444841"/>
                  </a:cubicBezTo>
                  <a:cubicBezTo>
                    <a:pt x="4044382" y="349483"/>
                    <a:pt x="3870712" y="300038"/>
                    <a:pt x="3689954" y="300038"/>
                  </a:cubicBezTo>
                  <a:close/>
                  <a:moveTo>
                    <a:pt x="3690012" y="0"/>
                  </a:moveTo>
                  <a:cubicBezTo>
                    <a:pt x="3927505" y="0"/>
                    <a:pt x="4161454" y="67098"/>
                    <a:pt x="4359956" y="194231"/>
                  </a:cubicBezTo>
                  <a:cubicBezTo>
                    <a:pt x="4359956" y="194231"/>
                    <a:pt x="4363501" y="194231"/>
                    <a:pt x="4363501" y="197762"/>
                  </a:cubicBezTo>
                  <a:cubicBezTo>
                    <a:pt x="4398948" y="222483"/>
                    <a:pt x="4398948" y="222483"/>
                    <a:pt x="4398948" y="222483"/>
                  </a:cubicBezTo>
                  <a:cubicBezTo>
                    <a:pt x="4452118" y="218951"/>
                    <a:pt x="4452118" y="218951"/>
                    <a:pt x="4452118" y="218951"/>
                  </a:cubicBezTo>
                  <a:cubicBezTo>
                    <a:pt x="4452118" y="218951"/>
                    <a:pt x="4455663" y="218951"/>
                    <a:pt x="4459207" y="218951"/>
                  </a:cubicBezTo>
                  <a:cubicBezTo>
                    <a:pt x="5022811" y="218951"/>
                    <a:pt x="5511977" y="600350"/>
                    <a:pt x="5632496" y="1126539"/>
                  </a:cubicBezTo>
                  <a:cubicBezTo>
                    <a:pt x="6075581" y="1310176"/>
                    <a:pt x="6362700" y="1723358"/>
                    <a:pt x="6362700" y="2185980"/>
                  </a:cubicBezTo>
                  <a:cubicBezTo>
                    <a:pt x="6362700" y="2821645"/>
                    <a:pt x="5823908" y="3337239"/>
                    <a:pt x="5164599" y="3337239"/>
                  </a:cubicBezTo>
                  <a:cubicBezTo>
                    <a:pt x="5093705" y="3337239"/>
                    <a:pt x="5019267" y="3333708"/>
                    <a:pt x="4951918" y="3319582"/>
                  </a:cubicBezTo>
                  <a:cubicBezTo>
                    <a:pt x="4948373" y="3319582"/>
                    <a:pt x="4948373" y="3319582"/>
                    <a:pt x="4944828" y="3319582"/>
                  </a:cubicBezTo>
                  <a:cubicBezTo>
                    <a:pt x="4934194" y="3316050"/>
                    <a:pt x="4934194" y="3316050"/>
                    <a:pt x="4934194" y="3316050"/>
                  </a:cubicBezTo>
                  <a:cubicBezTo>
                    <a:pt x="4721514" y="3478498"/>
                    <a:pt x="4455663" y="3566785"/>
                    <a:pt x="4186267" y="3566785"/>
                  </a:cubicBezTo>
                  <a:cubicBezTo>
                    <a:pt x="4072837" y="3566785"/>
                    <a:pt x="3962952" y="3552659"/>
                    <a:pt x="3853067" y="3520876"/>
                  </a:cubicBezTo>
                  <a:cubicBezTo>
                    <a:pt x="3658110" y="3648009"/>
                    <a:pt x="3427705" y="3711575"/>
                    <a:pt x="3193757" y="3711575"/>
                  </a:cubicBezTo>
                  <a:cubicBezTo>
                    <a:pt x="2927906" y="3711575"/>
                    <a:pt x="2665599" y="3626820"/>
                    <a:pt x="2456463" y="3471435"/>
                  </a:cubicBezTo>
                  <a:cubicBezTo>
                    <a:pt x="2360757" y="3492624"/>
                    <a:pt x="2261506" y="3506750"/>
                    <a:pt x="2158710" y="3506750"/>
                  </a:cubicBezTo>
                  <a:cubicBezTo>
                    <a:pt x="1921217" y="3506750"/>
                    <a:pt x="1690812" y="3439652"/>
                    <a:pt x="1492310" y="3312519"/>
                  </a:cubicBezTo>
                  <a:cubicBezTo>
                    <a:pt x="1488766" y="3308988"/>
                    <a:pt x="1488766" y="3308988"/>
                    <a:pt x="1485221" y="3305456"/>
                  </a:cubicBezTo>
                  <a:cubicBezTo>
                    <a:pt x="1467498" y="3294862"/>
                    <a:pt x="1467498" y="3294862"/>
                    <a:pt x="1467498" y="3294862"/>
                  </a:cubicBezTo>
                  <a:cubicBezTo>
                    <a:pt x="1446229" y="3298393"/>
                    <a:pt x="1446229" y="3298393"/>
                    <a:pt x="1446229" y="3298393"/>
                  </a:cubicBezTo>
                  <a:cubicBezTo>
                    <a:pt x="1446229" y="3298393"/>
                    <a:pt x="1442685" y="3298393"/>
                    <a:pt x="1439140" y="3298393"/>
                  </a:cubicBezTo>
                  <a:cubicBezTo>
                    <a:pt x="1361157" y="3316050"/>
                    <a:pt x="1279630" y="3323113"/>
                    <a:pt x="1198102" y="3323113"/>
                  </a:cubicBezTo>
                  <a:cubicBezTo>
                    <a:pt x="538792" y="3323113"/>
                    <a:pt x="0" y="2807519"/>
                    <a:pt x="0" y="2171854"/>
                  </a:cubicBezTo>
                  <a:cubicBezTo>
                    <a:pt x="0" y="1638602"/>
                    <a:pt x="386370" y="1172448"/>
                    <a:pt x="925162" y="1052378"/>
                  </a:cubicBezTo>
                  <a:cubicBezTo>
                    <a:pt x="1088217" y="579161"/>
                    <a:pt x="1545481" y="264860"/>
                    <a:pt x="2063004" y="264860"/>
                  </a:cubicBezTo>
                  <a:cubicBezTo>
                    <a:pt x="2091361" y="264860"/>
                    <a:pt x="2116174" y="264860"/>
                    <a:pt x="2144531" y="268392"/>
                  </a:cubicBezTo>
                  <a:cubicBezTo>
                    <a:pt x="2357212" y="102413"/>
                    <a:pt x="2623063" y="14126"/>
                    <a:pt x="2896003" y="14126"/>
                  </a:cubicBezTo>
                  <a:cubicBezTo>
                    <a:pt x="3016523" y="14126"/>
                    <a:pt x="3137042" y="31783"/>
                    <a:pt x="3250471" y="63567"/>
                  </a:cubicBezTo>
                  <a:cubicBezTo>
                    <a:pt x="3254016" y="67098"/>
                    <a:pt x="3257561" y="67098"/>
                    <a:pt x="3257561" y="67098"/>
                  </a:cubicBezTo>
                  <a:cubicBezTo>
                    <a:pt x="3268195" y="70630"/>
                    <a:pt x="3268195" y="70630"/>
                    <a:pt x="3268195" y="70630"/>
                  </a:cubicBezTo>
                  <a:cubicBezTo>
                    <a:pt x="3402893" y="21189"/>
                    <a:pt x="3544680" y="0"/>
                    <a:pt x="36900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0" name="Freeform: Shape 189"/>
            <p:cNvSpPr>
              <a:spLocks noChangeArrowheads="1"/>
            </p:cNvSpPr>
            <p:nvPr/>
          </p:nvSpPr>
          <p:spPr bwMode="auto">
            <a:xfrm>
              <a:off x="3695701" y="3500438"/>
              <a:ext cx="808038" cy="801688"/>
            </a:xfrm>
            <a:custGeom>
              <a:avLst/>
              <a:gdLst>
                <a:gd name="connsiteX0" fmla="*/ 404813 w 808038"/>
                <a:gd name="connsiteY0" fmla="*/ 180975 h 801688"/>
                <a:gd name="connsiteX1" fmla="*/ 180975 w 808038"/>
                <a:gd name="connsiteY1" fmla="*/ 401638 h 801688"/>
                <a:gd name="connsiteX2" fmla="*/ 404813 w 808038"/>
                <a:gd name="connsiteY2" fmla="*/ 622301 h 801688"/>
                <a:gd name="connsiteX3" fmla="*/ 628651 w 808038"/>
                <a:gd name="connsiteY3" fmla="*/ 401638 h 801688"/>
                <a:gd name="connsiteX4" fmla="*/ 404813 w 808038"/>
                <a:gd name="connsiteY4" fmla="*/ 180975 h 801688"/>
                <a:gd name="connsiteX5" fmla="*/ 404019 w 808038"/>
                <a:gd name="connsiteY5" fmla="*/ 0 h 801688"/>
                <a:gd name="connsiteX6" fmla="*/ 808038 w 808038"/>
                <a:gd name="connsiteY6" fmla="*/ 400844 h 801688"/>
                <a:gd name="connsiteX7" fmla="*/ 404019 w 808038"/>
                <a:gd name="connsiteY7" fmla="*/ 801688 h 801688"/>
                <a:gd name="connsiteX8" fmla="*/ 0 w 808038"/>
                <a:gd name="connsiteY8" fmla="*/ 400844 h 801688"/>
                <a:gd name="connsiteX9" fmla="*/ 404019 w 808038"/>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1688">
                  <a:moveTo>
                    <a:pt x="404813" y="180975"/>
                  </a:moveTo>
                  <a:cubicBezTo>
                    <a:pt x="281191" y="180975"/>
                    <a:pt x="180975" y="279769"/>
                    <a:pt x="180975" y="401638"/>
                  </a:cubicBezTo>
                  <a:cubicBezTo>
                    <a:pt x="180975" y="523507"/>
                    <a:pt x="281191" y="622301"/>
                    <a:pt x="404813" y="622301"/>
                  </a:cubicBezTo>
                  <a:cubicBezTo>
                    <a:pt x="528435" y="622301"/>
                    <a:pt x="628651" y="523507"/>
                    <a:pt x="628651" y="401638"/>
                  </a:cubicBezTo>
                  <a:cubicBezTo>
                    <a:pt x="628651" y="279769"/>
                    <a:pt x="528435" y="180975"/>
                    <a:pt x="404813" y="180975"/>
                  </a:cubicBezTo>
                  <a:close/>
                  <a:moveTo>
                    <a:pt x="404019" y="0"/>
                  </a:moveTo>
                  <a:cubicBezTo>
                    <a:pt x="627153" y="0"/>
                    <a:pt x="808038" y="179464"/>
                    <a:pt x="808038" y="400844"/>
                  </a:cubicBezTo>
                  <a:cubicBezTo>
                    <a:pt x="808038" y="622224"/>
                    <a:pt x="627153" y="801688"/>
                    <a:pt x="404019" y="801688"/>
                  </a:cubicBezTo>
                  <a:cubicBezTo>
                    <a:pt x="180885" y="801688"/>
                    <a:pt x="0" y="622224"/>
                    <a:pt x="0" y="400844"/>
                  </a:cubicBezTo>
                  <a:cubicBezTo>
                    <a:pt x="0" y="179464"/>
                    <a:pt x="180885" y="0"/>
                    <a:pt x="4040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190"/>
            <p:cNvSpPr>
              <a:spLocks noChangeArrowheads="1"/>
            </p:cNvSpPr>
            <p:nvPr/>
          </p:nvSpPr>
          <p:spPr bwMode="auto">
            <a:xfrm>
              <a:off x="5630862" y="3878263"/>
              <a:ext cx="804864" cy="801688"/>
            </a:xfrm>
            <a:custGeom>
              <a:avLst/>
              <a:gdLst>
                <a:gd name="connsiteX0" fmla="*/ 403225 w 804864"/>
                <a:gd name="connsiteY0" fmla="*/ 180975 h 801688"/>
                <a:gd name="connsiteX1" fmla="*/ 177800 w 804864"/>
                <a:gd name="connsiteY1" fmla="*/ 403225 h 801688"/>
                <a:gd name="connsiteX2" fmla="*/ 403225 w 804864"/>
                <a:gd name="connsiteY2" fmla="*/ 625475 h 801688"/>
                <a:gd name="connsiteX3" fmla="*/ 628650 w 804864"/>
                <a:gd name="connsiteY3" fmla="*/ 403225 h 801688"/>
                <a:gd name="connsiteX4" fmla="*/ 403225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3225" y="180975"/>
                  </a:moveTo>
                  <a:cubicBezTo>
                    <a:pt x="278726" y="180975"/>
                    <a:pt x="177800" y="280480"/>
                    <a:pt x="177800" y="403225"/>
                  </a:cubicBezTo>
                  <a:cubicBezTo>
                    <a:pt x="177800" y="525970"/>
                    <a:pt x="278726" y="625475"/>
                    <a:pt x="403225" y="625475"/>
                  </a:cubicBezTo>
                  <a:cubicBezTo>
                    <a:pt x="527724" y="625475"/>
                    <a:pt x="628650" y="525970"/>
                    <a:pt x="628650" y="403225"/>
                  </a:cubicBezTo>
                  <a:cubicBezTo>
                    <a:pt x="628650" y="280480"/>
                    <a:pt x="527724" y="180975"/>
                    <a:pt x="403225"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191"/>
            <p:cNvSpPr>
              <a:spLocks noChangeArrowheads="1"/>
            </p:cNvSpPr>
            <p:nvPr/>
          </p:nvSpPr>
          <p:spPr bwMode="auto">
            <a:xfrm>
              <a:off x="5837238" y="2165351"/>
              <a:ext cx="808038" cy="806450"/>
            </a:xfrm>
            <a:custGeom>
              <a:avLst/>
              <a:gdLst>
                <a:gd name="connsiteX0" fmla="*/ 404019 w 808038"/>
                <a:gd name="connsiteY0" fmla="*/ 180975 h 806450"/>
                <a:gd name="connsiteX1" fmla="*/ 180975 w 808038"/>
                <a:gd name="connsiteY1" fmla="*/ 403225 h 806450"/>
                <a:gd name="connsiteX2" fmla="*/ 404019 w 808038"/>
                <a:gd name="connsiteY2" fmla="*/ 625475 h 806450"/>
                <a:gd name="connsiteX3" fmla="*/ 627063 w 808038"/>
                <a:gd name="connsiteY3" fmla="*/ 403225 h 806450"/>
                <a:gd name="connsiteX4" fmla="*/ 404019 w 808038"/>
                <a:gd name="connsiteY4" fmla="*/ 180975 h 806450"/>
                <a:gd name="connsiteX5" fmla="*/ 404019 w 808038"/>
                <a:gd name="connsiteY5" fmla="*/ 0 h 806450"/>
                <a:gd name="connsiteX6" fmla="*/ 808038 w 808038"/>
                <a:gd name="connsiteY6" fmla="*/ 403225 h 806450"/>
                <a:gd name="connsiteX7" fmla="*/ 404019 w 808038"/>
                <a:gd name="connsiteY7" fmla="*/ 806450 h 806450"/>
                <a:gd name="connsiteX8" fmla="*/ 0 w 808038"/>
                <a:gd name="connsiteY8" fmla="*/ 403225 h 806450"/>
                <a:gd name="connsiteX9" fmla="*/ 404019 w 808038"/>
                <a:gd name="connsiteY9" fmla="*/ 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6450">
                  <a:moveTo>
                    <a:pt x="404019" y="180975"/>
                  </a:moveTo>
                  <a:cubicBezTo>
                    <a:pt x="280835" y="180975"/>
                    <a:pt x="180975" y="280480"/>
                    <a:pt x="180975" y="403225"/>
                  </a:cubicBezTo>
                  <a:cubicBezTo>
                    <a:pt x="180975" y="525970"/>
                    <a:pt x="280835" y="625475"/>
                    <a:pt x="404019" y="625475"/>
                  </a:cubicBezTo>
                  <a:cubicBezTo>
                    <a:pt x="527203" y="625475"/>
                    <a:pt x="627063" y="525970"/>
                    <a:pt x="627063" y="403225"/>
                  </a:cubicBezTo>
                  <a:cubicBezTo>
                    <a:pt x="627063" y="280480"/>
                    <a:pt x="527203" y="180975"/>
                    <a:pt x="404019" y="180975"/>
                  </a:cubicBezTo>
                  <a:close/>
                  <a:moveTo>
                    <a:pt x="404019" y="0"/>
                  </a:moveTo>
                  <a:cubicBezTo>
                    <a:pt x="627153" y="0"/>
                    <a:pt x="808038" y="180530"/>
                    <a:pt x="808038" y="403225"/>
                  </a:cubicBezTo>
                  <a:cubicBezTo>
                    <a:pt x="808038" y="625920"/>
                    <a:pt x="627153" y="806450"/>
                    <a:pt x="404019" y="806450"/>
                  </a:cubicBezTo>
                  <a:cubicBezTo>
                    <a:pt x="180885" y="806450"/>
                    <a:pt x="0" y="625920"/>
                    <a:pt x="0" y="403225"/>
                  </a:cubicBezTo>
                  <a:cubicBezTo>
                    <a:pt x="0" y="180530"/>
                    <a:pt x="180885" y="0"/>
                    <a:pt x="4040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192"/>
            <p:cNvSpPr>
              <a:spLocks noChangeArrowheads="1"/>
            </p:cNvSpPr>
            <p:nvPr/>
          </p:nvSpPr>
          <p:spPr bwMode="auto">
            <a:xfrm>
              <a:off x="7772400" y="3105151"/>
              <a:ext cx="804864" cy="801688"/>
            </a:xfrm>
            <a:custGeom>
              <a:avLst/>
              <a:gdLst>
                <a:gd name="connsiteX0" fmla="*/ 402432 w 804864"/>
                <a:gd name="connsiteY0" fmla="*/ 180975 h 801688"/>
                <a:gd name="connsiteX1" fmla="*/ 177800 w 804864"/>
                <a:gd name="connsiteY1" fmla="*/ 401638 h 801688"/>
                <a:gd name="connsiteX2" fmla="*/ 402432 w 804864"/>
                <a:gd name="connsiteY2" fmla="*/ 622301 h 801688"/>
                <a:gd name="connsiteX3" fmla="*/ 627064 w 804864"/>
                <a:gd name="connsiteY3" fmla="*/ 401638 h 801688"/>
                <a:gd name="connsiteX4" fmla="*/ 402432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2432" y="180975"/>
                  </a:moveTo>
                  <a:cubicBezTo>
                    <a:pt x="278371" y="180975"/>
                    <a:pt x="177800" y="279769"/>
                    <a:pt x="177800" y="401638"/>
                  </a:cubicBezTo>
                  <a:cubicBezTo>
                    <a:pt x="177800" y="523507"/>
                    <a:pt x="278371" y="622301"/>
                    <a:pt x="402432" y="622301"/>
                  </a:cubicBezTo>
                  <a:cubicBezTo>
                    <a:pt x="526493" y="622301"/>
                    <a:pt x="627064" y="523507"/>
                    <a:pt x="627064" y="401638"/>
                  </a:cubicBezTo>
                  <a:cubicBezTo>
                    <a:pt x="627064" y="279769"/>
                    <a:pt x="526493" y="180975"/>
                    <a:pt x="402432"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4" name="Freeform 15"/>
            <p:cNvSpPr>
              <a:spLocks/>
            </p:cNvSpPr>
            <p:nvPr/>
          </p:nvSpPr>
          <p:spPr bwMode="auto">
            <a:xfrm>
              <a:off x="5060951" y="2147888"/>
              <a:ext cx="1073150" cy="1822450"/>
            </a:xfrm>
            <a:custGeom>
              <a:avLst/>
              <a:gdLst>
                <a:gd name="T0" fmla="*/ 303 w 303"/>
                <a:gd name="T1" fmla="*/ 516 h 516"/>
                <a:gd name="T2" fmla="*/ 252 w 303"/>
                <a:gd name="T3" fmla="*/ 516 h 516"/>
                <a:gd name="T4" fmla="*/ 252 w 303"/>
                <a:gd name="T5" fmla="*/ 425 h 516"/>
                <a:gd name="T6" fmla="*/ 240 w 303"/>
                <a:gd name="T7" fmla="*/ 386 h 516"/>
                <a:gd name="T8" fmla="*/ 203 w 303"/>
                <a:gd name="T9" fmla="*/ 376 h 516"/>
                <a:gd name="T10" fmla="*/ 98 w 303"/>
                <a:gd name="T11" fmla="*/ 376 h 516"/>
                <a:gd name="T12" fmla="*/ 96 w 303"/>
                <a:gd name="T13" fmla="*/ 376 h 516"/>
                <a:gd name="T14" fmla="*/ 0 w 303"/>
                <a:gd name="T15" fmla="*/ 280 h 516"/>
                <a:gd name="T16" fmla="*/ 0 w 303"/>
                <a:gd name="T17" fmla="*/ 279 h 516"/>
                <a:gd name="T18" fmla="*/ 0 w 303"/>
                <a:gd name="T19" fmla="*/ 0 h 516"/>
                <a:gd name="T20" fmla="*/ 51 w 303"/>
                <a:gd name="T21" fmla="*/ 0 h 516"/>
                <a:gd name="T22" fmla="*/ 51 w 303"/>
                <a:gd name="T23" fmla="*/ 278 h 516"/>
                <a:gd name="T24" fmla="*/ 97 w 303"/>
                <a:gd name="T25" fmla="*/ 325 h 516"/>
                <a:gd name="T26" fmla="*/ 97 w 303"/>
                <a:gd name="T27" fmla="*/ 325 h 516"/>
                <a:gd name="T28" fmla="*/ 202 w 303"/>
                <a:gd name="T29" fmla="*/ 325 h 516"/>
                <a:gd name="T30" fmla="*/ 275 w 303"/>
                <a:gd name="T31" fmla="*/ 350 h 516"/>
                <a:gd name="T32" fmla="*/ 303 w 303"/>
                <a:gd name="T33" fmla="*/ 425 h 516"/>
                <a:gd name="T34" fmla="*/ 303 w 303"/>
                <a:gd name="T35"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516">
                  <a:moveTo>
                    <a:pt x="303" y="516"/>
                  </a:moveTo>
                  <a:cubicBezTo>
                    <a:pt x="252" y="516"/>
                    <a:pt x="252" y="516"/>
                    <a:pt x="252" y="516"/>
                  </a:cubicBezTo>
                  <a:cubicBezTo>
                    <a:pt x="252" y="425"/>
                    <a:pt x="252" y="425"/>
                    <a:pt x="252" y="425"/>
                  </a:cubicBezTo>
                  <a:cubicBezTo>
                    <a:pt x="252" y="407"/>
                    <a:pt x="248" y="394"/>
                    <a:pt x="240" y="386"/>
                  </a:cubicBezTo>
                  <a:cubicBezTo>
                    <a:pt x="233" y="379"/>
                    <a:pt x="220" y="376"/>
                    <a:pt x="203" y="376"/>
                  </a:cubicBezTo>
                  <a:cubicBezTo>
                    <a:pt x="98" y="376"/>
                    <a:pt x="98" y="376"/>
                    <a:pt x="98" y="376"/>
                  </a:cubicBezTo>
                  <a:cubicBezTo>
                    <a:pt x="97" y="376"/>
                    <a:pt x="96" y="376"/>
                    <a:pt x="96" y="376"/>
                  </a:cubicBezTo>
                  <a:cubicBezTo>
                    <a:pt x="44" y="376"/>
                    <a:pt x="2" y="334"/>
                    <a:pt x="0" y="280"/>
                  </a:cubicBezTo>
                  <a:cubicBezTo>
                    <a:pt x="0" y="279"/>
                    <a:pt x="0" y="279"/>
                    <a:pt x="0" y="279"/>
                  </a:cubicBezTo>
                  <a:cubicBezTo>
                    <a:pt x="0" y="0"/>
                    <a:pt x="0" y="0"/>
                    <a:pt x="0" y="0"/>
                  </a:cubicBezTo>
                  <a:cubicBezTo>
                    <a:pt x="51" y="0"/>
                    <a:pt x="51" y="0"/>
                    <a:pt x="51" y="0"/>
                  </a:cubicBezTo>
                  <a:cubicBezTo>
                    <a:pt x="51" y="278"/>
                    <a:pt x="51" y="278"/>
                    <a:pt x="51" y="278"/>
                  </a:cubicBezTo>
                  <a:cubicBezTo>
                    <a:pt x="52" y="301"/>
                    <a:pt x="68" y="326"/>
                    <a:pt x="97" y="325"/>
                  </a:cubicBezTo>
                  <a:cubicBezTo>
                    <a:pt x="97" y="325"/>
                    <a:pt x="97" y="325"/>
                    <a:pt x="97" y="325"/>
                  </a:cubicBezTo>
                  <a:cubicBezTo>
                    <a:pt x="202" y="325"/>
                    <a:pt x="202" y="325"/>
                    <a:pt x="202" y="325"/>
                  </a:cubicBezTo>
                  <a:cubicBezTo>
                    <a:pt x="233" y="325"/>
                    <a:pt x="258" y="333"/>
                    <a:pt x="275" y="350"/>
                  </a:cubicBezTo>
                  <a:cubicBezTo>
                    <a:pt x="293" y="367"/>
                    <a:pt x="302" y="392"/>
                    <a:pt x="303" y="425"/>
                  </a:cubicBezTo>
                  <a:lnTo>
                    <a:pt x="303" y="5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
            <p:cNvSpPr>
              <a:spLocks/>
            </p:cNvSpPr>
            <p:nvPr/>
          </p:nvSpPr>
          <p:spPr bwMode="auto">
            <a:xfrm>
              <a:off x="6624638" y="2501901"/>
              <a:ext cx="673100" cy="2451100"/>
            </a:xfrm>
            <a:custGeom>
              <a:avLst/>
              <a:gdLst>
                <a:gd name="T0" fmla="*/ 190 w 190"/>
                <a:gd name="T1" fmla="*/ 694 h 694"/>
                <a:gd name="T2" fmla="*/ 139 w 190"/>
                <a:gd name="T3" fmla="*/ 694 h 694"/>
                <a:gd name="T4" fmla="*/ 139 w 190"/>
                <a:gd name="T5" fmla="*/ 83 h 694"/>
                <a:gd name="T6" fmla="*/ 105 w 190"/>
                <a:gd name="T7" fmla="*/ 51 h 694"/>
                <a:gd name="T8" fmla="*/ 0 w 190"/>
                <a:gd name="T9" fmla="*/ 51 h 694"/>
                <a:gd name="T10" fmla="*/ 0 w 190"/>
                <a:gd name="T11" fmla="*/ 0 h 694"/>
                <a:gd name="T12" fmla="*/ 107 w 190"/>
                <a:gd name="T13" fmla="*/ 0 h 694"/>
                <a:gd name="T14" fmla="*/ 109 w 190"/>
                <a:gd name="T15" fmla="*/ 0 h 694"/>
                <a:gd name="T16" fmla="*/ 190 w 190"/>
                <a:gd name="T17" fmla="*/ 83 h 694"/>
                <a:gd name="T18" fmla="*/ 190 w 190"/>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694">
                  <a:moveTo>
                    <a:pt x="190" y="694"/>
                  </a:moveTo>
                  <a:cubicBezTo>
                    <a:pt x="139" y="694"/>
                    <a:pt x="139" y="694"/>
                    <a:pt x="139" y="694"/>
                  </a:cubicBezTo>
                  <a:cubicBezTo>
                    <a:pt x="139" y="83"/>
                    <a:pt x="139" y="83"/>
                    <a:pt x="139" y="83"/>
                  </a:cubicBezTo>
                  <a:cubicBezTo>
                    <a:pt x="139" y="71"/>
                    <a:pt x="135" y="54"/>
                    <a:pt x="105" y="51"/>
                  </a:cubicBezTo>
                  <a:cubicBezTo>
                    <a:pt x="0" y="51"/>
                    <a:pt x="0" y="51"/>
                    <a:pt x="0" y="51"/>
                  </a:cubicBezTo>
                  <a:cubicBezTo>
                    <a:pt x="0" y="0"/>
                    <a:pt x="0" y="0"/>
                    <a:pt x="0" y="0"/>
                  </a:cubicBezTo>
                  <a:cubicBezTo>
                    <a:pt x="107" y="0"/>
                    <a:pt x="107" y="0"/>
                    <a:pt x="107" y="0"/>
                  </a:cubicBezTo>
                  <a:cubicBezTo>
                    <a:pt x="107" y="0"/>
                    <a:pt x="108" y="0"/>
                    <a:pt x="109" y="0"/>
                  </a:cubicBezTo>
                  <a:cubicBezTo>
                    <a:pt x="158" y="4"/>
                    <a:pt x="190" y="36"/>
                    <a:pt x="190" y="83"/>
                  </a:cubicBezTo>
                  <a:lnTo>
                    <a:pt x="190" y="6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7"/>
            <p:cNvSpPr>
              <a:spLocks/>
            </p:cNvSpPr>
            <p:nvPr/>
          </p:nvSpPr>
          <p:spPr bwMode="auto">
            <a:xfrm>
              <a:off x="4402138" y="3808413"/>
              <a:ext cx="676275" cy="1158875"/>
            </a:xfrm>
            <a:custGeom>
              <a:avLst/>
              <a:gdLst>
                <a:gd name="T0" fmla="*/ 140 w 191"/>
                <a:gd name="T1" fmla="*/ 328 h 328"/>
                <a:gd name="T2" fmla="*/ 139 w 191"/>
                <a:gd name="T3" fmla="*/ 84 h 328"/>
                <a:gd name="T4" fmla="*/ 105 w 191"/>
                <a:gd name="T5" fmla="*/ 51 h 328"/>
                <a:gd name="T6" fmla="*/ 0 w 191"/>
                <a:gd name="T7" fmla="*/ 51 h 328"/>
                <a:gd name="T8" fmla="*/ 0 w 191"/>
                <a:gd name="T9" fmla="*/ 0 h 328"/>
                <a:gd name="T10" fmla="*/ 106 w 191"/>
                <a:gd name="T11" fmla="*/ 0 h 328"/>
                <a:gd name="T12" fmla="*/ 108 w 191"/>
                <a:gd name="T13" fmla="*/ 1 h 328"/>
                <a:gd name="T14" fmla="*/ 190 w 191"/>
                <a:gd name="T15" fmla="*/ 84 h 328"/>
                <a:gd name="T16" fmla="*/ 191 w 191"/>
                <a:gd name="T17" fmla="*/ 327 h 328"/>
                <a:gd name="T18" fmla="*/ 140 w 191"/>
                <a:gd name="T1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328">
                  <a:moveTo>
                    <a:pt x="140" y="328"/>
                  </a:moveTo>
                  <a:cubicBezTo>
                    <a:pt x="139" y="84"/>
                    <a:pt x="139" y="84"/>
                    <a:pt x="139" y="84"/>
                  </a:cubicBezTo>
                  <a:cubicBezTo>
                    <a:pt x="139" y="71"/>
                    <a:pt x="135" y="54"/>
                    <a:pt x="105" y="51"/>
                  </a:cubicBezTo>
                  <a:cubicBezTo>
                    <a:pt x="0" y="51"/>
                    <a:pt x="0" y="51"/>
                    <a:pt x="0" y="51"/>
                  </a:cubicBezTo>
                  <a:cubicBezTo>
                    <a:pt x="0" y="0"/>
                    <a:pt x="0" y="0"/>
                    <a:pt x="0" y="0"/>
                  </a:cubicBezTo>
                  <a:cubicBezTo>
                    <a:pt x="106" y="0"/>
                    <a:pt x="106" y="0"/>
                    <a:pt x="106" y="0"/>
                  </a:cubicBezTo>
                  <a:cubicBezTo>
                    <a:pt x="107" y="0"/>
                    <a:pt x="108" y="0"/>
                    <a:pt x="108" y="1"/>
                  </a:cubicBezTo>
                  <a:cubicBezTo>
                    <a:pt x="158" y="5"/>
                    <a:pt x="190" y="36"/>
                    <a:pt x="190" y="84"/>
                  </a:cubicBezTo>
                  <a:cubicBezTo>
                    <a:pt x="191" y="327"/>
                    <a:pt x="191" y="327"/>
                    <a:pt x="191" y="327"/>
                  </a:cubicBezTo>
                  <a:lnTo>
                    <a:pt x="1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8"/>
            <p:cNvSpPr>
              <a:spLocks/>
            </p:cNvSpPr>
            <p:nvPr/>
          </p:nvSpPr>
          <p:spPr bwMode="auto">
            <a:xfrm>
              <a:off x="7134226" y="3797301"/>
              <a:ext cx="1173163" cy="469900"/>
            </a:xfrm>
            <a:custGeom>
              <a:avLst/>
              <a:gdLst>
                <a:gd name="T0" fmla="*/ 1 w 331"/>
                <a:gd name="T1" fmla="*/ 133 h 133"/>
                <a:gd name="T2" fmla="*/ 0 w 331"/>
                <a:gd name="T3" fmla="*/ 81 h 133"/>
                <a:gd name="T4" fmla="*/ 247 w 331"/>
                <a:gd name="T5" fmla="*/ 80 h 133"/>
                <a:gd name="T6" fmla="*/ 280 w 331"/>
                <a:gd name="T7" fmla="*/ 47 h 133"/>
                <a:gd name="T8" fmla="*/ 280 w 331"/>
                <a:gd name="T9" fmla="*/ 0 h 133"/>
                <a:gd name="T10" fmla="*/ 331 w 331"/>
                <a:gd name="T11" fmla="*/ 0 h 133"/>
                <a:gd name="T12" fmla="*/ 331 w 331"/>
                <a:gd name="T13" fmla="*/ 48 h 133"/>
                <a:gd name="T14" fmla="*/ 331 w 331"/>
                <a:gd name="T15" fmla="*/ 50 h 133"/>
                <a:gd name="T16" fmla="*/ 247 w 331"/>
                <a:gd name="T17" fmla="*/ 131 h 133"/>
                <a:gd name="T18" fmla="*/ 1 w 331"/>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133">
                  <a:moveTo>
                    <a:pt x="1" y="133"/>
                  </a:moveTo>
                  <a:cubicBezTo>
                    <a:pt x="0" y="81"/>
                    <a:pt x="0" y="81"/>
                    <a:pt x="0" y="81"/>
                  </a:cubicBezTo>
                  <a:cubicBezTo>
                    <a:pt x="247" y="80"/>
                    <a:pt x="247" y="80"/>
                    <a:pt x="247" y="80"/>
                  </a:cubicBezTo>
                  <a:cubicBezTo>
                    <a:pt x="260" y="80"/>
                    <a:pt x="277" y="77"/>
                    <a:pt x="280" y="47"/>
                  </a:cubicBezTo>
                  <a:cubicBezTo>
                    <a:pt x="280" y="0"/>
                    <a:pt x="280" y="0"/>
                    <a:pt x="280" y="0"/>
                  </a:cubicBezTo>
                  <a:cubicBezTo>
                    <a:pt x="331" y="0"/>
                    <a:pt x="331" y="0"/>
                    <a:pt x="331" y="0"/>
                  </a:cubicBezTo>
                  <a:cubicBezTo>
                    <a:pt x="331" y="48"/>
                    <a:pt x="331" y="48"/>
                    <a:pt x="331" y="48"/>
                  </a:cubicBezTo>
                  <a:cubicBezTo>
                    <a:pt x="331" y="49"/>
                    <a:pt x="331" y="50"/>
                    <a:pt x="331" y="50"/>
                  </a:cubicBezTo>
                  <a:cubicBezTo>
                    <a:pt x="327" y="100"/>
                    <a:pt x="295" y="131"/>
                    <a:pt x="247" y="131"/>
                  </a:cubicBezTo>
                  <a:lnTo>
                    <a:pt x="1"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5410995" y="3638106"/>
            <a:ext cx="1047927" cy="581277"/>
            <a:chOff x="3986730" y="8684668"/>
            <a:chExt cx="1047927" cy="581277"/>
          </a:xfrm>
        </p:grpSpPr>
        <p:sp>
          <p:nvSpPr>
            <p:cNvPr id="135" name="Rounded Rectangular Callout 100"/>
            <p:cNvSpPr/>
            <p:nvPr/>
          </p:nvSpPr>
          <p:spPr>
            <a:xfrm>
              <a:off x="3986730" y="8684668"/>
              <a:ext cx="1047927" cy="581277"/>
            </a:xfrm>
            <a:prstGeom prst="wedgeRoundRectCallout">
              <a:avLst>
                <a:gd name="adj1" fmla="val 60883"/>
                <a:gd name="adj2" fmla="val 7714"/>
                <a:gd name="adj3" fmla="val 16667"/>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9" name="Group 8"/>
            <p:cNvGrpSpPr/>
            <p:nvPr/>
          </p:nvGrpSpPr>
          <p:grpSpPr>
            <a:xfrm>
              <a:off x="4164785" y="8864207"/>
              <a:ext cx="638457" cy="218833"/>
              <a:chOff x="4275275" y="9740507"/>
              <a:chExt cx="526703" cy="180529"/>
            </a:xfrm>
          </p:grpSpPr>
          <p:sp>
            <p:nvSpPr>
              <p:cNvPr id="202" name="TextBox 201"/>
              <p:cNvSpPr txBox="1"/>
              <p:nvPr/>
            </p:nvSpPr>
            <p:spPr>
              <a:xfrm>
                <a:off x="4275275" y="9740507"/>
                <a:ext cx="196751" cy="180529"/>
              </a:xfrm>
              <a:custGeom>
                <a:avLst/>
                <a:gdLst/>
                <a:ahLst/>
                <a:cxnLst/>
                <a:rect l="l" t="t" r="r" b="b"/>
                <a:pathLst>
                  <a:path w="196751" h="180529">
                    <a:moveTo>
                      <a:pt x="49113" y="0"/>
                    </a:moveTo>
                    <a:lnTo>
                      <a:pt x="115044" y="149"/>
                    </a:lnTo>
                    <a:lnTo>
                      <a:pt x="175766" y="150019"/>
                    </a:lnTo>
                    <a:cubicBezTo>
                      <a:pt x="182910" y="150019"/>
                      <a:pt x="187623" y="150813"/>
                      <a:pt x="189905" y="152401"/>
                    </a:cubicBezTo>
                    <a:cubicBezTo>
                      <a:pt x="194469" y="155675"/>
                      <a:pt x="196751" y="159991"/>
                      <a:pt x="196751" y="165349"/>
                    </a:cubicBezTo>
                    <a:cubicBezTo>
                      <a:pt x="196751" y="169813"/>
                      <a:pt x="195213" y="173460"/>
                      <a:pt x="192137" y="176287"/>
                    </a:cubicBezTo>
                    <a:cubicBezTo>
                      <a:pt x="189061" y="179115"/>
                      <a:pt x="183852" y="180529"/>
                      <a:pt x="176510" y="180529"/>
                    </a:cubicBezTo>
                    <a:lnTo>
                      <a:pt x="135434" y="180529"/>
                    </a:lnTo>
                    <a:cubicBezTo>
                      <a:pt x="128092" y="180529"/>
                      <a:pt x="122858" y="179115"/>
                      <a:pt x="119732" y="176287"/>
                    </a:cubicBezTo>
                    <a:cubicBezTo>
                      <a:pt x="116607" y="173460"/>
                      <a:pt x="115044" y="169764"/>
                      <a:pt x="115044" y="165200"/>
                    </a:cubicBezTo>
                    <a:cubicBezTo>
                      <a:pt x="115044" y="160735"/>
                      <a:pt x="116607" y="157089"/>
                      <a:pt x="119732" y="154261"/>
                    </a:cubicBezTo>
                    <a:cubicBezTo>
                      <a:pt x="122858" y="151433"/>
                      <a:pt x="128092" y="150019"/>
                      <a:pt x="135434" y="150019"/>
                    </a:cubicBezTo>
                    <a:lnTo>
                      <a:pt x="142875" y="150019"/>
                    </a:lnTo>
                    <a:lnTo>
                      <a:pt x="135583" y="131416"/>
                    </a:lnTo>
                    <a:lnTo>
                      <a:pt x="61466" y="131416"/>
                    </a:lnTo>
                    <a:lnTo>
                      <a:pt x="54025" y="150019"/>
                    </a:lnTo>
                    <a:lnTo>
                      <a:pt x="61466" y="150019"/>
                    </a:lnTo>
                    <a:cubicBezTo>
                      <a:pt x="68808" y="150019"/>
                      <a:pt x="74042" y="151433"/>
                      <a:pt x="77168" y="154261"/>
                    </a:cubicBezTo>
                    <a:cubicBezTo>
                      <a:pt x="80293" y="157089"/>
                      <a:pt x="81856" y="160784"/>
                      <a:pt x="81856" y="165349"/>
                    </a:cubicBezTo>
                    <a:cubicBezTo>
                      <a:pt x="81856" y="169813"/>
                      <a:pt x="80293" y="173460"/>
                      <a:pt x="77168" y="176287"/>
                    </a:cubicBezTo>
                    <a:cubicBezTo>
                      <a:pt x="74042" y="179115"/>
                      <a:pt x="68808" y="180529"/>
                      <a:pt x="61466" y="180529"/>
                    </a:cubicBezTo>
                    <a:lnTo>
                      <a:pt x="20390" y="180529"/>
                    </a:lnTo>
                    <a:cubicBezTo>
                      <a:pt x="13047" y="180529"/>
                      <a:pt x="7814" y="179115"/>
                      <a:pt x="4688" y="176287"/>
                    </a:cubicBezTo>
                    <a:cubicBezTo>
                      <a:pt x="1563" y="173460"/>
                      <a:pt x="0" y="169764"/>
                      <a:pt x="0" y="165200"/>
                    </a:cubicBezTo>
                    <a:cubicBezTo>
                      <a:pt x="0" y="160636"/>
                      <a:pt x="1637" y="156915"/>
                      <a:pt x="4911" y="154038"/>
                    </a:cubicBezTo>
                    <a:cubicBezTo>
                      <a:pt x="8186" y="151160"/>
                      <a:pt x="13593" y="149821"/>
                      <a:pt x="21134" y="150019"/>
                    </a:cubicBezTo>
                    <a:lnTo>
                      <a:pt x="69056" y="30659"/>
                    </a:lnTo>
                    <a:lnTo>
                      <a:pt x="49113" y="30659"/>
                    </a:lnTo>
                    <a:cubicBezTo>
                      <a:pt x="41771" y="30659"/>
                      <a:pt x="36537" y="29245"/>
                      <a:pt x="33412" y="26417"/>
                    </a:cubicBezTo>
                    <a:cubicBezTo>
                      <a:pt x="30287" y="23590"/>
                      <a:pt x="28724" y="19894"/>
                      <a:pt x="28724" y="15330"/>
                    </a:cubicBezTo>
                    <a:cubicBezTo>
                      <a:pt x="28724" y="10766"/>
                      <a:pt x="30287" y="7070"/>
                      <a:pt x="33412" y="4242"/>
                    </a:cubicBezTo>
                    <a:cubicBezTo>
                      <a:pt x="36537" y="1414"/>
                      <a:pt x="41771" y="0"/>
                      <a:pt x="49113" y="0"/>
                    </a:cubicBezTo>
                    <a:close/>
                    <a:moveTo>
                      <a:pt x="98376" y="40482"/>
                    </a:moveTo>
                    <a:lnTo>
                      <a:pt x="73670" y="100906"/>
                    </a:lnTo>
                    <a:lnTo>
                      <a:pt x="122932" y="100906"/>
                    </a:lnTo>
                    <a:lnTo>
                      <a:pt x="98376" y="40482"/>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endParaRPr>
              </a:p>
            </p:txBody>
          </p:sp>
          <p:sp>
            <p:nvSpPr>
              <p:cNvPr id="201" name="TextBox 200"/>
              <p:cNvSpPr txBox="1"/>
              <p:nvPr/>
            </p:nvSpPr>
            <p:spPr>
              <a:xfrm>
                <a:off x="4481253" y="9740507"/>
                <a:ext cx="157758" cy="180529"/>
              </a:xfrm>
              <a:custGeom>
                <a:avLst/>
                <a:gdLst/>
                <a:ahLst/>
                <a:cxnLst/>
                <a:rect l="l" t="t" r="r" b="b"/>
                <a:pathLst>
                  <a:path w="157758" h="180529">
                    <a:moveTo>
                      <a:pt x="20390" y="0"/>
                    </a:moveTo>
                    <a:lnTo>
                      <a:pt x="90637" y="149"/>
                    </a:lnTo>
                    <a:cubicBezTo>
                      <a:pt x="111274" y="149"/>
                      <a:pt x="127620" y="5780"/>
                      <a:pt x="139675" y="17041"/>
                    </a:cubicBezTo>
                    <a:cubicBezTo>
                      <a:pt x="151731" y="28303"/>
                      <a:pt x="157758" y="42020"/>
                      <a:pt x="157758" y="58192"/>
                    </a:cubicBezTo>
                    <a:cubicBezTo>
                      <a:pt x="157758" y="67122"/>
                      <a:pt x="155724" y="75556"/>
                      <a:pt x="151656" y="83493"/>
                    </a:cubicBezTo>
                    <a:cubicBezTo>
                      <a:pt x="148580" y="89446"/>
                      <a:pt x="143446" y="95325"/>
                      <a:pt x="136252" y="101129"/>
                    </a:cubicBezTo>
                    <a:cubicBezTo>
                      <a:pt x="129059" y="106933"/>
                      <a:pt x="121717" y="111299"/>
                      <a:pt x="114226" y="114226"/>
                    </a:cubicBezTo>
                    <a:cubicBezTo>
                      <a:pt x="106735" y="117153"/>
                      <a:pt x="96838" y="118617"/>
                      <a:pt x="84535" y="118617"/>
                    </a:cubicBezTo>
                    <a:lnTo>
                      <a:pt x="55662" y="118617"/>
                    </a:lnTo>
                    <a:lnTo>
                      <a:pt x="55662" y="150019"/>
                    </a:lnTo>
                    <a:lnTo>
                      <a:pt x="86469" y="150019"/>
                    </a:lnTo>
                    <a:cubicBezTo>
                      <a:pt x="93812" y="150019"/>
                      <a:pt x="99045" y="151433"/>
                      <a:pt x="102171" y="154261"/>
                    </a:cubicBezTo>
                    <a:cubicBezTo>
                      <a:pt x="105296" y="157089"/>
                      <a:pt x="106859" y="160784"/>
                      <a:pt x="106859" y="165349"/>
                    </a:cubicBezTo>
                    <a:cubicBezTo>
                      <a:pt x="106859" y="169813"/>
                      <a:pt x="105296" y="173460"/>
                      <a:pt x="102171" y="176287"/>
                    </a:cubicBezTo>
                    <a:cubicBezTo>
                      <a:pt x="99045" y="179115"/>
                      <a:pt x="93812" y="180529"/>
                      <a:pt x="86469" y="180529"/>
                    </a:cubicBezTo>
                    <a:lnTo>
                      <a:pt x="20390" y="180529"/>
                    </a:lnTo>
                    <a:cubicBezTo>
                      <a:pt x="13048" y="180529"/>
                      <a:pt x="7814" y="179115"/>
                      <a:pt x="4688" y="176287"/>
                    </a:cubicBezTo>
                    <a:cubicBezTo>
                      <a:pt x="1563" y="173460"/>
                      <a:pt x="0" y="169764"/>
                      <a:pt x="0" y="165200"/>
                    </a:cubicBezTo>
                    <a:cubicBezTo>
                      <a:pt x="0" y="160735"/>
                      <a:pt x="1588" y="157089"/>
                      <a:pt x="4763" y="154261"/>
                    </a:cubicBezTo>
                    <a:cubicBezTo>
                      <a:pt x="7938" y="151433"/>
                      <a:pt x="13147" y="150019"/>
                      <a:pt x="20390" y="150019"/>
                    </a:cubicBezTo>
                    <a:lnTo>
                      <a:pt x="25152" y="150019"/>
                    </a:lnTo>
                    <a:lnTo>
                      <a:pt x="25152"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moveTo>
                      <a:pt x="55662" y="30659"/>
                    </a:moveTo>
                    <a:lnTo>
                      <a:pt x="55662" y="88107"/>
                    </a:lnTo>
                    <a:lnTo>
                      <a:pt x="83939" y="88107"/>
                    </a:lnTo>
                    <a:cubicBezTo>
                      <a:pt x="97235" y="88107"/>
                      <a:pt x="107777" y="85105"/>
                      <a:pt x="115565" y="79103"/>
                    </a:cubicBezTo>
                    <a:cubicBezTo>
                      <a:pt x="123354" y="73100"/>
                      <a:pt x="127248" y="65882"/>
                      <a:pt x="127248" y="57448"/>
                    </a:cubicBezTo>
                    <a:cubicBezTo>
                      <a:pt x="127248" y="50304"/>
                      <a:pt x="124098" y="44054"/>
                      <a:pt x="117798" y="38696"/>
                    </a:cubicBezTo>
                    <a:cubicBezTo>
                      <a:pt x="111497" y="33338"/>
                      <a:pt x="102493" y="30659"/>
                      <a:pt x="90785" y="30659"/>
                    </a:cubicBezTo>
                    <a:lnTo>
                      <a:pt x="55662" y="30659"/>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endParaRPr>
              </a:p>
            </p:txBody>
          </p:sp>
          <p:sp>
            <p:nvSpPr>
              <p:cNvPr id="200" name="TextBox 199"/>
              <p:cNvSpPr txBox="1"/>
              <p:nvPr/>
            </p:nvSpPr>
            <p:spPr>
              <a:xfrm>
                <a:off x="4669074" y="9740507"/>
                <a:ext cx="132904" cy="180529"/>
              </a:xfrm>
              <a:custGeom>
                <a:avLst/>
                <a:gdLst/>
                <a:ahLst/>
                <a:cxnLst/>
                <a:rect l="l" t="t" r="r" b="b"/>
                <a:pathLst>
                  <a:path w="132904" h="180529">
                    <a:moveTo>
                      <a:pt x="20390" y="0"/>
                    </a:moveTo>
                    <a:lnTo>
                      <a:pt x="112514" y="149"/>
                    </a:lnTo>
                    <a:cubicBezTo>
                      <a:pt x="119857" y="149"/>
                      <a:pt x="125090" y="1538"/>
                      <a:pt x="128216" y="4317"/>
                    </a:cubicBezTo>
                    <a:cubicBezTo>
                      <a:pt x="131341" y="7095"/>
                      <a:pt x="132904" y="10766"/>
                      <a:pt x="132904" y="15330"/>
                    </a:cubicBezTo>
                    <a:cubicBezTo>
                      <a:pt x="132904" y="19894"/>
                      <a:pt x="131341" y="23590"/>
                      <a:pt x="128216" y="26417"/>
                    </a:cubicBezTo>
                    <a:cubicBezTo>
                      <a:pt x="125090" y="29245"/>
                      <a:pt x="119857" y="30659"/>
                      <a:pt x="112514" y="30659"/>
                    </a:cubicBezTo>
                    <a:lnTo>
                      <a:pt x="81707" y="30659"/>
                    </a:lnTo>
                    <a:lnTo>
                      <a:pt x="81707" y="150019"/>
                    </a:lnTo>
                    <a:lnTo>
                      <a:pt x="112514" y="150019"/>
                    </a:lnTo>
                    <a:cubicBezTo>
                      <a:pt x="119857" y="150019"/>
                      <a:pt x="125090" y="151433"/>
                      <a:pt x="128216" y="154261"/>
                    </a:cubicBezTo>
                    <a:cubicBezTo>
                      <a:pt x="131341" y="157089"/>
                      <a:pt x="132904" y="160784"/>
                      <a:pt x="132904" y="165349"/>
                    </a:cubicBezTo>
                    <a:cubicBezTo>
                      <a:pt x="132904" y="169813"/>
                      <a:pt x="131341" y="173460"/>
                      <a:pt x="128216" y="176287"/>
                    </a:cubicBezTo>
                    <a:cubicBezTo>
                      <a:pt x="125090" y="179115"/>
                      <a:pt x="119857" y="180529"/>
                      <a:pt x="112514" y="180529"/>
                    </a:cubicBezTo>
                    <a:lnTo>
                      <a:pt x="20390" y="180529"/>
                    </a:lnTo>
                    <a:cubicBezTo>
                      <a:pt x="13048" y="180529"/>
                      <a:pt x="7814" y="179115"/>
                      <a:pt x="4688" y="176287"/>
                    </a:cubicBezTo>
                    <a:cubicBezTo>
                      <a:pt x="1563" y="173460"/>
                      <a:pt x="0" y="169764"/>
                      <a:pt x="0" y="165200"/>
                    </a:cubicBezTo>
                    <a:cubicBezTo>
                      <a:pt x="0" y="160735"/>
                      <a:pt x="1563" y="157089"/>
                      <a:pt x="4688" y="154261"/>
                    </a:cubicBezTo>
                    <a:cubicBezTo>
                      <a:pt x="7814" y="151433"/>
                      <a:pt x="13048" y="150019"/>
                      <a:pt x="20390" y="150019"/>
                    </a:cubicBezTo>
                    <a:lnTo>
                      <a:pt x="51197" y="150019"/>
                    </a:lnTo>
                    <a:lnTo>
                      <a:pt x="51197"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endParaRPr>
              </a:p>
            </p:txBody>
          </p:sp>
        </p:grpSp>
      </p:grpSp>
      <p:grpSp>
        <p:nvGrpSpPr>
          <p:cNvPr id="210" name="Group 209"/>
          <p:cNvGrpSpPr/>
          <p:nvPr/>
        </p:nvGrpSpPr>
        <p:grpSpPr>
          <a:xfrm>
            <a:off x="7354568" y="3527986"/>
            <a:ext cx="673287" cy="723505"/>
            <a:chOff x="6759571" y="4688894"/>
            <a:chExt cx="887813" cy="954033"/>
          </a:xfrm>
          <a:solidFill>
            <a:schemeClr val="tx1"/>
          </a:solidFill>
        </p:grpSpPr>
        <p:sp>
          <p:nvSpPr>
            <p:cNvPr id="211" name="Rounded Rectangular Callout 98"/>
            <p:cNvSpPr/>
            <p:nvPr/>
          </p:nvSpPr>
          <p:spPr>
            <a:xfrm>
              <a:off x="6843792" y="4688894"/>
              <a:ext cx="803592" cy="185408"/>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Rounded Rectangular Callout 99"/>
            <p:cNvSpPr/>
            <p:nvPr/>
          </p:nvSpPr>
          <p:spPr>
            <a:xfrm>
              <a:off x="6759571" y="4931947"/>
              <a:ext cx="803592" cy="208444"/>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Rounded Rectangular Callout 100"/>
            <p:cNvSpPr/>
            <p:nvPr/>
          </p:nvSpPr>
          <p:spPr>
            <a:xfrm>
              <a:off x="6843792" y="5197180"/>
              <a:ext cx="803592" cy="445747"/>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15" name="TextBox 214"/>
          <p:cNvSpPr txBox="1"/>
          <p:nvPr/>
        </p:nvSpPr>
        <p:spPr>
          <a:xfrm>
            <a:off x="8765822" y="2626354"/>
            <a:ext cx="1254478" cy="430887"/>
          </a:xfrm>
          <a:prstGeom prst="rect">
            <a:avLst/>
          </a:prstGeom>
          <a:noFill/>
        </p:spPr>
        <p:txBody>
          <a:bodyPr wrap="square" lIns="0" tIns="0" rIns="0" bIns="0" rtlCol="0">
            <a:spAutoFit/>
          </a:bodyPr>
          <a:lstStyle/>
          <a:p>
            <a:pPr lvl="0" algn="ctr" defTabSz="914224">
              <a:defRPr/>
            </a:pPr>
            <a:r>
              <a:rPr lang="en-US" sz="1400" kern="0" dirty="0">
                <a:cs typeface="Segoe UI Semilight" panose="020B0402040204020203" pitchFamily="34" charset="0"/>
              </a:rPr>
              <a:t>Powered by</a:t>
            </a:r>
            <a:br>
              <a:rPr lang="en-US" sz="1400" kern="0" dirty="0">
                <a:cs typeface="Segoe UI Semilight" panose="020B0402040204020203" pitchFamily="34" charset="0"/>
              </a:rPr>
            </a:br>
            <a:r>
              <a:rPr lang="en-US" sz="1400" kern="0" dirty="0">
                <a:cs typeface="Segoe UI Semilight" panose="020B0402040204020203" pitchFamily="34" charset="0"/>
              </a:rPr>
              <a:t>Azure Functions</a:t>
            </a:r>
          </a:p>
        </p:txBody>
      </p:sp>
      <p:sp>
        <p:nvSpPr>
          <p:cNvPr id="216" name="TextBox 215"/>
          <p:cNvSpPr txBox="1"/>
          <p:nvPr/>
        </p:nvSpPr>
        <p:spPr>
          <a:xfrm>
            <a:off x="10447567" y="2626354"/>
            <a:ext cx="1096748" cy="43088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lvl="0" defTabSz="914224">
              <a:lnSpc>
                <a:spcPct val="100000"/>
              </a:lnSpc>
              <a:defRPr/>
            </a:pPr>
            <a:r>
              <a:rPr lang="en-US" sz="1400" kern="0" dirty="0">
                <a:solidFill>
                  <a:schemeClr val="tx1"/>
                </a:solidFill>
                <a:latin typeface="+mn-lt"/>
              </a:rPr>
              <a:t>Continuous</a:t>
            </a:r>
            <a:br>
              <a:rPr lang="en-US" sz="1400" kern="0" dirty="0">
                <a:solidFill>
                  <a:schemeClr val="tx1"/>
                </a:solidFill>
                <a:latin typeface="+mn-lt"/>
              </a:rPr>
            </a:br>
            <a:r>
              <a:rPr lang="en-US" sz="1400" kern="0" dirty="0">
                <a:solidFill>
                  <a:schemeClr val="tx1"/>
                </a:solidFill>
                <a:latin typeface="+mn-lt"/>
              </a:rPr>
              <a:t>deployment</a:t>
            </a:r>
          </a:p>
        </p:txBody>
      </p:sp>
      <p:sp>
        <p:nvSpPr>
          <p:cNvPr id="217" name="TextBox 216"/>
          <p:cNvSpPr txBox="1"/>
          <p:nvPr/>
        </p:nvSpPr>
        <p:spPr>
          <a:xfrm>
            <a:off x="8786911" y="4409434"/>
            <a:ext cx="1090380" cy="430887"/>
          </a:xfrm>
          <a:prstGeom prst="rect">
            <a:avLst/>
          </a:prstGeom>
          <a:noFill/>
        </p:spPr>
        <p:txBody>
          <a:bodyPr wrap="square" lIns="0" tIns="0" rIns="0" bIns="0" rtlCol="0">
            <a:spAutoFit/>
          </a:bodyPr>
          <a:lstStyle/>
          <a:p>
            <a:pPr lvl="0" algn="ctr" defTabSz="914224">
              <a:defRPr/>
            </a:pPr>
            <a:r>
              <a:rPr lang="en-US" sz="1400" kern="0" dirty="0">
                <a:cs typeface="Segoe UI Semilight" panose="020B0402040204020203" pitchFamily="34" charset="0"/>
              </a:rPr>
              <a:t>Scale </a:t>
            </a:r>
            <a:br>
              <a:rPr lang="en-US" sz="1400" kern="0" dirty="0">
                <a:cs typeface="Segoe UI Semilight" panose="020B0402040204020203" pitchFamily="34" charset="0"/>
              </a:rPr>
            </a:br>
            <a:r>
              <a:rPr lang="en-US" sz="1400" kern="0" dirty="0">
                <a:cs typeface="Segoe UI Semilight" panose="020B0402040204020203" pitchFamily="34" charset="0"/>
              </a:rPr>
              <a:t>on demand</a:t>
            </a:r>
          </a:p>
        </p:txBody>
      </p:sp>
      <p:sp>
        <p:nvSpPr>
          <p:cNvPr id="218" name="TextBox 217"/>
          <p:cNvSpPr txBox="1"/>
          <p:nvPr/>
        </p:nvSpPr>
        <p:spPr>
          <a:xfrm>
            <a:off x="10447567" y="4409434"/>
            <a:ext cx="1096748" cy="43088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lvl="0" defTabSz="914224">
              <a:lnSpc>
                <a:spcPct val="100000"/>
              </a:lnSpc>
              <a:defRPr/>
            </a:pPr>
            <a:r>
              <a:rPr lang="en-US" sz="1400" kern="0" dirty="0">
                <a:solidFill>
                  <a:schemeClr val="tx1"/>
                </a:solidFill>
                <a:latin typeface="+mn-lt"/>
              </a:rPr>
              <a:t>Reduced </a:t>
            </a:r>
            <a:br>
              <a:rPr lang="en-US" sz="1400" kern="0" dirty="0">
                <a:solidFill>
                  <a:schemeClr val="tx1"/>
                </a:solidFill>
                <a:latin typeface="+mn-lt"/>
              </a:rPr>
            </a:br>
            <a:r>
              <a:rPr lang="en-US" sz="1400" kern="0" dirty="0">
                <a:solidFill>
                  <a:schemeClr val="tx1"/>
                </a:solidFill>
                <a:latin typeface="+mn-lt"/>
              </a:rPr>
              <a:t>dev ops</a:t>
            </a:r>
          </a:p>
        </p:txBody>
      </p:sp>
      <p:grpSp>
        <p:nvGrpSpPr>
          <p:cNvPr id="219" name="Group 218"/>
          <p:cNvGrpSpPr/>
          <p:nvPr/>
        </p:nvGrpSpPr>
        <p:grpSpPr>
          <a:xfrm>
            <a:off x="8934452" y="1880837"/>
            <a:ext cx="948688" cy="669356"/>
            <a:chOff x="8930544" y="7898130"/>
            <a:chExt cx="1171792" cy="826770"/>
          </a:xfrm>
        </p:grpSpPr>
        <p:sp>
          <p:nvSpPr>
            <p:cNvPr id="220" name="Arrow: Chevron 219"/>
            <p:cNvSpPr/>
            <p:nvPr/>
          </p:nvSpPr>
          <p:spPr bwMode="auto">
            <a:xfrm>
              <a:off x="9770866"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221" name="Arrow: Chevron 220"/>
            <p:cNvSpPr/>
            <p:nvPr/>
          </p:nvSpPr>
          <p:spPr bwMode="auto">
            <a:xfrm flipH="1">
              <a:off x="8930544"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222" name="Freeform: Shape 221"/>
            <p:cNvSpPr/>
            <p:nvPr/>
          </p:nvSpPr>
          <p:spPr bwMode="auto">
            <a:xfrm>
              <a:off x="9284970" y="7898130"/>
              <a:ext cx="472440" cy="826770"/>
            </a:xfrm>
            <a:custGeom>
              <a:avLst/>
              <a:gdLst>
                <a:gd name="connsiteX0" fmla="*/ 163830 w 472440"/>
                <a:gd name="connsiteY0" fmla="*/ 0 h 826770"/>
                <a:gd name="connsiteX1" fmla="*/ 0 w 472440"/>
                <a:gd name="connsiteY1" fmla="*/ 415290 h 826770"/>
                <a:gd name="connsiteX2" fmla="*/ 190500 w 472440"/>
                <a:gd name="connsiteY2" fmla="*/ 415290 h 826770"/>
                <a:gd name="connsiteX3" fmla="*/ 41910 w 472440"/>
                <a:gd name="connsiteY3" fmla="*/ 826770 h 826770"/>
                <a:gd name="connsiteX4" fmla="*/ 472440 w 472440"/>
                <a:gd name="connsiteY4" fmla="*/ 281940 h 826770"/>
                <a:gd name="connsiteX5" fmla="*/ 262890 w 472440"/>
                <a:gd name="connsiteY5" fmla="*/ 281940 h 826770"/>
                <a:gd name="connsiteX6" fmla="*/ 464820 w 472440"/>
                <a:gd name="connsiteY6" fmla="*/ 7620 h 826770"/>
                <a:gd name="connsiteX7" fmla="*/ 163830 w 472440"/>
                <a:gd name="connsiteY7" fmla="*/ 0 h 8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440" h="826770">
                  <a:moveTo>
                    <a:pt x="163830" y="0"/>
                  </a:moveTo>
                  <a:lnTo>
                    <a:pt x="0" y="415290"/>
                  </a:lnTo>
                  <a:lnTo>
                    <a:pt x="190500" y="415290"/>
                  </a:lnTo>
                  <a:lnTo>
                    <a:pt x="41910" y="826770"/>
                  </a:lnTo>
                  <a:lnTo>
                    <a:pt x="472440" y="281940"/>
                  </a:lnTo>
                  <a:lnTo>
                    <a:pt x="262890" y="281940"/>
                  </a:lnTo>
                  <a:lnTo>
                    <a:pt x="464820" y="7620"/>
                  </a:lnTo>
                  <a:lnTo>
                    <a:pt x="163830"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230" name="Group 229"/>
          <p:cNvGrpSpPr/>
          <p:nvPr/>
        </p:nvGrpSpPr>
        <p:grpSpPr>
          <a:xfrm>
            <a:off x="10614518" y="3250149"/>
            <a:ext cx="696568" cy="879452"/>
            <a:chOff x="10496839" y="2599320"/>
            <a:chExt cx="1222208" cy="1543099"/>
          </a:xfrm>
        </p:grpSpPr>
        <p:sp>
          <p:nvSpPr>
            <p:cNvPr id="231" name="Freeform 8"/>
            <p:cNvSpPr>
              <a:spLocks noEditPoints="1"/>
            </p:cNvSpPr>
            <p:nvPr/>
          </p:nvSpPr>
          <p:spPr bwMode="auto">
            <a:xfrm>
              <a:off x="10496839"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Freeform 9"/>
            <p:cNvSpPr>
              <a:spLocks noEditPoints="1"/>
            </p:cNvSpPr>
            <p:nvPr/>
          </p:nvSpPr>
          <p:spPr bwMode="auto">
            <a:xfrm>
              <a:off x="10937311"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Freeform 10"/>
            <p:cNvSpPr>
              <a:spLocks noEditPoints="1"/>
            </p:cNvSpPr>
            <p:nvPr/>
          </p:nvSpPr>
          <p:spPr bwMode="auto">
            <a:xfrm>
              <a:off x="11377783" y="3250371"/>
              <a:ext cx="341264" cy="892048"/>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Freeform 8"/>
            <p:cNvSpPr>
              <a:spLocks noEditPoints="1"/>
            </p:cNvSpPr>
            <p:nvPr/>
          </p:nvSpPr>
          <p:spPr bwMode="auto">
            <a:xfrm rot="5400000">
              <a:off x="10942068" y="2323927"/>
              <a:ext cx="341263" cy="892049"/>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Freeform 5"/>
            <p:cNvSpPr>
              <a:spLocks/>
            </p:cNvSpPr>
            <p:nvPr/>
          </p:nvSpPr>
          <p:spPr bwMode="auto">
            <a:xfrm>
              <a:off x="10671437" y="2889583"/>
              <a:ext cx="882526" cy="407389"/>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quot;Not Allowed&quot; Symbol 235"/>
            <p:cNvSpPr/>
            <p:nvPr/>
          </p:nvSpPr>
          <p:spPr bwMode="auto">
            <a:xfrm>
              <a:off x="10591934" y="2807028"/>
              <a:ext cx="1021964" cy="1021965"/>
            </a:xfrm>
            <a:prstGeom prst="noSmoking">
              <a:avLst>
                <a:gd name="adj" fmla="val 8694"/>
              </a:avLst>
            </a:prstGeom>
            <a:solidFill>
              <a:schemeClr val="tx1"/>
            </a:solidFill>
            <a:ln w="19050">
              <a:solidFill>
                <a:schemeClr val="accent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238" name="Freeform 48"/>
          <p:cNvSpPr/>
          <p:nvPr/>
        </p:nvSpPr>
        <p:spPr bwMode="auto">
          <a:xfrm flipH="1">
            <a:off x="8858451" y="3470235"/>
            <a:ext cx="1039929" cy="56905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Verdana" charset="0"/>
            </a:endParaRPr>
          </a:p>
        </p:txBody>
      </p:sp>
      <p:sp>
        <p:nvSpPr>
          <p:cNvPr id="104" name="Freeform 123"/>
          <p:cNvSpPr>
            <a:spLocks noChangeAspect="1" noEditPoints="1"/>
          </p:cNvSpPr>
          <p:nvPr/>
        </p:nvSpPr>
        <p:spPr bwMode="black">
          <a:xfrm>
            <a:off x="10711312" y="1925178"/>
            <a:ext cx="572937" cy="594976"/>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3442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Get things done in more helpful, proactive and natural ways </a:t>
            </a:r>
          </a:p>
        </p:txBody>
      </p:sp>
      <p:grpSp>
        <p:nvGrpSpPr>
          <p:cNvPr id="3" name="Group 2"/>
          <p:cNvGrpSpPr/>
          <p:nvPr/>
        </p:nvGrpSpPr>
        <p:grpSpPr>
          <a:xfrm>
            <a:off x="1948668" y="1110646"/>
            <a:ext cx="10254870" cy="3702449"/>
            <a:chOff x="457200" y="1798776"/>
            <a:chExt cx="11283950" cy="4602024"/>
          </a:xfrm>
        </p:grpSpPr>
        <p:sp>
          <p:nvSpPr>
            <p:cNvPr id="143" name="Rectangle 142"/>
            <p:cNvSpPr/>
            <p:nvPr/>
          </p:nvSpPr>
          <p:spPr bwMode="auto">
            <a:xfrm>
              <a:off x="457200"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Here are some of the things I can help you with…</a:t>
              </a:r>
            </a:p>
          </p:txBody>
        </p:sp>
        <p:sp>
          <p:nvSpPr>
            <p:cNvPr id="144" name="Rectangle 143"/>
            <p:cNvSpPr/>
            <p:nvPr/>
          </p:nvSpPr>
          <p:spPr bwMode="auto">
            <a:xfrm>
              <a:off x="4254785"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Cortana for</a:t>
              </a:r>
              <a:b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Consumers (today)</a:t>
              </a:r>
            </a:p>
          </p:txBody>
        </p:sp>
        <p:sp>
          <p:nvSpPr>
            <p:cNvPr id="145" name="Rectangle 144"/>
            <p:cNvSpPr/>
            <p:nvPr/>
          </p:nvSpPr>
          <p:spPr bwMode="auto">
            <a:xfrm>
              <a:off x="8052369"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With the Cortana</a:t>
              </a:r>
              <a:b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Intelligence</a:t>
              </a:r>
            </a:p>
          </p:txBody>
        </p:sp>
        <p:pic>
          <p:nvPicPr>
            <p:cNvPr id="146" name="Picture 145"/>
            <p:cNvPicPr>
              <a:picLocks/>
            </p:cNvPicPr>
            <p:nvPr/>
          </p:nvPicPr>
          <p:blipFill rotWithShape="1">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147" name="Rectangle 146"/>
            <p:cNvSpPr/>
            <p:nvPr/>
          </p:nvSpPr>
          <p:spPr bwMode="auto">
            <a:xfrm>
              <a:off x="457200"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Answers</a:t>
              </a:r>
            </a:p>
          </p:txBody>
        </p:sp>
        <p:sp>
          <p:nvSpPr>
            <p:cNvPr id="148" name="Rectangle 147"/>
            <p:cNvSpPr/>
            <p:nvPr/>
          </p:nvSpPr>
          <p:spPr bwMode="auto">
            <a:xfrm>
              <a:off x="4254785"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Public reference data answers – “</a:t>
              </a: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How far is it from Los Angeles to San Francisco?”</a:t>
              </a:r>
            </a:p>
          </p:txBody>
        </p:sp>
        <p:sp>
          <p:nvSpPr>
            <p:cNvPr id="149" name="Rectangle 148"/>
            <p:cNvSpPr/>
            <p:nvPr/>
          </p:nvSpPr>
          <p:spPr bwMode="auto">
            <a:xfrm>
              <a:off x="8052369"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Answers from organizational data in Power BI</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“What were our biggest deals that closed </a:t>
              </a:r>
              <a:b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last month?”</a:t>
              </a:r>
            </a:p>
          </p:txBody>
        </p:sp>
        <p:sp>
          <p:nvSpPr>
            <p:cNvPr id="150" name="Rectangle 149"/>
            <p:cNvSpPr/>
            <p:nvPr/>
          </p:nvSpPr>
          <p:spPr bwMode="auto">
            <a:xfrm>
              <a:off x="457200"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Predictions</a:t>
              </a:r>
            </a:p>
          </p:txBody>
        </p:sp>
        <p:sp>
          <p:nvSpPr>
            <p:cNvPr id="151" name="Rectangle 150"/>
            <p:cNvSpPr/>
            <p:nvPr/>
          </p:nvSpPr>
          <p:spPr bwMode="auto">
            <a:xfrm>
              <a:off x="4254785"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Event predictions – </a:t>
              </a: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“Who do you think is going to win the Germany Italy game?”</a:t>
              </a:r>
            </a:p>
          </p:txBody>
        </p:sp>
        <p:sp>
          <p:nvSpPr>
            <p:cNvPr id="152" name="Rectangle 151"/>
            <p:cNvSpPr/>
            <p:nvPr/>
          </p:nvSpPr>
          <p:spPr bwMode="auto">
            <a:xfrm>
              <a:off x="8052369"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Integration with prediction solutions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“Which of our customers are most likely to churn in the next quarter?”</a:t>
              </a:r>
            </a:p>
          </p:txBody>
        </p:sp>
        <p:sp>
          <p:nvSpPr>
            <p:cNvPr id="153" name="Rectangle 152"/>
            <p:cNvSpPr/>
            <p:nvPr/>
          </p:nvSpPr>
          <p:spPr bwMode="auto">
            <a:xfrm>
              <a:off x="457200"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Monitoring &amp; Alerts</a:t>
              </a:r>
            </a:p>
          </p:txBody>
        </p:sp>
        <p:sp>
          <p:nvSpPr>
            <p:cNvPr id="154" name="Rectangle 153"/>
            <p:cNvSpPr/>
            <p:nvPr/>
          </p:nvSpPr>
          <p:spPr bwMode="auto">
            <a:xfrm>
              <a:off x="4254785"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Flight status, traffic conditions, changes in weather, …</a:t>
              </a:r>
            </a:p>
          </p:txBody>
        </p:sp>
        <p:sp>
          <p:nvSpPr>
            <p:cNvPr id="155" name="Rectangle 154"/>
            <p:cNvSpPr/>
            <p:nvPr/>
          </p:nvSpPr>
          <p:spPr bwMode="auto">
            <a:xfrm>
              <a:off x="8052369"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Monitoring KPIs and preemptive alerting</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“Alert me if this customer ever has a 90% chance of churn in the next 30 days”</a:t>
              </a:r>
            </a:p>
          </p:txBody>
        </p:sp>
        <p:sp>
          <p:nvSpPr>
            <p:cNvPr id="156" name="Rectangle 155"/>
            <p:cNvSpPr/>
            <p:nvPr/>
          </p:nvSpPr>
          <p:spPr bwMode="auto">
            <a:xfrm>
              <a:off x="457200"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Task Completion</a:t>
              </a:r>
            </a:p>
          </p:txBody>
        </p:sp>
        <p:sp>
          <p:nvSpPr>
            <p:cNvPr id="157" name="Rectangle 156"/>
            <p:cNvSpPr/>
            <p:nvPr/>
          </p:nvSpPr>
          <p:spPr bwMode="auto">
            <a:xfrm>
              <a:off x="4254785"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Setting reminders, scheduling meetings, getting directions, …</a:t>
              </a:r>
            </a:p>
          </p:txBody>
        </p:sp>
        <p:sp>
          <p:nvSpPr>
            <p:cNvPr id="158" name="Rectangle 157"/>
            <p:cNvSpPr/>
            <p:nvPr/>
          </p:nvSpPr>
          <p:spPr bwMode="auto">
            <a:xfrm>
              <a:off x="8052369"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Line of business process integration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Assistance with expense report submission </a:t>
              </a:r>
              <a:b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on-time within policy</a:t>
              </a:r>
            </a:p>
          </p:txBody>
        </p:sp>
        <p:cxnSp>
          <p:nvCxnSpPr>
            <p:cNvPr id="159" name="Straight Connector 158"/>
            <p:cNvCxnSpPr/>
            <p:nvPr/>
          </p:nvCxnSpPr>
          <p:spPr>
            <a:xfrm>
              <a:off x="457200"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254785"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8052369"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 name="Rectangle 74"/>
          <p:cNvSpPr/>
          <p:nvPr/>
        </p:nvSpPr>
        <p:spPr bwMode="auto">
          <a:xfrm>
            <a:off x="-250" y="1302727"/>
            <a:ext cx="1737360" cy="256073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76" name="Rectangle 75"/>
          <p:cNvSpPr/>
          <p:nvPr/>
        </p:nvSpPr>
        <p:spPr>
          <a:xfrm>
            <a:off x="605800" y="3370317"/>
            <a:ext cx="1268870" cy="261610"/>
          </a:xfrm>
          <a:prstGeom prst="rect">
            <a:avLst/>
          </a:prstGeom>
        </p:spPr>
        <p:txBody>
          <a:bodyPr wrap="square">
            <a:spAutoFit/>
          </a:bodyPr>
          <a:lstStyle/>
          <a:p>
            <a:pPr defTabSz="914400"/>
            <a:r>
              <a:rPr lang="en-US" sz="1100" dirty="0">
                <a:cs typeface="Segoe UI Semilight" panose="020B0402040204020203" pitchFamily="34" charset="0"/>
              </a:rPr>
              <a:t>Cortana</a:t>
            </a:r>
          </a:p>
        </p:txBody>
      </p:sp>
      <p:grpSp>
        <p:nvGrpSpPr>
          <p:cNvPr id="77" name="Group 76"/>
          <p:cNvGrpSpPr/>
          <p:nvPr/>
        </p:nvGrpSpPr>
        <p:grpSpPr>
          <a:xfrm>
            <a:off x="209823" y="3341390"/>
            <a:ext cx="315759" cy="315759"/>
            <a:chOff x="3236100" y="589298"/>
            <a:chExt cx="5641200" cy="5641200"/>
          </a:xfrm>
          <a:solidFill>
            <a:schemeClr val="tx1"/>
          </a:solidFill>
        </p:grpSpPr>
        <p:sp>
          <p:nvSpPr>
            <p:cNvPr id="78"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9"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80" name="Rectangle 79"/>
          <p:cNvSpPr/>
          <p:nvPr/>
        </p:nvSpPr>
        <p:spPr>
          <a:xfrm>
            <a:off x="605800" y="2701617"/>
            <a:ext cx="1268870" cy="430887"/>
          </a:xfrm>
          <a:prstGeom prst="rect">
            <a:avLst/>
          </a:prstGeom>
        </p:spPr>
        <p:txBody>
          <a:bodyPr wrap="square" anchor="ctr">
            <a:spAutoFit/>
          </a:bodyPr>
          <a:lstStyle/>
          <a:p>
            <a:pPr defTabSz="914400"/>
            <a:r>
              <a:rPr lang="en-US" sz="1100" dirty="0">
                <a:solidFill>
                  <a:schemeClr val="accent1">
                    <a:lumMod val="75000"/>
                  </a:schemeClr>
                </a:solidFill>
                <a:cs typeface="Segoe UI Semilight" panose="020B0402040204020203" pitchFamily="34" charset="0"/>
              </a:rPr>
              <a:t>Bot </a:t>
            </a:r>
            <a:br>
              <a:rPr lang="en-US" sz="1100" dirty="0">
                <a:solidFill>
                  <a:schemeClr val="accent1">
                    <a:lumMod val="75000"/>
                  </a:schemeClr>
                </a:solidFill>
                <a:cs typeface="Segoe UI Semilight" panose="020B0402040204020203" pitchFamily="34" charset="0"/>
              </a:rPr>
            </a:br>
            <a:r>
              <a:rPr lang="en-US" sz="1100" dirty="0">
                <a:solidFill>
                  <a:schemeClr val="accent1">
                    <a:lumMod val="75000"/>
                  </a:schemeClr>
                </a:solidFill>
                <a:cs typeface="Segoe UI Semilight" panose="020B0402040204020203" pitchFamily="34" charset="0"/>
              </a:rPr>
              <a:t>Service</a:t>
            </a:r>
          </a:p>
        </p:txBody>
      </p:sp>
      <p:sp>
        <p:nvSpPr>
          <p:cNvPr id="81" name="Rectangle 80"/>
          <p:cNvSpPr/>
          <p:nvPr/>
        </p:nvSpPr>
        <p:spPr>
          <a:xfrm>
            <a:off x="605800" y="2089267"/>
            <a:ext cx="1268870" cy="430887"/>
          </a:xfrm>
          <a:prstGeom prst="rect">
            <a:avLst/>
          </a:prstGeom>
        </p:spPr>
        <p:txBody>
          <a:bodyPr wrap="square">
            <a:spAutoFit/>
          </a:bodyPr>
          <a:lstStyle/>
          <a:p>
            <a:pPr defTabSz="914400"/>
            <a:r>
              <a:rPr lang="en-US" sz="1100" dirty="0">
                <a:solidFill>
                  <a:schemeClr val="accent1">
                    <a:lumMod val="75000"/>
                  </a:schemeClr>
                </a:solidFill>
                <a:cs typeface="Segoe UI Semilight" panose="020B0402040204020203" pitchFamily="34" charset="0"/>
              </a:rPr>
              <a:t>Cognitive Services</a:t>
            </a:r>
          </a:p>
        </p:txBody>
      </p:sp>
      <p:grpSp>
        <p:nvGrpSpPr>
          <p:cNvPr id="82" name="Group 81"/>
          <p:cNvGrpSpPr/>
          <p:nvPr/>
        </p:nvGrpSpPr>
        <p:grpSpPr>
          <a:xfrm>
            <a:off x="153987" y="2167672"/>
            <a:ext cx="427431" cy="274077"/>
            <a:chOff x="7822816" y="2717080"/>
            <a:chExt cx="427431" cy="274077"/>
          </a:xfrm>
          <a:solidFill>
            <a:schemeClr val="accent1">
              <a:lumMod val="75000"/>
            </a:schemeClr>
          </a:solidFill>
        </p:grpSpPr>
        <p:sp>
          <p:nvSpPr>
            <p:cNvPr id="83"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8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85" name="Group 84"/>
          <p:cNvGrpSpPr/>
          <p:nvPr/>
        </p:nvGrpSpPr>
        <p:grpSpPr>
          <a:xfrm>
            <a:off x="238278" y="2734667"/>
            <a:ext cx="258848" cy="380791"/>
            <a:chOff x="228753" y="2734667"/>
            <a:chExt cx="258848" cy="380791"/>
          </a:xfrm>
        </p:grpSpPr>
        <p:sp>
          <p:nvSpPr>
            <p:cNvPr id="86"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87" name="Rectangle 86"/>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88" name="Oval 87"/>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89" name="Oval 88"/>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70562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6" name="Freeform 299"/>
          <p:cNvSpPr/>
          <p:nvPr/>
        </p:nvSpPr>
        <p:spPr bwMode="auto">
          <a:xfrm flipH="1">
            <a:off x="2212802" y="2201075"/>
            <a:ext cx="583401" cy="61738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53" name="Rectangle 15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a:spcAft>
                <a:spcPts val="600"/>
              </a:spcAft>
            </a:pPr>
            <a:r>
              <a:rPr lang="en-US" dirty="0">
                <a:solidFill>
                  <a:schemeClr val="bg1"/>
                </a:solidFill>
              </a:rPr>
              <a:t>Keep a pulse on your business with live, interactive dashboards</a:t>
            </a:r>
          </a:p>
        </p:txBody>
      </p:sp>
      <p:grpSp>
        <p:nvGrpSpPr>
          <p:cNvPr id="60" name="Group 59"/>
          <p:cNvGrpSpPr/>
          <p:nvPr/>
        </p:nvGrpSpPr>
        <p:grpSpPr>
          <a:xfrm>
            <a:off x="2153398" y="3194248"/>
            <a:ext cx="649877" cy="454435"/>
            <a:chOff x="1182255" y="2216727"/>
            <a:chExt cx="5006109" cy="3500582"/>
          </a:xfrm>
          <a:solidFill>
            <a:schemeClr val="bg2"/>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grpSp>
      <p:sp>
        <p:nvSpPr>
          <p:cNvPr id="100" name="Rectangle 99"/>
          <p:cNvSpPr/>
          <p:nvPr/>
        </p:nvSpPr>
        <p:spPr bwMode="auto">
          <a:xfrm>
            <a:off x="7051490" y="2167519"/>
            <a:ext cx="4438650" cy="203482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01" name="Straight Connector 100"/>
          <p:cNvCxnSpPr/>
          <p:nvPr/>
        </p:nvCxnSpPr>
        <p:spPr>
          <a:xfrm>
            <a:off x="2828925" y="3252523"/>
            <a:ext cx="2905125"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80509" y="2263480"/>
            <a:ext cx="2348779" cy="82203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nvGrpSpPr>
          <p:cNvPr id="104" name="Group 103"/>
          <p:cNvGrpSpPr/>
          <p:nvPr/>
        </p:nvGrpSpPr>
        <p:grpSpPr>
          <a:xfrm>
            <a:off x="5810782" y="2853887"/>
            <a:ext cx="1155058" cy="782666"/>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9488" y="2234127"/>
            <a:ext cx="4334152" cy="1920240"/>
          </a:xfrm>
          <a:prstGeom prst="rect">
            <a:avLst/>
          </a:prstGeom>
        </p:spPr>
      </p:pic>
      <p:sp>
        <p:nvSpPr>
          <p:cNvPr id="112" name="TextBox 111"/>
          <p:cNvSpPr txBox="1"/>
          <p:nvPr/>
        </p:nvSpPr>
        <p:spPr>
          <a:xfrm>
            <a:off x="3949700" y="1925199"/>
            <a:ext cx="763735" cy="184666"/>
          </a:xfrm>
          <a:prstGeom prst="rect">
            <a:avLst/>
          </a:prstGeom>
          <a:noFill/>
        </p:spPr>
        <p:txBody>
          <a:bodyPr wrap="none" lIns="0" tIns="0" rIns="0" bIns="0" rtlCol="0">
            <a:spAutoFit/>
          </a:bodyPr>
          <a:lstStyle/>
          <a:p>
            <a:pPr>
              <a:spcAft>
                <a:spcPts val="600"/>
              </a:spcAft>
            </a:pPr>
            <a:r>
              <a:rPr lang="en-US" sz="1200" dirty="0">
                <a:solidFill>
                  <a:schemeClr val="accent1"/>
                </a:solidFill>
              </a:rPr>
              <a:t>Event Hubs</a:t>
            </a:r>
          </a:p>
        </p:txBody>
      </p:sp>
      <p:sp>
        <p:nvSpPr>
          <p:cNvPr id="113" name="TextBox 112"/>
          <p:cNvSpPr txBox="1"/>
          <p:nvPr/>
        </p:nvSpPr>
        <p:spPr>
          <a:xfrm>
            <a:off x="2705100" y="1302899"/>
            <a:ext cx="1115562" cy="184666"/>
          </a:xfrm>
          <a:prstGeom prst="rect">
            <a:avLst/>
          </a:prstGeom>
          <a:noFill/>
        </p:spPr>
        <p:txBody>
          <a:bodyPr wrap="none" lIns="0" tIns="0" rIns="0" bIns="0" rtlCol="0">
            <a:spAutoFit/>
          </a:bodyPr>
          <a:lstStyle/>
          <a:p>
            <a:pPr>
              <a:spcAft>
                <a:spcPts val="600"/>
              </a:spcAft>
            </a:pPr>
            <a:r>
              <a:rPr lang="en-US" sz="1200" dirty="0">
                <a:solidFill>
                  <a:schemeClr val="accent1"/>
                </a:solidFill>
              </a:rPr>
              <a:t>Stream Analytics</a:t>
            </a:r>
          </a:p>
        </p:txBody>
      </p:sp>
      <p:sp>
        <p:nvSpPr>
          <p:cNvPr id="114" name="TextBox 113"/>
          <p:cNvSpPr txBox="1"/>
          <p:nvPr/>
        </p:nvSpPr>
        <p:spPr>
          <a:xfrm>
            <a:off x="1981200" y="2858649"/>
            <a:ext cx="1203535" cy="184666"/>
          </a:xfrm>
          <a:prstGeom prst="rect">
            <a:avLst/>
          </a:prstGeom>
          <a:noFill/>
        </p:spPr>
        <p:txBody>
          <a:bodyPr wrap="none" lIns="0" tIns="0" rIns="0" bIns="0" rtlCol="0">
            <a:spAutoFit/>
          </a:bodyPr>
          <a:lstStyle/>
          <a:p>
            <a:pPr>
              <a:spcAft>
                <a:spcPts val="600"/>
              </a:spcAft>
            </a:pPr>
            <a:r>
              <a:rPr lang="en-US" sz="1200" dirty="0">
                <a:solidFill>
                  <a:schemeClr val="accent1"/>
                </a:solidFill>
              </a:rPr>
              <a:t>Machine Learning</a:t>
            </a:r>
          </a:p>
        </p:txBody>
      </p:sp>
      <p:sp>
        <p:nvSpPr>
          <p:cNvPr id="115" name="TextBox 114"/>
          <p:cNvSpPr txBox="1"/>
          <p:nvPr/>
        </p:nvSpPr>
        <p:spPr>
          <a:xfrm>
            <a:off x="2235200" y="3741299"/>
            <a:ext cx="521233" cy="184666"/>
          </a:xfrm>
          <a:prstGeom prst="rect">
            <a:avLst/>
          </a:prstGeom>
          <a:noFill/>
        </p:spPr>
        <p:txBody>
          <a:bodyPr wrap="none" lIns="0" tIns="0" rIns="0" bIns="0" rtlCol="0">
            <a:spAutoFit/>
          </a:bodyPr>
          <a:lstStyle/>
          <a:p>
            <a:pPr>
              <a:spcAft>
                <a:spcPts val="600"/>
              </a:spcAft>
            </a:pPr>
            <a:r>
              <a:rPr lang="en-US" sz="1200" dirty="0">
                <a:solidFill>
                  <a:schemeClr val="accent1"/>
                </a:solidFill>
              </a:rPr>
              <a:t>Storage</a:t>
            </a:r>
          </a:p>
        </p:txBody>
      </p:sp>
      <p:sp>
        <p:nvSpPr>
          <p:cNvPr id="116" name="TextBox 115"/>
          <p:cNvSpPr txBox="1"/>
          <p:nvPr/>
        </p:nvSpPr>
        <p:spPr>
          <a:xfrm>
            <a:off x="2750139" y="4382453"/>
            <a:ext cx="940514" cy="184666"/>
          </a:xfrm>
          <a:prstGeom prst="rect">
            <a:avLst/>
          </a:prstGeom>
          <a:noFill/>
        </p:spPr>
        <p:txBody>
          <a:bodyPr wrap="none" lIns="0" tIns="0" rIns="0" bIns="0" rtlCol="0">
            <a:spAutoFit/>
          </a:bodyPr>
          <a:lstStyle/>
          <a:p>
            <a:pPr>
              <a:spcAft>
                <a:spcPts val="600"/>
              </a:spcAft>
            </a:pPr>
            <a:r>
              <a:rPr lang="en-US" sz="1200" dirty="0">
                <a:solidFill>
                  <a:schemeClr val="accent1"/>
                </a:solidFill>
              </a:rPr>
              <a:t>SQL Database</a:t>
            </a:r>
          </a:p>
        </p:txBody>
      </p:sp>
      <p:sp>
        <p:nvSpPr>
          <p:cNvPr id="117" name="TextBox 116"/>
          <p:cNvSpPr txBox="1"/>
          <p:nvPr/>
        </p:nvSpPr>
        <p:spPr>
          <a:xfrm>
            <a:off x="4070350" y="4528699"/>
            <a:ext cx="678071" cy="184666"/>
          </a:xfrm>
          <a:prstGeom prst="rect">
            <a:avLst/>
          </a:prstGeom>
          <a:noFill/>
        </p:spPr>
        <p:txBody>
          <a:bodyPr wrap="none" lIns="0" tIns="0" rIns="0" bIns="0" rtlCol="0">
            <a:spAutoFit/>
          </a:bodyPr>
          <a:lstStyle/>
          <a:p>
            <a:pPr>
              <a:spcAft>
                <a:spcPts val="600"/>
              </a:spcAft>
            </a:pPr>
            <a:r>
              <a:rPr lang="en-US" sz="1200" dirty="0">
                <a:solidFill>
                  <a:schemeClr val="accent1"/>
                </a:solidFill>
              </a:rPr>
              <a:t>HDInsight</a:t>
            </a:r>
          </a:p>
        </p:txBody>
      </p:sp>
      <p:sp>
        <p:nvSpPr>
          <p:cNvPr id="119" name="Freeform 118"/>
          <p:cNvSpPr/>
          <p:nvPr/>
        </p:nvSpPr>
        <p:spPr bwMode="auto">
          <a:xfrm>
            <a:off x="4368800" y="3415862"/>
            <a:ext cx="1360488" cy="541337"/>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20" name="TextBox 119"/>
          <p:cNvSpPr txBox="1"/>
          <p:nvPr/>
        </p:nvSpPr>
        <p:spPr>
          <a:xfrm>
            <a:off x="5996697" y="3689894"/>
            <a:ext cx="783228" cy="246221"/>
          </a:xfrm>
          <a:prstGeom prst="rect">
            <a:avLst/>
          </a:prstGeom>
          <a:noFill/>
        </p:spPr>
        <p:txBody>
          <a:bodyPr wrap="none" lIns="0" tIns="0" rIns="0" bIns="0" rtlCol="0">
            <a:spAutoFit/>
          </a:bodyPr>
          <a:lstStyle/>
          <a:p>
            <a:pPr>
              <a:spcAft>
                <a:spcPts val="600"/>
              </a:spcAft>
            </a:pPr>
            <a:r>
              <a:rPr lang="en-US" sz="1600" dirty="0">
                <a:solidFill>
                  <a:schemeClr val="accent1"/>
                </a:solidFill>
              </a:rPr>
              <a:t>Power BI</a:t>
            </a:r>
          </a:p>
        </p:txBody>
      </p:sp>
      <p:grpSp>
        <p:nvGrpSpPr>
          <p:cNvPr id="3" name="Group 2"/>
          <p:cNvGrpSpPr/>
          <p:nvPr/>
        </p:nvGrpSpPr>
        <p:grpSpPr>
          <a:xfrm>
            <a:off x="1863081" y="5384505"/>
            <a:ext cx="8663938" cy="959862"/>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2"/>
                </a:buClr>
                <a:buFont typeface="Arial" panose="020B0604020202020204" pitchFamily="34" charset="0"/>
                <a:buChar char="•"/>
              </a:pPr>
              <a:r>
                <a:rPr lang="en-US" sz="1200" dirty="0">
                  <a:solidFill>
                    <a:schemeClr val="bg1"/>
                  </a:solidFill>
                </a:rPr>
                <a:t>Analytics for everyone, even non-data experts </a:t>
              </a:r>
            </a:p>
            <a:p>
              <a:pPr marL="342900" indent="-342900">
                <a:lnSpc>
                  <a:spcPct val="90000"/>
                </a:lnSpc>
                <a:spcAft>
                  <a:spcPts val="600"/>
                </a:spcAft>
                <a:buClr>
                  <a:schemeClr val="accent2"/>
                </a:buClr>
                <a:buFont typeface="Arial" panose="020B0604020202020204" pitchFamily="34" charset="0"/>
                <a:buChar char="•"/>
              </a:pPr>
              <a:r>
                <a:rPr lang="en-US" sz="1200" dirty="0">
                  <a:solidFill>
                    <a:schemeClr val="bg1"/>
                  </a:solidFill>
                </a:rPr>
                <a:t>Your whole business on one dashboard</a:t>
              </a:r>
            </a:p>
            <a:p>
              <a:pPr marL="342900" indent="-342900">
                <a:lnSpc>
                  <a:spcPct val="90000"/>
                </a:lnSpc>
                <a:spcAft>
                  <a:spcPts val="600"/>
                </a:spcAft>
                <a:buClr>
                  <a:schemeClr val="accent2"/>
                </a:buClr>
                <a:buFont typeface="Arial" panose="020B0604020202020204" pitchFamily="34" charset="0"/>
                <a:buChar char="•"/>
              </a:pPr>
              <a:r>
                <a:rPr lang="en-US" sz="1200" dirty="0">
                  <a:solidFill>
                    <a:schemeClr val="bg1"/>
                  </a:solidFill>
                </a:rPr>
                <a:t>Create stunning, interactive reports</a:t>
              </a:r>
            </a:p>
          </p:txBody>
        </p:sp>
        <p:sp>
          <p:nvSpPr>
            <p:cNvPr id="7" name="TextBox 6"/>
            <p:cNvSpPr txBox="1"/>
            <p:nvPr/>
          </p:nvSpPr>
          <p:spPr>
            <a:xfrm>
              <a:off x="6377962" y="5230859"/>
              <a:ext cx="4480897" cy="947952"/>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2"/>
                </a:buClr>
                <a:buFont typeface="Arial" panose="020B0604020202020204" pitchFamily="34" charset="0"/>
                <a:buChar char="•"/>
              </a:pPr>
              <a:r>
                <a:rPr lang="en-US" sz="1200" dirty="0">
                  <a:solidFill>
                    <a:schemeClr val="bg1"/>
                  </a:solidFill>
                </a:rPr>
                <a:t>Drive consistent analysis across your organization</a:t>
              </a:r>
            </a:p>
            <a:p>
              <a:pPr marL="342900" indent="-342900">
                <a:lnSpc>
                  <a:spcPct val="90000"/>
                </a:lnSpc>
                <a:spcAft>
                  <a:spcPts val="600"/>
                </a:spcAft>
                <a:buClr>
                  <a:schemeClr val="accent2"/>
                </a:buClr>
                <a:buFont typeface="Arial" panose="020B0604020202020204" pitchFamily="34" charset="0"/>
                <a:buChar char="•"/>
              </a:pPr>
              <a:r>
                <a:rPr lang="en-US" sz="1200" dirty="0">
                  <a:solidFill>
                    <a:schemeClr val="bg1"/>
                  </a:solidFill>
                </a:rPr>
                <a:t>Embed visuals in your applications</a:t>
              </a:r>
            </a:p>
            <a:p>
              <a:pPr marL="342900" indent="-342900">
                <a:lnSpc>
                  <a:spcPct val="90000"/>
                </a:lnSpc>
                <a:spcAft>
                  <a:spcPts val="600"/>
                </a:spcAft>
                <a:buClr>
                  <a:schemeClr val="accent2"/>
                </a:buClr>
                <a:buFont typeface="Arial" panose="020B0604020202020204" pitchFamily="34" charset="0"/>
                <a:buChar char="•"/>
              </a:pPr>
              <a:r>
                <a:rPr lang="en-US" sz="1200" dirty="0">
                  <a:solidFill>
                    <a:schemeClr val="bg1"/>
                  </a:solidFill>
                </a:rPr>
                <a:t>Get real-time alerts when things change</a:t>
              </a:r>
            </a:p>
          </p:txBody>
        </p:sp>
      </p:grpSp>
      <p:grpSp>
        <p:nvGrpSpPr>
          <p:cNvPr id="152" name="Group 151"/>
          <p:cNvGrpSpPr>
            <a:grpSpLocks noChangeAspect="1"/>
          </p:cNvGrpSpPr>
          <p:nvPr/>
        </p:nvGrpSpPr>
        <p:grpSpPr>
          <a:xfrm>
            <a:off x="2939656" y="3665610"/>
            <a:ext cx="542827" cy="664837"/>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56" name="Freeform 155"/>
          <p:cNvSpPr>
            <a:spLocks noChangeAspect="1"/>
          </p:cNvSpPr>
          <p:nvPr/>
        </p:nvSpPr>
        <p:spPr bwMode="auto">
          <a:xfrm>
            <a:off x="4071057" y="1372230"/>
            <a:ext cx="483841" cy="50632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57" name="Freeform 156"/>
          <p:cNvSpPr>
            <a:spLocks noChangeAspect="1"/>
          </p:cNvSpPr>
          <p:nvPr/>
        </p:nvSpPr>
        <p:spPr bwMode="auto">
          <a:xfrm>
            <a:off x="4164443" y="4050701"/>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grpSp>
        <p:nvGrpSpPr>
          <p:cNvPr id="158" name="Group 157"/>
          <p:cNvGrpSpPr>
            <a:grpSpLocks noChangeAspect="1"/>
          </p:cNvGrpSpPr>
          <p:nvPr/>
        </p:nvGrpSpPr>
        <p:grpSpPr>
          <a:xfrm>
            <a:off x="2824799" y="1557133"/>
            <a:ext cx="772539" cy="593457"/>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37" name="Rectangle 136"/>
          <p:cNvSpPr/>
          <p:nvPr/>
        </p:nvSpPr>
        <p:spPr bwMode="auto">
          <a:xfrm>
            <a:off x="1723" y="1302727"/>
            <a:ext cx="1737360" cy="1359215"/>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8" name="Rectangle 137"/>
          <p:cNvSpPr/>
          <p:nvPr/>
        </p:nvSpPr>
        <p:spPr>
          <a:xfrm>
            <a:off x="628883" y="2063556"/>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Power BI</a:t>
            </a:r>
          </a:p>
        </p:txBody>
      </p:sp>
      <p:grpSp>
        <p:nvGrpSpPr>
          <p:cNvPr id="139" name="Group 138"/>
          <p:cNvGrpSpPr/>
          <p:nvPr/>
        </p:nvGrpSpPr>
        <p:grpSpPr>
          <a:xfrm>
            <a:off x="233010" y="2090530"/>
            <a:ext cx="324905" cy="207663"/>
            <a:chOff x="7884058" y="5368509"/>
            <a:chExt cx="324905" cy="207663"/>
          </a:xfrm>
        </p:grpSpPr>
        <p:sp>
          <p:nvSpPr>
            <p:cNvPr id="14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4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4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4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4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150969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7168" y="296638"/>
            <a:ext cx="11884506" cy="917184"/>
          </a:xfrm>
          <a:ln>
            <a:noFill/>
          </a:ln>
        </p:spPr>
        <p:txBody>
          <a:bodyPr/>
          <a:lstStyle/>
          <a:p>
            <a:r>
              <a:rPr lang="en-US" dirty="0"/>
              <a:t>Convergence accelerates digital transformation</a:t>
            </a:r>
          </a:p>
        </p:txBody>
      </p:sp>
      <p:grpSp>
        <p:nvGrpSpPr>
          <p:cNvPr id="4" name="Group 3"/>
          <p:cNvGrpSpPr/>
          <p:nvPr/>
        </p:nvGrpSpPr>
        <p:grpSpPr>
          <a:xfrm>
            <a:off x="9231802" y="2202046"/>
            <a:ext cx="2167300" cy="2974036"/>
            <a:chOff x="8976952" y="2360210"/>
            <a:chExt cx="2125903" cy="2917228"/>
          </a:xfrm>
        </p:grpSpPr>
        <p:sp>
          <p:nvSpPr>
            <p:cNvPr id="5" name="Rectangle 4"/>
            <p:cNvSpPr/>
            <p:nvPr/>
          </p:nvSpPr>
          <p:spPr>
            <a:xfrm>
              <a:off x="8976952" y="4692663"/>
              <a:ext cx="2125903" cy="584775"/>
            </a:xfrm>
            <a:prstGeom prst="rect">
              <a:avLst/>
            </a:prstGeom>
            <a:ln>
              <a:noFill/>
            </a:ln>
          </p:spPr>
          <p:txBody>
            <a:bodyPr wrap="none" lIns="0" tIns="0" rIns="0" bIns="0">
              <a:noAutofit/>
            </a:bodyPr>
            <a:lstStyle/>
            <a:p>
              <a:pPr algn="ctr" defTabSz="913873">
                <a:defRPr/>
              </a:pPr>
              <a:r>
                <a:rPr lang="en-US" sz="3264" kern="0" dirty="0">
                  <a:solidFill>
                    <a:sysClr val="windowText" lastClr="000000"/>
                  </a:solidFill>
                  <a:latin typeface="Segoe UI Light"/>
                </a:rPr>
                <a:t>Intelligence</a:t>
              </a:r>
            </a:p>
          </p:txBody>
        </p:sp>
        <p:grpSp>
          <p:nvGrpSpPr>
            <p:cNvPr id="6" name="Group 5"/>
            <p:cNvGrpSpPr/>
            <p:nvPr/>
          </p:nvGrpSpPr>
          <p:grpSpPr>
            <a:xfrm>
              <a:off x="9346084" y="2360210"/>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dirty="0">
                  <a:solidFill>
                    <a:sysClr val="windowText" lastClr="000000"/>
                  </a:solidFill>
                  <a:latin typeface="Segoe UI"/>
                </a:endParaRPr>
              </a:p>
            </p:txBody>
          </p:sp>
        </p:grpSp>
      </p:grpSp>
      <p:grpSp>
        <p:nvGrpSpPr>
          <p:cNvPr id="21" name="Group 20"/>
          <p:cNvGrpSpPr/>
          <p:nvPr/>
        </p:nvGrpSpPr>
        <p:grpSpPr>
          <a:xfrm>
            <a:off x="5614550" y="2276163"/>
            <a:ext cx="2001560" cy="2899919"/>
            <a:chOff x="1089145" y="2432911"/>
            <a:chExt cx="1963327" cy="2844527"/>
          </a:xfrm>
        </p:grpSpPr>
        <p:sp>
          <p:nvSpPr>
            <p:cNvPr id="22" name="Rectangle 21"/>
            <p:cNvSpPr/>
            <p:nvPr/>
          </p:nvSpPr>
          <p:spPr>
            <a:xfrm>
              <a:off x="1208754" y="4692663"/>
              <a:ext cx="1640193" cy="584775"/>
            </a:xfrm>
            <a:prstGeom prst="rect">
              <a:avLst/>
            </a:prstGeom>
            <a:ln>
              <a:noFill/>
            </a:ln>
          </p:spPr>
          <p:txBody>
            <a:bodyPr wrap="none" lIns="0" tIns="0" rIns="0" bIns="0">
              <a:noAutofit/>
            </a:bodyPr>
            <a:lstStyle/>
            <a:p>
              <a:pPr algn="ctr" defTabSz="913873">
                <a:defRPr/>
              </a:pPr>
              <a:r>
                <a:rPr lang="en-US" sz="3264" kern="0" dirty="0">
                  <a:solidFill>
                    <a:sysClr val="windowText" lastClr="000000"/>
                  </a:solidFill>
                  <a:latin typeface="Segoe UI Light"/>
                </a:rPr>
                <a:t>Data</a:t>
              </a:r>
            </a:p>
          </p:txBody>
        </p:sp>
        <p:grpSp>
          <p:nvGrpSpPr>
            <p:cNvPr id="23" name="Group 16"/>
            <p:cNvGrpSpPr>
              <a:grpSpLocks noChangeAspect="1"/>
            </p:cNvGrpSpPr>
            <p:nvPr/>
          </p:nvGrpSpPr>
          <p:grpSpPr bwMode="auto">
            <a:xfrm>
              <a:off x="1089145" y="2432911"/>
              <a:ext cx="1963327" cy="1968500"/>
              <a:chOff x="409" y="817"/>
              <a:chExt cx="2657" cy="2664"/>
            </a:xfrm>
          </p:grpSpPr>
          <p:sp>
            <p:nvSpPr>
              <p:cNvPr id="37" name="Oval 17"/>
              <p:cNvSpPr>
                <a:spLocks noChangeArrowheads="1"/>
              </p:cNvSpPr>
              <p:nvPr/>
            </p:nvSpPr>
            <p:spPr bwMode="auto">
              <a:xfrm>
                <a:off x="2036" y="817"/>
                <a:ext cx="1030" cy="1030"/>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38" name="Oval 18"/>
              <p:cNvSpPr>
                <a:spLocks noChangeArrowheads="1"/>
              </p:cNvSpPr>
              <p:nvPr/>
            </p:nvSpPr>
            <p:spPr bwMode="auto">
              <a:xfrm>
                <a:off x="409" y="2153"/>
                <a:ext cx="860" cy="85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39" name="Oval 19"/>
              <p:cNvSpPr>
                <a:spLocks noChangeArrowheads="1"/>
              </p:cNvSpPr>
              <p:nvPr/>
            </p:nvSpPr>
            <p:spPr bwMode="auto">
              <a:xfrm>
                <a:off x="2078" y="2792"/>
                <a:ext cx="689" cy="68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40" name="Line 20"/>
              <p:cNvSpPr>
                <a:spLocks noChangeShapeType="1"/>
              </p:cNvSpPr>
              <p:nvPr/>
            </p:nvSpPr>
            <p:spPr bwMode="auto">
              <a:xfrm flipH="1" flipV="1">
                <a:off x="1219" y="2749"/>
                <a:ext cx="859" cy="348"/>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41" name="Line 21"/>
              <p:cNvSpPr>
                <a:spLocks noChangeShapeType="1"/>
              </p:cNvSpPr>
              <p:nvPr/>
            </p:nvSpPr>
            <p:spPr bwMode="auto">
              <a:xfrm flipV="1">
                <a:off x="1176" y="1677"/>
                <a:ext cx="945" cy="603"/>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grpSp>
        <p:grpSp>
          <p:nvGrpSpPr>
            <p:cNvPr id="24" name="Group 23"/>
            <p:cNvGrpSpPr/>
            <p:nvPr/>
          </p:nvGrpSpPr>
          <p:grpSpPr>
            <a:xfrm>
              <a:off x="2361582" y="2545600"/>
              <a:ext cx="607986" cy="522788"/>
              <a:chOff x="1809120" y="2381553"/>
              <a:chExt cx="726560" cy="624745"/>
            </a:xfrm>
            <a:solidFill>
              <a:schemeClr val="accent1"/>
            </a:solidFill>
          </p:grpSpPr>
          <p:sp>
            <p:nvSpPr>
              <p:cNvPr id="25"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26"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27"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28"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29"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30"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31"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32"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33"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34"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35"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36"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grpSp>
      </p:grpSp>
      <p:grpSp>
        <p:nvGrpSpPr>
          <p:cNvPr id="42" name="Group 41"/>
          <p:cNvGrpSpPr/>
          <p:nvPr/>
        </p:nvGrpSpPr>
        <p:grpSpPr>
          <a:xfrm>
            <a:off x="899464" y="2383232"/>
            <a:ext cx="3272432" cy="2792851"/>
            <a:chOff x="4612197" y="2537935"/>
            <a:chExt cx="3209924" cy="2739503"/>
          </a:xfrm>
        </p:grpSpPr>
        <p:sp>
          <p:nvSpPr>
            <p:cNvPr id="43" name="Rectangle 42"/>
            <p:cNvSpPr/>
            <p:nvPr/>
          </p:nvSpPr>
          <p:spPr>
            <a:xfrm>
              <a:off x="5587665" y="4692663"/>
              <a:ext cx="1204176" cy="584775"/>
            </a:xfrm>
            <a:prstGeom prst="rect">
              <a:avLst/>
            </a:prstGeom>
            <a:ln>
              <a:noFill/>
            </a:ln>
          </p:spPr>
          <p:txBody>
            <a:bodyPr wrap="none" lIns="0" tIns="0" rIns="0" bIns="0">
              <a:noAutofit/>
            </a:bodyPr>
            <a:lstStyle/>
            <a:p>
              <a:pPr algn="ctr" defTabSz="913873">
                <a:defRPr/>
              </a:pPr>
              <a:r>
                <a:rPr lang="en-US" sz="3264" kern="0" dirty="0">
                  <a:solidFill>
                    <a:sysClr val="windowText" lastClr="000000"/>
                  </a:solidFill>
                  <a:latin typeface="Segoe UI Light"/>
                </a:rPr>
                <a:t>Cloud</a:t>
              </a:r>
            </a:p>
          </p:txBody>
        </p:sp>
        <p:grpSp>
          <p:nvGrpSpPr>
            <p:cNvPr id="44" name="Group 43"/>
            <p:cNvGrpSpPr/>
            <p:nvPr/>
          </p:nvGrpSpPr>
          <p:grpSpPr>
            <a:xfrm>
              <a:off x="4612197" y="2537935"/>
              <a:ext cx="3209924" cy="1864899"/>
              <a:chOff x="4410076" y="2328864"/>
              <a:chExt cx="3371850" cy="1958975"/>
            </a:xfrm>
          </p:grpSpPr>
          <p:sp>
            <p:nvSpPr>
              <p:cNvPr id="4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grpSp>
            <p:nvGrpSpPr>
              <p:cNvPr id="46" name="Group 45"/>
              <p:cNvGrpSpPr/>
              <p:nvPr/>
            </p:nvGrpSpPr>
            <p:grpSpPr>
              <a:xfrm>
                <a:off x="5665789" y="2981327"/>
                <a:ext cx="868363" cy="1089025"/>
                <a:chOff x="5665789" y="2981327"/>
                <a:chExt cx="868363" cy="1089025"/>
              </a:xfrm>
            </p:grpSpPr>
            <p:sp>
              <p:nvSpPr>
                <p:cNvPr id="4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tx2"/>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sp>
              <p:nvSpPr>
                <p:cNvPr id="48" name="Line 32"/>
                <p:cNvSpPr>
                  <a:spLocks noChangeShapeType="1"/>
                </p:cNvSpPr>
                <p:nvPr/>
              </p:nvSpPr>
              <p:spPr bwMode="auto">
                <a:xfrm>
                  <a:off x="6099176" y="2981327"/>
                  <a:ext cx="0" cy="1089025"/>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13873">
                    <a:defRPr/>
                  </a:pPr>
                  <a:endParaRPr lang="en-US" sz="1836" kern="0">
                    <a:solidFill>
                      <a:sysClr val="windowText" lastClr="000000"/>
                    </a:solidFill>
                    <a:latin typeface="Segoe UI"/>
                  </a:endParaRPr>
                </a:p>
              </p:txBody>
            </p:sp>
          </p:grpSp>
        </p:grpSp>
      </p:grpSp>
    </p:spTree>
    <p:extLst>
      <p:ext uri="{BB962C8B-B14F-4D97-AF65-F5344CB8AC3E}">
        <p14:creationId xmlns:p14="http://schemas.microsoft.com/office/powerpoint/2010/main" val="2548973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85393">
              <a:defRPr/>
            </a:pPr>
            <a:r>
              <a:rPr lang="en-US" sz="1200" b="1" kern="0" dirty="0">
                <a:solidFill>
                  <a:schemeClr val="accent1">
                    <a:lumMod val="75000"/>
                  </a:schemeClr>
                </a:solidFill>
                <a:latin typeface="Segoe UI Light" panose="020B0502040204020203" pitchFamily="34" charset="0"/>
                <a:cs typeface="Segoe UI Light" panose="020B0502040204020203" pitchFamily="34" charset="0"/>
              </a:rPr>
              <a:t> </a:t>
            </a:r>
            <a:r>
              <a:rPr lang="en-US" sz="1200" b="1" kern="0" dirty="0">
                <a:ln>
                  <a:solidFill>
                    <a:schemeClr val="accent1"/>
                  </a:solidFill>
                </a:ln>
                <a:solidFill>
                  <a:schemeClr val="accent1">
                    <a:lumMod val="75000"/>
                  </a:scheme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27" name="Title 26"/>
          <p:cNvSpPr>
            <a:spLocks noGrp="1"/>
          </p:cNvSpPr>
          <p:nvPr>
            <p:ph type="title"/>
          </p:nvPr>
        </p:nvSpPr>
        <p:spPr/>
        <p:txBody>
          <a:bodyPr/>
          <a:lstStyle/>
          <a:p>
            <a:r>
              <a:rPr lang="en-US" dirty="0"/>
              <a:t>Transform data into intelligent action</a:t>
            </a:r>
          </a:p>
        </p:txBody>
      </p:sp>
      <p:sp>
        <p:nvSpPr>
          <p:cNvPr id="365" name="Rectangle 364"/>
          <p:cNvSpPr/>
          <p:nvPr/>
        </p:nvSpPr>
        <p:spPr>
          <a:xfrm>
            <a:off x="10329146" y="5578543"/>
            <a:ext cx="1500607" cy="327912"/>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Action</a:t>
            </a:r>
          </a:p>
        </p:txBody>
      </p:sp>
      <p:sp>
        <p:nvSpPr>
          <p:cNvPr id="366" name="Freeform 365"/>
          <p:cNvSpPr/>
          <p:nvPr/>
        </p:nvSpPr>
        <p:spPr bwMode="auto">
          <a:xfrm flipH="1">
            <a:off x="9588713"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67" name="TextBox 366"/>
          <p:cNvSpPr txBox="1"/>
          <p:nvPr/>
        </p:nvSpPr>
        <p:spPr>
          <a:xfrm>
            <a:off x="10381650" y="1624457"/>
            <a:ext cx="1090058" cy="46162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4850009"/>
            <a:ext cx="868271" cy="332399"/>
          </a:xfrm>
          <a:prstGeom prst="rect">
            <a:avLst/>
          </a:prstGeom>
          <a:noFill/>
        </p:spPr>
        <p:txBody>
          <a:bodyPr wrap="square" lIns="0" tIns="0" rIns="0" bIns="0" rtlCol="0">
            <a:sp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Automated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984119" y="1662598"/>
            <a:ext cx="377227" cy="385340"/>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5" name="Group 14"/>
          <p:cNvGrpSpPr/>
          <p:nvPr/>
        </p:nvGrpSpPr>
        <p:grpSpPr>
          <a:xfrm>
            <a:off x="10034296" y="4775114"/>
            <a:ext cx="385751" cy="482188"/>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372" name="TextBox 371"/>
          <p:cNvSpPr txBox="1"/>
          <p:nvPr/>
        </p:nvSpPr>
        <p:spPr>
          <a:xfrm>
            <a:off x="9872701" y="3507081"/>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974330" y="3190215"/>
            <a:ext cx="462396" cy="357669"/>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375" name="Rectangle 374"/>
          <p:cNvSpPr/>
          <p:nvPr/>
        </p:nvSpPr>
        <p:spPr bwMode="auto">
          <a:xfrm>
            <a:off x="10764724" y="2706599"/>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174638" y="2805907"/>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377" name="TextBox 376"/>
          <p:cNvSpPr txBox="1"/>
          <p:nvPr/>
        </p:nvSpPr>
        <p:spPr>
          <a:xfrm>
            <a:off x="11174638" y="3355539"/>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378" name="TextBox 377"/>
          <p:cNvSpPr txBox="1"/>
          <p:nvPr/>
        </p:nvSpPr>
        <p:spPr>
          <a:xfrm>
            <a:off x="11174638" y="394375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379" name="Freeform 378"/>
          <p:cNvSpPr>
            <a:spLocks noChangeArrowheads="1"/>
          </p:cNvSpPr>
          <p:nvPr/>
        </p:nvSpPr>
        <p:spPr bwMode="auto">
          <a:xfrm>
            <a:off x="10869611" y="2804293"/>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0" name="Freeform 379"/>
          <p:cNvSpPr>
            <a:spLocks/>
          </p:cNvSpPr>
          <p:nvPr/>
        </p:nvSpPr>
        <p:spPr bwMode="auto">
          <a:xfrm>
            <a:off x="10897362" y="3360340"/>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81" name="Freeform 380"/>
          <p:cNvSpPr/>
          <p:nvPr/>
        </p:nvSpPr>
        <p:spPr bwMode="auto">
          <a:xfrm>
            <a:off x="10846587" y="3948665"/>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48705" y="3388846"/>
            <a:ext cx="308472"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588715" y="3411456"/>
            <a:ext cx="308472" cy="0"/>
          </a:xfrm>
          <a:prstGeom prst="line">
            <a:avLst/>
          </a:prstGeom>
          <a:noFill/>
          <a:ln w="12700" cap="flat" cmpd="sng" algn="ctr">
            <a:solidFill>
              <a:srgbClr val="0078D7"/>
            </a:solidFill>
            <a:prstDash val="solid"/>
            <a:headEnd type="none"/>
            <a:tailEnd type="none"/>
          </a:ln>
          <a:effectLst/>
        </p:spPr>
      </p:cxnSp>
      <p:sp>
        <p:nvSpPr>
          <p:cNvPr id="418" name="Rectangle 417"/>
          <p:cNvSpPr/>
          <p:nvPr/>
        </p:nvSpPr>
        <p:spPr>
          <a:xfrm>
            <a:off x="2652706" y="337031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173905"/>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HDInsight </a:t>
            </a:r>
          </a:p>
          <a:p>
            <a:pPr defTabSz="914400"/>
            <a:r>
              <a:rPr lang="en-US" sz="1100" dirty="0">
                <a:solidFill>
                  <a:srgbClr val="FFFFFF"/>
                </a:solidFill>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Analytics</a:t>
            </a:r>
          </a:p>
        </p:txBody>
      </p:sp>
      <p:sp>
        <p:nvSpPr>
          <p:cNvPr id="438" name="Rectangle 437"/>
          <p:cNvSpPr/>
          <p:nvPr/>
        </p:nvSpPr>
        <p:spPr>
          <a:xfrm>
            <a:off x="6340519" y="208926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SQL Data </a:t>
            </a:r>
          </a:p>
          <a:p>
            <a:pPr defTabSz="914400"/>
            <a:r>
              <a:rPr lang="en-US" sz="1100" dirty="0">
                <a:solidFill>
                  <a:srgbClr val="FFFFFF"/>
                </a:solidFill>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6283" rIns="182854" bIns="146283" rtlCol="0">
            <a:noAutofit/>
          </a:bodyPr>
          <a:lstStyle/>
          <a:p>
            <a:pPr defTabSz="932563">
              <a:lnSpc>
                <a:spcPct val="90000"/>
              </a:lnSpc>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Data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Sensors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and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DocumentDB</a:t>
            </a:r>
          </a:p>
        </p:txBody>
      </p:sp>
      <p:grpSp>
        <p:nvGrpSpPr>
          <p:cNvPr id="19" name="Group 18"/>
          <p:cNvGrpSpPr/>
          <p:nvPr/>
        </p:nvGrpSpPr>
        <p:grpSpPr>
          <a:xfrm>
            <a:off x="7248171" y="5614588"/>
            <a:ext cx="2425658" cy="208338"/>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93" name="Rectangle 392"/>
          <p:cNvSpPr/>
          <p:nvPr/>
        </p:nvSpPr>
        <p:spPr bwMode="auto">
          <a:xfrm>
            <a:off x="7759316" y="3916228"/>
            <a:ext cx="1737360" cy="1359215"/>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94" name="Rectangle 393"/>
          <p:cNvSpPr/>
          <p:nvPr/>
        </p:nvSpPr>
        <p:spPr>
          <a:xfrm>
            <a:off x="8365366" y="3370317"/>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914400"/>
            <a:r>
              <a:rPr lang="en-US" sz="1100" dirty="0">
                <a:solidFill>
                  <a:srgbClr val="FFFFFF"/>
                </a:solidFill>
                <a:cs typeface="Segoe UI Semilight" panose="020B0402040204020203" pitchFamily="34" charset="0"/>
              </a:rPr>
              <a:t>Bot </a:t>
            </a:r>
            <a:br>
              <a:rPr lang="en-US" sz="1100" dirty="0">
                <a:solidFill>
                  <a:srgbClr val="FFFFFF"/>
                </a:solidFill>
                <a:cs typeface="Segoe UI Semilight" panose="020B0402040204020203" pitchFamily="34" charset="0"/>
              </a:rPr>
            </a:br>
            <a:r>
              <a:rPr lang="en-US" sz="1100" dirty="0">
                <a:solidFill>
                  <a:srgbClr val="FFFFFF"/>
                </a:solidFill>
                <a:cs typeface="Segoe UI Semilight" panose="020B0402040204020203" pitchFamily="34" charset="0"/>
              </a:rPr>
              <a:t>Service</a:t>
            </a:r>
          </a:p>
        </p:txBody>
      </p:sp>
      <p:sp>
        <p:nvSpPr>
          <p:cNvPr id="400" name="Rectangle 399"/>
          <p:cNvSpPr/>
          <p:nvPr/>
        </p:nvSpPr>
        <p:spPr>
          <a:xfrm>
            <a:off x="8365366" y="208926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402" name="Rectangle 401"/>
          <p:cNvSpPr/>
          <p:nvPr/>
        </p:nvSpPr>
        <p:spPr>
          <a:xfrm>
            <a:off x="8386476" y="4677057"/>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Power BI</a:t>
            </a:r>
          </a:p>
        </p:txBody>
      </p:sp>
      <p:grpSp>
        <p:nvGrpSpPr>
          <p:cNvPr id="403" name="Group 402"/>
          <p:cNvGrpSpPr/>
          <p:nvPr/>
        </p:nvGrpSpPr>
        <p:grpSpPr>
          <a:xfrm>
            <a:off x="7990603" y="4704031"/>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grpSp>
      <p:sp>
        <p:nvSpPr>
          <p:cNvPr id="132" name="Rectangle 131"/>
          <p:cNvSpPr/>
          <p:nvPr/>
        </p:nvSpPr>
        <p:spPr>
          <a:xfrm>
            <a:off x="6340519" y="4367245"/>
            <a:ext cx="1294130" cy="446397"/>
          </a:xfrm>
          <a:prstGeom prst="rect">
            <a:avLst/>
          </a:prstGeom>
        </p:spPr>
        <p:txBody>
          <a:bodyPr wrap="square">
            <a:spAutoFit/>
          </a:bodyPr>
          <a:lstStyle/>
          <a:p>
            <a:pPr defTabSz="932597">
              <a:defRPr/>
            </a:pPr>
            <a:r>
              <a:rPr lang="en-US" sz="1100" kern="0" dirty="0">
                <a:solidFill>
                  <a:srgbClr val="FFFFFF"/>
                </a:solidFill>
                <a:latin typeface="Segoe UI"/>
                <a:cs typeface="Segoe UI Semilight" panose="020B0402040204020203" pitchFamily="34" charset="0"/>
              </a:rPr>
              <a:t>Azure Analysis</a:t>
            </a:r>
            <a:br>
              <a:rPr lang="en-US" sz="1100" kern="0" dirty="0">
                <a:solidFill>
                  <a:srgbClr val="FFFFFF"/>
                </a:solidFill>
                <a:latin typeface="Segoe UI"/>
                <a:cs typeface="Segoe UI Semilight" panose="020B0402040204020203" pitchFamily="34" charset="0"/>
              </a:rPr>
            </a:br>
            <a:r>
              <a:rPr lang="en-US" sz="1100" kern="0" dirty="0">
                <a:solidFill>
                  <a:srgbClr val="FFFFFF"/>
                </a:solidFill>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grpSp>
      <p:grpSp>
        <p:nvGrpSpPr>
          <p:cNvPr id="124" name="Group 123"/>
          <p:cNvGrpSpPr/>
          <p:nvPr/>
        </p:nvGrpSpPr>
        <p:grpSpPr>
          <a:xfrm>
            <a:off x="6019698" y="4445181"/>
            <a:ext cx="308198" cy="237357"/>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FF0000"/>
                    </a:solidFill>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32777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482" y="5920919"/>
            <a:ext cx="11854721"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2016 Microsoft Corporation. All rights reserved.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invGray">
          <a:xfrm>
            <a:off x="468803" y="3207443"/>
            <a:ext cx="3354781" cy="7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7926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ransform"/>
          <p:cNvSpPr/>
          <p:nvPr/>
        </p:nvSpPr>
        <p:spPr bwMode="auto">
          <a:xfrm>
            <a:off x="9008900" y="4013152"/>
            <a:ext cx="2813466" cy="10109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750" tIns="146200" rIns="182750" bIns="146200" numCol="1" spcCol="0" rtlCol="0" fromWordArt="0" anchor="ctr" anchorCtr="0" forceAA="0" compatLnSpc="1">
            <a:prstTxWarp prst="textNoShape">
              <a:avLst/>
            </a:prstTxWarp>
            <a:spAutoFit/>
          </a:bodyPr>
          <a:lstStyle/>
          <a:p>
            <a:pPr algn="ctr" defTabSz="931577" fontAlgn="base">
              <a:lnSpc>
                <a:spcPct val="95000"/>
              </a:lnSpc>
              <a:spcBef>
                <a:spcPct val="0"/>
              </a:spcBef>
              <a:spcAft>
                <a:spcPct val="0"/>
              </a:spcAft>
              <a:defRPr/>
            </a:pPr>
            <a:r>
              <a:rPr lang="en-US" sz="2400" kern="0" spc="50" dirty="0">
                <a:gradFill>
                  <a:gsLst>
                    <a:gs pos="0">
                      <a:srgbClr val="505050"/>
                    </a:gs>
                    <a:gs pos="100000">
                      <a:srgbClr val="505050"/>
                    </a:gs>
                  </a:gsLst>
                  <a:lin ang="5400000" scaled="1"/>
                </a:gradFill>
                <a:latin typeface="Segoe UI Light"/>
                <a:cs typeface="Segoe UI" panose="020B0502040204020203" pitchFamily="34" charset="0"/>
              </a:rPr>
              <a:t>Transform products</a:t>
            </a:r>
          </a:p>
        </p:txBody>
      </p:sp>
      <p:sp>
        <p:nvSpPr>
          <p:cNvPr id="58" name="engage"/>
          <p:cNvSpPr/>
          <p:nvPr/>
        </p:nvSpPr>
        <p:spPr bwMode="auto">
          <a:xfrm>
            <a:off x="616474" y="4013152"/>
            <a:ext cx="2813466" cy="10109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750" tIns="146200" rIns="182750" bIns="146200" numCol="1" spcCol="0" rtlCol="0" fromWordArt="0" anchor="ctr" anchorCtr="0" forceAA="0" compatLnSpc="1">
            <a:prstTxWarp prst="textNoShape">
              <a:avLst/>
            </a:prstTxWarp>
            <a:spAutoFit/>
          </a:bodyPr>
          <a:lstStyle/>
          <a:p>
            <a:pPr algn="ctr" defTabSz="931577" fontAlgn="base">
              <a:lnSpc>
                <a:spcPct val="95000"/>
              </a:lnSpc>
              <a:spcBef>
                <a:spcPct val="0"/>
              </a:spcBef>
              <a:spcAft>
                <a:spcPct val="0"/>
              </a:spcAft>
              <a:defRPr/>
            </a:pPr>
            <a:r>
              <a:rPr lang="en-US" sz="2400" kern="0" spc="50" dirty="0">
                <a:gradFill>
                  <a:gsLst>
                    <a:gs pos="0">
                      <a:srgbClr val="505050"/>
                    </a:gs>
                    <a:gs pos="100000">
                      <a:srgbClr val="505050"/>
                    </a:gs>
                  </a:gsLst>
                  <a:lin ang="5400000" scaled="1"/>
                </a:gradFill>
                <a:latin typeface="Segoe UI Light"/>
                <a:cs typeface="Segoe UI" panose="020B0502040204020203" pitchFamily="34" charset="0"/>
              </a:rPr>
              <a:t>Engage customers</a:t>
            </a:r>
          </a:p>
        </p:txBody>
      </p:sp>
      <p:sp>
        <p:nvSpPr>
          <p:cNvPr id="59" name="optimize"/>
          <p:cNvSpPr/>
          <p:nvPr/>
        </p:nvSpPr>
        <p:spPr bwMode="auto">
          <a:xfrm>
            <a:off x="6211425" y="4013152"/>
            <a:ext cx="2813466" cy="10109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750" tIns="146200" rIns="182750" bIns="146200" numCol="1" spcCol="0" rtlCol="0" fromWordArt="0" anchor="ctr" anchorCtr="0" forceAA="0" compatLnSpc="1">
            <a:prstTxWarp prst="textNoShape">
              <a:avLst/>
            </a:prstTxWarp>
            <a:spAutoFit/>
          </a:bodyPr>
          <a:lstStyle/>
          <a:p>
            <a:pPr algn="ctr" defTabSz="931577" fontAlgn="base">
              <a:lnSpc>
                <a:spcPct val="95000"/>
              </a:lnSpc>
              <a:spcBef>
                <a:spcPct val="0"/>
              </a:spcBef>
              <a:spcAft>
                <a:spcPct val="0"/>
              </a:spcAft>
              <a:defRPr/>
            </a:pPr>
            <a:r>
              <a:rPr lang="en-US" sz="2400" kern="0" spc="50" dirty="0">
                <a:gradFill>
                  <a:gsLst>
                    <a:gs pos="0">
                      <a:srgbClr val="505050"/>
                    </a:gs>
                    <a:gs pos="100000">
                      <a:srgbClr val="505050"/>
                    </a:gs>
                  </a:gsLst>
                  <a:lin ang="5400000" scaled="1"/>
                </a:gradFill>
                <a:latin typeface="Segoe UI Light"/>
                <a:cs typeface="Segoe UI" panose="020B0502040204020203" pitchFamily="34" charset="0"/>
              </a:rPr>
              <a:t>Optimize operations</a:t>
            </a:r>
          </a:p>
        </p:txBody>
      </p:sp>
      <p:sp>
        <p:nvSpPr>
          <p:cNvPr id="60" name="empower"/>
          <p:cNvSpPr/>
          <p:nvPr/>
        </p:nvSpPr>
        <p:spPr bwMode="auto">
          <a:xfrm>
            <a:off x="3413948" y="4013152"/>
            <a:ext cx="2813466" cy="10109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750" tIns="146200" rIns="182750" bIns="146200" numCol="1" spcCol="0" rtlCol="0" fromWordArt="0" anchor="ctr" anchorCtr="0" forceAA="0" compatLnSpc="1">
            <a:prstTxWarp prst="textNoShape">
              <a:avLst/>
            </a:prstTxWarp>
            <a:spAutoFit/>
          </a:bodyPr>
          <a:lstStyle/>
          <a:p>
            <a:pPr algn="ctr" defTabSz="931577" fontAlgn="base">
              <a:lnSpc>
                <a:spcPct val="95000"/>
              </a:lnSpc>
              <a:spcBef>
                <a:spcPct val="0"/>
              </a:spcBef>
              <a:spcAft>
                <a:spcPct val="0"/>
              </a:spcAft>
              <a:defRPr/>
            </a:pPr>
            <a:r>
              <a:rPr lang="en-US" sz="2400" kern="0" spc="50" dirty="0">
                <a:gradFill>
                  <a:gsLst>
                    <a:gs pos="0">
                      <a:srgbClr val="505050"/>
                    </a:gs>
                    <a:gs pos="100000">
                      <a:srgbClr val="505050"/>
                    </a:gs>
                  </a:gsLst>
                  <a:lin ang="5400000" scaled="1"/>
                </a:gradFill>
                <a:latin typeface="Segoe UI Light"/>
                <a:cs typeface="Segoe UI" panose="020B0502040204020203" pitchFamily="34" charset="0"/>
              </a:rPr>
              <a:t>Empower employees</a:t>
            </a:r>
          </a:p>
        </p:txBody>
      </p:sp>
      <p:grpSp>
        <p:nvGrpSpPr>
          <p:cNvPr id="3" name="Group 2"/>
          <p:cNvGrpSpPr/>
          <p:nvPr/>
        </p:nvGrpSpPr>
        <p:grpSpPr>
          <a:xfrm>
            <a:off x="1378272" y="2278235"/>
            <a:ext cx="1289504" cy="1289503"/>
            <a:chOff x="2441896" y="2782012"/>
            <a:chExt cx="1005411" cy="1005411"/>
          </a:xfrm>
        </p:grpSpPr>
        <p:sp>
          <p:nvSpPr>
            <p:cNvPr id="62" name="circle1"/>
            <p:cNvSpPr/>
            <p:nvPr/>
          </p:nvSpPr>
          <p:spPr bwMode="auto">
            <a:xfrm>
              <a:off x="2441896" y="2782012"/>
              <a:ext cx="1005411" cy="100541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261" tIns="175408" rIns="219261" bIns="175408" numCol="1" spcCol="0" rtlCol="0" fromWordArt="0" anchor="t" anchorCtr="0" forceAA="0" compatLnSpc="1">
              <a:prstTxWarp prst="textNoShape">
                <a:avLst/>
              </a:prstTxWarp>
              <a:noAutofit/>
            </a:bodyPr>
            <a:lstStyle/>
            <a:p>
              <a:pPr algn="ctr" defTabSz="1117679" fontAlgn="base">
                <a:lnSpc>
                  <a:spcPct val="90000"/>
                </a:lnSpc>
                <a:spcBef>
                  <a:spcPct val="0"/>
                </a:spcBef>
                <a:spcAft>
                  <a:spcPct val="0"/>
                </a:spcAft>
                <a:defRPr/>
              </a:pPr>
              <a:endParaRPr lang="en-US" sz="367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people_11"/>
            <p:cNvSpPr>
              <a:spLocks noChangeAspect="1" noEditPoints="1"/>
            </p:cNvSpPr>
            <p:nvPr/>
          </p:nvSpPr>
          <p:spPr bwMode="auto">
            <a:xfrm>
              <a:off x="2733465" y="3081959"/>
              <a:ext cx="422273" cy="405517"/>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sz="2040" dirty="0">
                <a:gradFill>
                  <a:gsLst>
                    <a:gs pos="0">
                      <a:srgbClr val="505050"/>
                    </a:gs>
                    <a:gs pos="100000">
                      <a:srgbClr val="505050"/>
                    </a:gs>
                  </a:gsLst>
                </a:gradFill>
                <a:latin typeface="Segoe UI"/>
              </a:endParaRPr>
            </a:p>
          </p:txBody>
        </p:sp>
      </p:grpSp>
      <p:grpSp>
        <p:nvGrpSpPr>
          <p:cNvPr id="4" name="Group 3"/>
          <p:cNvGrpSpPr/>
          <p:nvPr/>
        </p:nvGrpSpPr>
        <p:grpSpPr>
          <a:xfrm>
            <a:off x="4177433" y="2278235"/>
            <a:ext cx="1289504" cy="1289503"/>
            <a:chOff x="4624370" y="2782012"/>
            <a:chExt cx="1005411" cy="1005411"/>
          </a:xfrm>
          <a:solidFill>
            <a:schemeClr val="accent1"/>
          </a:solidFill>
        </p:grpSpPr>
        <p:sp>
          <p:nvSpPr>
            <p:cNvPr id="36" name="Oval 35"/>
            <p:cNvSpPr/>
            <p:nvPr/>
          </p:nvSpPr>
          <p:spPr bwMode="auto">
            <a:xfrm>
              <a:off x="4624370" y="2782012"/>
              <a:ext cx="1005411" cy="1005411"/>
            </a:xfrm>
            <a:prstGeom prst="ellipse">
              <a:avLst/>
            </a:prstGeom>
            <a:grpFill/>
            <a:ln w="12700" cap="flat" cmpd="sng" algn="ctr">
              <a:noFill/>
              <a:prstDash val="solid"/>
              <a:miter lim="800000"/>
            </a:ln>
            <a:effectLst/>
          </p:spPr>
          <p:txBody>
            <a:bodyPr rot="0" spcFirstLastPara="0" vertOverflow="overflow" horzOverflow="overflow" vert="horz" wrap="square" lIns="219261" tIns="175408" rIns="219261" bIns="175408" numCol="1" spcCol="0" rtlCol="0" fromWordArt="0" anchor="t" anchorCtr="0" forceAA="0" compatLnSpc="1">
              <a:prstTxWarp prst="textNoShape">
                <a:avLst/>
              </a:prstTxWarp>
              <a:noAutofit/>
            </a:bodyPr>
            <a:lstStyle/>
            <a:p>
              <a:pPr algn="ctr" defTabSz="1117679" fontAlgn="base">
                <a:lnSpc>
                  <a:spcPct val="90000"/>
                </a:lnSpc>
                <a:spcBef>
                  <a:spcPct val="0"/>
                </a:spcBef>
                <a:spcAft>
                  <a:spcPct val="0"/>
                </a:spcAft>
              </a:pPr>
              <a:endParaRPr lang="en-US" sz="367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tool"/>
            <p:cNvSpPr>
              <a:spLocks noChangeAspect="1" noEditPoints="1"/>
            </p:cNvSpPr>
            <p:nvPr/>
          </p:nvSpPr>
          <p:spPr bwMode="auto">
            <a:xfrm>
              <a:off x="4973863" y="3068902"/>
              <a:ext cx="306424" cy="43163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grpFill/>
            <a:ln w="15875" cap="flat">
              <a:solidFill>
                <a:srgbClr val="FFFFFF"/>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endParaRPr lang="en-US" sz="2040" dirty="0">
                <a:gradFill>
                  <a:gsLst>
                    <a:gs pos="0">
                      <a:srgbClr val="505050"/>
                    </a:gs>
                    <a:gs pos="100000">
                      <a:srgbClr val="505050"/>
                    </a:gs>
                  </a:gsLst>
                </a:gradFill>
                <a:latin typeface="Segoe UI"/>
              </a:endParaRPr>
            </a:p>
          </p:txBody>
        </p:sp>
      </p:grpSp>
      <p:grpSp>
        <p:nvGrpSpPr>
          <p:cNvPr id="5" name="Group 4"/>
          <p:cNvGrpSpPr/>
          <p:nvPr/>
        </p:nvGrpSpPr>
        <p:grpSpPr>
          <a:xfrm>
            <a:off x="6976411" y="2278235"/>
            <a:ext cx="1289504" cy="1289503"/>
            <a:chOff x="6806700" y="2782012"/>
            <a:chExt cx="1005411" cy="1005411"/>
          </a:xfrm>
          <a:solidFill>
            <a:schemeClr val="accent1"/>
          </a:solidFill>
        </p:grpSpPr>
        <p:sp>
          <p:nvSpPr>
            <p:cNvPr id="44" name="Oval 43"/>
            <p:cNvSpPr/>
            <p:nvPr/>
          </p:nvSpPr>
          <p:spPr bwMode="auto">
            <a:xfrm>
              <a:off x="6806700" y="2782012"/>
              <a:ext cx="1005411" cy="1005411"/>
            </a:xfrm>
            <a:prstGeom prst="ellipse">
              <a:avLst/>
            </a:prstGeom>
            <a:grpFill/>
            <a:ln w="12700" cap="flat" cmpd="sng" algn="ctr">
              <a:noFill/>
              <a:prstDash val="solid"/>
              <a:miter lim="800000"/>
            </a:ln>
            <a:effectLst/>
          </p:spPr>
          <p:txBody>
            <a:bodyPr rot="0" spcFirstLastPara="0" vertOverflow="overflow" horzOverflow="overflow" vert="horz" wrap="square" lIns="219261" tIns="175408" rIns="219261" bIns="175408" numCol="1" spcCol="0" rtlCol="0" fromWordArt="0" anchor="t" anchorCtr="0" forceAA="0" compatLnSpc="1">
              <a:prstTxWarp prst="textNoShape">
                <a:avLst/>
              </a:prstTxWarp>
              <a:noAutofit/>
            </a:bodyPr>
            <a:lstStyle/>
            <a:p>
              <a:pPr algn="ctr" defTabSz="1117679" fontAlgn="base">
                <a:lnSpc>
                  <a:spcPct val="90000"/>
                </a:lnSpc>
                <a:spcBef>
                  <a:spcPct val="0"/>
                </a:spcBef>
                <a:spcAft>
                  <a:spcPct val="0"/>
                </a:spcAft>
              </a:pPr>
              <a:endParaRPr lang="en-US" sz="367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gear"/>
            <p:cNvSpPr>
              <a:spLocks noChangeAspect="1" noEditPoints="1"/>
            </p:cNvSpPr>
            <p:nvPr/>
          </p:nvSpPr>
          <p:spPr bwMode="auto">
            <a:xfrm>
              <a:off x="7061329" y="3037715"/>
              <a:ext cx="496153" cy="494005"/>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grpFill/>
            <a:ln w="15875" cap="flat">
              <a:solidFill>
                <a:srgbClr val="FFFFFF"/>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endParaRPr lang="en-US" sz="2040" dirty="0">
                <a:gradFill>
                  <a:gsLst>
                    <a:gs pos="0">
                      <a:srgbClr val="505050"/>
                    </a:gs>
                    <a:gs pos="100000">
                      <a:srgbClr val="505050"/>
                    </a:gs>
                  </a:gsLst>
                </a:gradFill>
                <a:latin typeface="Segoe UI"/>
              </a:endParaRPr>
            </a:p>
          </p:txBody>
        </p:sp>
      </p:grpSp>
      <p:grpSp>
        <p:nvGrpSpPr>
          <p:cNvPr id="6" name="Group 5"/>
          <p:cNvGrpSpPr/>
          <p:nvPr/>
        </p:nvGrpSpPr>
        <p:grpSpPr>
          <a:xfrm>
            <a:off x="9775385" y="2278235"/>
            <a:ext cx="1289504" cy="1289503"/>
            <a:chOff x="8989028" y="2782012"/>
            <a:chExt cx="1005411" cy="1005411"/>
          </a:xfrm>
          <a:solidFill>
            <a:schemeClr val="accent1"/>
          </a:solidFill>
        </p:grpSpPr>
        <p:sp>
          <p:nvSpPr>
            <p:cNvPr id="84" name="Oval 83"/>
            <p:cNvSpPr/>
            <p:nvPr/>
          </p:nvSpPr>
          <p:spPr bwMode="auto">
            <a:xfrm>
              <a:off x="8989028" y="2782012"/>
              <a:ext cx="1005411" cy="1005411"/>
            </a:xfrm>
            <a:prstGeom prst="ellipse">
              <a:avLst/>
            </a:prstGeom>
            <a:grpFill/>
            <a:ln w="12700" cap="flat" cmpd="sng" algn="ctr">
              <a:noFill/>
              <a:prstDash val="solid"/>
              <a:miter lim="800000"/>
            </a:ln>
            <a:effectLst/>
          </p:spPr>
          <p:txBody>
            <a:bodyPr rot="0" spcFirstLastPara="0" vertOverflow="overflow" horzOverflow="overflow" vert="horz" wrap="square" lIns="219261" tIns="175408" rIns="219261" bIns="175408" numCol="1" spcCol="0" rtlCol="0" fromWordArt="0" anchor="t" anchorCtr="0" forceAA="0" compatLnSpc="1">
              <a:prstTxWarp prst="textNoShape">
                <a:avLst/>
              </a:prstTxWarp>
              <a:noAutofit/>
            </a:bodyPr>
            <a:lstStyle/>
            <a:p>
              <a:pPr algn="ctr" defTabSz="1117679" fontAlgn="base">
                <a:lnSpc>
                  <a:spcPct val="90000"/>
                </a:lnSpc>
                <a:spcBef>
                  <a:spcPct val="0"/>
                </a:spcBef>
                <a:spcAft>
                  <a:spcPct val="0"/>
                </a:spcAft>
              </a:pPr>
              <a:endParaRPr lang="en-US" sz="367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box"/>
            <p:cNvSpPr>
              <a:spLocks noChangeAspect="1" noEditPoints="1"/>
            </p:cNvSpPr>
            <p:nvPr/>
          </p:nvSpPr>
          <p:spPr bwMode="auto">
            <a:xfrm>
              <a:off x="9281062" y="3070535"/>
              <a:ext cx="421343" cy="428365"/>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grpFill/>
            <a:ln w="15875" cap="flat">
              <a:solidFill>
                <a:srgbClr val="FFFFFF"/>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endParaRPr lang="en-US" sz="2040" dirty="0">
                <a:gradFill>
                  <a:gsLst>
                    <a:gs pos="0">
                      <a:srgbClr val="505050"/>
                    </a:gs>
                    <a:gs pos="100000">
                      <a:srgbClr val="505050"/>
                    </a:gs>
                  </a:gsLst>
                </a:gradFill>
                <a:latin typeface="Segoe UI"/>
              </a:endParaRPr>
            </a:p>
          </p:txBody>
        </p:sp>
      </p:grpSp>
      <p:sp>
        <p:nvSpPr>
          <p:cNvPr id="7" name="Title 6"/>
          <p:cNvSpPr>
            <a:spLocks noGrp="1"/>
          </p:cNvSpPr>
          <p:nvPr>
            <p:ph type="title"/>
          </p:nvPr>
        </p:nvSpPr>
        <p:spPr/>
        <p:txBody>
          <a:bodyPr/>
          <a:lstStyle/>
          <a:p>
            <a:r>
              <a:rPr lang="en-US" dirty="0">
                <a:solidFill>
                  <a:schemeClr val="tx1"/>
                </a:solidFill>
              </a:rPr>
              <a:t>Digital Transformation</a:t>
            </a:r>
            <a:endParaRPr lang="en-US" dirty="0"/>
          </a:p>
        </p:txBody>
      </p:sp>
    </p:spTree>
    <p:extLst>
      <p:ext uri="{BB962C8B-B14F-4D97-AF65-F5344CB8AC3E}">
        <p14:creationId xmlns:p14="http://schemas.microsoft.com/office/powerpoint/2010/main" val="24533678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Chart 2"/>
          <p:cNvGraphicFramePr/>
          <p:nvPr>
            <p:extLst/>
          </p:nvPr>
        </p:nvGraphicFramePr>
        <p:xfrm>
          <a:off x="330730" y="1976061"/>
          <a:ext cx="11748704" cy="413298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solidFill>
                  <a:schemeClr val="tx1"/>
                </a:solidFill>
              </a:rPr>
              <a:t>Time to adapt is shrinking</a:t>
            </a:r>
            <a:endParaRPr lang="en-US" dirty="0"/>
          </a:p>
        </p:txBody>
      </p:sp>
      <p:sp>
        <p:nvSpPr>
          <p:cNvPr id="11" name="Rectangle 10"/>
          <p:cNvSpPr/>
          <p:nvPr/>
        </p:nvSpPr>
        <p:spPr bwMode="auto">
          <a:xfrm>
            <a:off x="458287" y="1235697"/>
            <a:ext cx="11516665" cy="4527988"/>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448">
              <a:solidFill>
                <a:srgbClr val="FFFFFF"/>
              </a:solidFill>
              <a:latin typeface="Segoe UI"/>
              <a:ea typeface="Segoe UI" pitchFamily="34" charset="0"/>
              <a:cs typeface="Segoe UI" pitchFamily="34" charset="0"/>
            </a:endParaRPr>
          </a:p>
        </p:txBody>
      </p:sp>
      <p:sp>
        <p:nvSpPr>
          <p:cNvPr id="3" name="TextBox 2"/>
          <p:cNvSpPr txBox="1"/>
          <p:nvPr/>
        </p:nvSpPr>
        <p:spPr>
          <a:xfrm>
            <a:off x="10660546" y="6043785"/>
            <a:ext cx="1212212" cy="235394"/>
          </a:xfrm>
          <a:prstGeom prst="rect">
            <a:avLst/>
          </a:prstGeom>
          <a:noFill/>
        </p:spPr>
        <p:txBody>
          <a:bodyPr wrap="square" lIns="0" tIns="0" rIns="0" bIns="0" rtlCol="0">
            <a:noAutofit/>
          </a:bodyPr>
          <a:lstStyle/>
          <a:p>
            <a:pPr algn="r" defTabSz="932418">
              <a:lnSpc>
                <a:spcPct val="90000"/>
              </a:lnSpc>
              <a:spcAft>
                <a:spcPts val="612"/>
              </a:spcAft>
              <a:defRPr/>
            </a:pPr>
            <a:r>
              <a:rPr lang="en-US" sz="1224" dirty="0">
                <a:solidFill>
                  <a:srgbClr val="505050"/>
                </a:solidFill>
                <a:latin typeface="Segoe UI"/>
              </a:rPr>
              <a:t>Source: BBC</a:t>
            </a:r>
          </a:p>
        </p:txBody>
      </p:sp>
      <p:cxnSp>
        <p:nvCxnSpPr>
          <p:cNvPr id="16" name="Straight Connector 15"/>
          <p:cNvCxnSpPr/>
          <p:nvPr/>
        </p:nvCxnSpPr>
        <p:spPr>
          <a:xfrm flipH="1">
            <a:off x="1650540" y="2053483"/>
            <a:ext cx="993226"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57989" y="1766313"/>
            <a:ext cx="4379058" cy="5743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846" fontAlgn="base">
              <a:spcBef>
                <a:spcPct val="0"/>
              </a:spcBef>
              <a:spcAft>
                <a:spcPct val="0"/>
              </a:spcAft>
              <a:defRPr/>
            </a:pPr>
            <a:r>
              <a:rPr lang="en-US" sz="1530" b="1" dirty="0">
                <a:solidFill>
                  <a:srgbClr val="0078D7"/>
                </a:solidFill>
                <a:latin typeface="Segoe UI"/>
                <a:ea typeface="Segoe UI" panose="020B0502040204020203" pitchFamily="34" charset="0"/>
                <a:cs typeface="Segoe UI" panose="020B0502040204020203" pitchFamily="34" charset="0"/>
              </a:rPr>
              <a:t>A hundred years ago</a:t>
            </a:r>
            <a:r>
              <a:rPr lang="en-US" sz="1530" b="1" dirty="0">
                <a:solidFill>
                  <a:srgbClr val="505050"/>
                </a:solidFill>
                <a:latin typeface="Segoe UI"/>
                <a:ea typeface="Segoe UI" panose="020B0502040204020203" pitchFamily="34" charset="0"/>
                <a:cs typeface="Segoe UI" panose="020B0502040204020203" pitchFamily="34" charset="0"/>
              </a:rPr>
              <a:t>, </a:t>
            </a:r>
            <a:r>
              <a:rPr lang="en-US" sz="1530" dirty="0">
                <a:solidFill>
                  <a:srgbClr val="505050"/>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61033" y="1850926"/>
            <a:ext cx="0" cy="405117"/>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196968" y="2087325"/>
            <a:ext cx="2882464" cy="1289008"/>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846" fontAlgn="base">
                <a:spcBef>
                  <a:spcPct val="0"/>
                </a:spcBef>
                <a:spcAft>
                  <a:spcPct val="0"/>
                </a:spcAft>
                <a:defRPr/>
              </a:pPr>
              <a:r>
                <a:rPr lang="en-US" sz="1530" b="1" dirty="0">
                  <a:solidFill>
                    <a:srgbClr val="0078D7"/>
                  </a:solidFill>
                  <a:latin typeface="Segoe UI"/>
                  <a:ea typeface="Segoe UI" panose="020B0502040204020203" pitchFamily="34" charset="0"/>
                  <a:cs typeface="Segoe UI" panose="020B0502040204020203" pitchFamily="34" charset="0"/>
                </a:rPr>
                <a:t>75% </a:t>
              </a:r>
              <a:r>
                <a:rPr lang="en-US" sz="1530" dirty="0">
                  <a:solidFill>
                    <a:srgbClr val="505050"/>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846" fontAlgn="base">
                <a:spcBef>
                  <a:spcPct val="0"/>
                </a:spcBef>
                <a:spcAft>
                  <a:spcPct val="0"/>
                </a:spcAft>
                <a:defRPr/>
              </a:pPr>
              <a:r>
                <a:rPr lang="en-US" sz="1530" b="1" dirty="0">
                  <a:solidFill>
                    <a:srgbClr val="0078D7"/>
                  </a:solidFill>
                  <a:latin typeface="Segoe UI"/>
                  <a:ea typeface="Segoe UI" panose="020B0502040204020203" pitchFamily="34" charset="0"/>
                  <a:cs typeface="Segoe UI" panose="020B0502040204020203" pitchFamily="34" charset="0"/>
                </a:rPr>
                <a:t>25% </a:t>
              </a:r>
              <a:r>
                <a:rPr lang="en-US" sz="1530" dirty="0">
                  <a:solidFill>
                    <a:srgbClr val="505050"/>
                  </a:solidFill>
                  <a:latin typeface="Segoe UI"/>
                  <a:ea typeface="Segoe UI" panose="020B0502040204020203" pitchFamily="34" charset="0"/>
                  <a:cs typeface="Segoe UI" panose="020B0502040204020203" pitchFamily="34" charset="0"/>
                </a:rPr>
                <a:t>of the S&amp;P 500 will</a:t>
              </a:r>
            </a:p>
            <a:p>
              <a:pPr defTabSz="950846" fontAlgn="base">
                <a:spcBef>
                  <a:spcPct val="0"/>
                </a:spcBef>
                <a:spcAft>
                  <a:spcPct val="0"/>
                </a:spcAft>
                <a:defRPr/>
              </a:pPr>
              <a:r>
                <a:rPr lang="en-US" sz="1530" dirty="0">
                  <a:solidFill>
                    <a:srgbClr val="505050"/>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3" rIns="93247" bIns="46623" numCol="1" spcCol="0" rtlCol="0" fromWordArt="0" anchor="ctr" anchorCtr="0" forceAA="0" compatLnSpc="1">
              <a:prstTxWarp prst="textNoShape">
                <a:avLst/>
              </a:prstTxWarp>
              <a:noAutofit/>
            </a:bodyPr>
            <a:lstStyle/>
            <a:p>
              <a:pPr defTabSz="950846" fontAlgn="base">
                <a:spcBef>
                  <a:spcPct val="0"/>
                </a:spcBef>
                <a:spcAft>
                  <a:spcPct val="0"/>
                </a:spcAft>
                <a:defRPr/>
              </a:pPr>
              <a:r>
                <a:rPr lang="en-US" sz="1530" b="1" dirty="0">
                  <a:solidFill>
                    <a:srgbClr val="0078D7"/>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331039" y="3387137"/>
            <a:ext cx="0" cy="405117"/>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309470" y="3626744"/>
            <a:ext cx="1223868" cy="11750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329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Intelligent solutions will enable differentiation</a:t>
            </a:r>
          </a:p>
        </p:txBody>
      </p:sp>
      <p:grpSp>
        <p:nvGrpSpPr>
          <p:cNvPr id="3" name="Group 2"/>
          <p:cNvGrpSpPr/>
          <p:nvPr/>
        </p:nvGrpSpPr>
        <p:grpSpPr>
          <a:xfrm>
            <a:off x="573271" y="1819053"/>
            <a:ext cx="11528931" cy="1472199"/>
            <a:chOff x="560431" y="1783313"/>
            <a:chExt cx="11305504" cy="1443667"/>
          </a:xfrm>
        </p:grpSpPr>
        <p:sp>
          <p:nvSpPr>
            <p:cNvPr id="15" name="TextBox 14"/>
            <p:cNvSpPr txBox="1"/>
            <p:nvPr/>
          </p:nvSpPr>
          <p:spPr>
            <a:xfrm>
              <a:off x="4061637" y="1887685"/>
              <a:ext cx="7804298" cy="1339295"/>
            </a:xfrm>
            <a:prstGeom prst="rect">
              <a:avLst/>
            </a:prstGeom>
            <a:noFill/>
          </p:spPr>
          <p:txBody>
            <a:bodyPr wrap="square" lIns="93247" rIns="93247" numCol="2" spcCol="182880" rtlCol="0">
              <a:noAutofit/>
            </a:bodyPr>
            <a:lstStyle/>
            <a:p>
              <a:pPr marL="349656" indent="-349656" defTabSz="932384">
                <a:spcBef>
                  <a:spcPts val="612"/>
                </a:spcBef>
                <a:buFont typeface="Arial" panose="020B0604020202020204" pitchFamily="34" charset="0"/>
                <a:buChar char="•"/>
                <a:defRPr/>
              </a:pPr>
              <a:r>
                <a:rPr lang="en-US" sz="1836" kern="0" dirty="0">
                  <a:solidFill>
                    <a:srgbClr val="505050"/>
                  </a:solidFill>
                  <a:latin typeface="Segoe UI"/>
                </a:rPr>
                <a:t>Identify objects, people and actions</a:t>
              </a:r>
            </a:p>
            <a:p>
              <a:pPr marL="349656" indent="-349656" defTabSz="932384">
                <a:spcBef>
                  <a:spcPts val="612"/>
                </a:spcBef>
                <a:buFont typeface="Arial" panose="020B0604020202020204" pitchFamily="34" charset="0"/>
                <a:buChar char="•"/>
                <a:defRPr/>
              </a:pPr>
              <a:r>
                <a:rPr lang="en-US" sz="1836" kern="0" dirty="0">
                  <a:solidFill>
                    <a:srgbClr val="505050"/>
                  </a:solidFill>
                  <a:latin typeface="Segoe UI"/>
                </a:rPr>
                <a:t>Hear and recognize language</a:t>
              </a:r>
            </a:p>
            <a:p>
              <a:pPr marL="349656" indent="-349656" defTabSz="932384">
                <a:spcBef>
                  <a:spcPts val="612"/>
                </a:spcBef>
                <a:buFont typeface="Arial" panose="020B0604020202020204" pitchFamily="34" charset="0"/>
                <a:buChar char="•"/>
                <a:defRPr/>
              </a:pPr>
              <a:endParaRPr lang="en-US" sz="1836" kern="0" dirty="0">
                <a:solidFill>
                  <a:srgbClr val="505050"/>
                </a:solidFill>
                <a:latin typeface="Segoe UI"/>
              </a:endParaRPr>
            </a:p>
            <a:p>
              <a:pPr marL="349656" indent="-349656" defTabSz="932384">
                <a:spcBef>
                  <a:spcPts val="612"/>
                </a:spcBef>
                <a:buFont typeface="Arial" panose="020B0604020202020204" pitchFamily="34" charset="0"/>
                <a:buChar char="•"/>
                <a:defRPr/>
              </a:pPr>
              <a:r>
                <a:rPr lang="en-US" sz="1836" kern="0" dirty="0">
                  <a:solidFill>
                    <a:srgbClr val="505050"/>
                  </a:solidFill>
                  <a:latin typeface="Segoe UI"/>
                </a:rPr>
                <a:t>Infer emotions and reactions</a:t>
              </a:r>
              <a:br>
                <a:rPr lang="en-US" sz="1836" kern="0" dirty="0">
                  <a:solidFill>
                    <a:srgbClr val="505050"/>
                  </a:solidFill>
                  <a:latin typeface="Segoe UI"/>
                </a:rPr>
              </a:br>
              <a:endParaRPr lang="en-US" sz="1836" kern="0" dirty="0">
                <a:solidFill>
                  <a:srgbClr val="505050"/>
                </a:solidFill>
                <a:latin typeface="Segoe UI"/>
              </a:endParaRPr>
            </a:p>
            <a:p>
              <a:pPr marL="349656" indent="-349656" defTabSz="932384">
                <a:spcBef>
                  <a:spcPts val="612"/>
                </a:spcBef>
                <a:buFont typeface="Arial" panose="020B0604020202020204" pitchFamily="34" charset="0"/>
                <a:buChar char="•"/>
                <a:defRPr/>
              </a:pPr>
              <a:r>
                <a:rPr lang="en-US" sz="1836" kern="0" dirty="0">
                  <a:solidFill>
                    <a:srgbClr val="505050"/>
                  </a:solidFill>
                  <a:latin typeface="Segoe UI"/>
                </a:rPr>
                <a:t>Develop deeper context &amp; understanding over time</a:t>
              </a:r>
            </a:p>
          </p:txBody>
        </p:sp>
        <p:sp>
          <p:nvSpPr>
            <p:cNvPr id="48" name="Rectangle 47"/>
            <p:cNvSpPr/>
            <p:nvPr/>
          </p:nvSpPr>
          <p:spPr bwMode="auto">
            <a:xfrm rot="10800000" flipH="1">
              <a:off x="3865591" y="1783313"/>
              <a:ext cx="45719" cy="1371600"/>
            </a:xfrm>
            <a:prstGeom prst="rect">
              <a:avLst/>
            </a:prstGeom>
            <a:solidFill>
              <a:schemeClr val="accent1"/>
            </a:solidFill>
            <a:ln>
              <a:solidFill>
                <a:srgbClr val="3076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extBox 53"/>
            <p:cNvSpPr txBox="1"/>
            <p:nvPr/>
          </p:nvSpPr>
          <p:spPr>
            <a:xfrm>
              <a:off x="1436776" y="1992060"/>
              <a:ext cx="2419370" cy="971292"/>
            </a:xfrm>
            <a:prstGeom prst="rect">
              <a:avLst/>
            </a:prstGeom>
            <a:noFill/>
          </p:spPr>
          <p:txBody>
            <a:bodyPr wrap="square" rtlCol="0">
              <a:spAutoFit/>
            </a:bodyPr>
            <a:lstStyle/>
            <a:p>
              <a:pPr defTabSz="932384">
                <a:defRPr/>
              </a:pPr>
              <a:r>
                <a:rPr lang="en-US" sz="2856" kern="0" dirty="0">
                  <a:solidFill>
                    <a:srgbClr val="0078D7"/>
                  </a:solidFill>
                  <a:latin typeface="Segoe UI Light"/>
                </a:rPr>
                <a:t>Cognitive Understanding</a:t>
              </a:r>
            </a:p>
          </p:txBody>
        </p:sp>
        <p:grpSp>
          <p:nvGrpSpPr>
            <p:cNvPr id="60" name="Group 59"/>
            <p:cNvGrpSpPr/>
            <p:nvPr/>
          </p:nvGrpSpPr>
          <p:grpSpPr>
            <a:xfrm>
              <a:off x="560431" y="2236401"/>
              <a:ext cx="725843" cy="465425"/>
              <a:chOff x="7822816" y="2717080"/>
              <a:chExt cx="427431" cy="274077"/>
            </a:xfrm>
            <a:solidFill>
              <a:srgbClr val="0078D7"/>
            </a:solidFill>
          </p:grpSpPr>
          <p:sp>
            <p:nvSpPr>
              <p:cNvPr id="61" name="Freeform 60"/>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3247" tIns="46623" rIns="93247" bIns="46623" numCol="1" anchor="t" anchorCtr="0" compatLnSpc="1">
                <a:prstTxWarp prst="textNoShape">
                  <a:avLst/>
                </a:prstTxWarp>
                <a:noAutofit/>
              </a:bodyPr>
              <a:lstStyle/>
              <a:p>
                <a:pPr defTabSz="932418">
                  <a:defRPr/>
                </a:pPr>
                <a:endParaRPr lang="en-US" sz="1836" kern="0" dirty="0">
                  <a:solidFill>
                    <a:sysClr val="windowText" lastClr="000000"/>
                  </a:solidFill>
                  <a:latin typeface="Segoe UI"/>
                </a:endParaRPr>
              </a:p>
            </p:txBody>
          </p:sp>
          <p:sp>
            <p:nvSpPr>
              <p:cNvPr id="62"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00205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latin typeface="Segoe UI"/>
                </a:endParaRPr>
              </a:p>
            </p:txBody>
          </p:sp>
        </p:grpSp>
      </p:grpSp>
      <p:grpSp>
        <p:nvGrpSpPr>
          <p:cNvPr id="5" name="Group 4"/>
          <p:cNvGrpSpPr/>
          <p:nvPr/>
        </p:nvGrpSpPr>
        <p:grpSpPr>
          <a:xfrm>
            <a:off x="682484" y="3774969"/>
            <a:ext cx="11213658" cy="1398706"/>
            <a:chOff x="681699" y="3775007"/>
            <a:chExt cx="11215248" cy="1398905"/>
          </a:xfrm>
        </p:grpSpPr>
        <p:sp>
          <p:nvSpPr>
            <p:cNvPr id="20" name="Freeform 230"/>
            <p:cNvSpPr/>
            <p:nvPr/>
          </p:nvSpPr>
          <p:spPr bwMode="auto">
            <a:xfrm rot="18899207">
              <a:off x="572512" y="4239795"/>
              <a:ext cx="681915" cy="46354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6" name="Rectangle 5"/>
            <p:cNvSpPr/>
            <p:nvPr/>
          </p:nvSpPr>
          <p:spPr bwMode="auto">
            <a:xfrm>
              <a:off x="763759" y="4335462"/>
              <a:ext cx="311882"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solidFill>
                  <a:srgbClr val="D83B01"/>
                </a:solidFill>
                <a:latin typeface="Segoe UI"/>
                <a:ea typeface="Segoe UI" pitchFamily="34" charset="0"/>
                <a:cs typeface="Segoe UI" pitchFamily="34" charset="0"/>
              </a:endParaRPr>
            </a:p>
          </p:txBody>
        </p:sp>
        <p:grpSp>
          <p:nvGrpSpPr>
            <p:cNvPr id="4" name="Group 3"/>
            <p:cNvGrpSpPr/>
            <p:nvPr/>
          </p:nvGrpSpPr>
          <p:grpSpPr>
            <a:xfrm>
              <a:off x="763759" y="3775007"/>
              <a:ext cx="11133188" cy="1398905"/>
              <a:chOff x="747987" y="3701324"/>
              <a:chExt cx="10915881" cy="1371600"/>
            </a:xfrm>
          </p:grpSpPr>
          <p:sp>
            <p:nvSpPr>
              <p:cNvPr id="55" name="TextBox 54"/>
              <p:cNvSpPr txBox="1"/>
              <p:nvPr/>
            </p:nvSpPr>
            <p:spPr>
              <a:xfrm>
                <a:off x="1436777" y="3910071"/>
                <a:ext cx="2419370" cy="971292"/>
              </a:xfrm>
              <a:prstGeom prst="rect">
                <a:avLst/>
              </a:prstGeom>
              <a:noFill/>
            </p:spPr>
            <p:txBody>
              <a:bodyPr wrap="square" rtlCol="0">
                <a:spAutoFit/>
              </a:bodyPr>
              <a:lstStyle/>
              <a:p>
                <a:pPr defTabSz="932384">
                  <a:defRPr/>
                </a:pPr>
                <a:r>
                  <a:rPr lang="en-US" sz="2856" kern="0" dirty="0">
                    <a:solidFill>
                      <a:srgbClr val="0078D7"/>
                    </a:solidFill>
                    <a:latin typeface="Segoe UI Light"/>
                  </a:rPr>
                  <a:t>Conversation</a:t>
                </a:r>
              </a:p>
              <a:p>
                <a:pPr defTabSz="932384">
                  <a:defRPr/>
                </a:pPr>
                <a:r>
                  <a:rPr lang="en-US" sz="2856" kern="0" dirty="0">
                    <a:solidFill>
                      <a:srgbClr val="0078D7"/>
                    </a:solidFill>
                    <a:latin typeface="Segoe UI Light"/>
                  </a:rPr>
                  <a:t>as a platform</a:t>
                </a:r>
              </a:p>
            </p:txBody>
          </p:sp>
          <p:grpSp>
            <p:nvGrpSpPr>
              <p:cNvPr id="73" name="Group 72"/>
              <p:cNvGrpSpPr/>
              <p:nvPr/>
            </p:nvGrpSpPr>
            <p:grpSpPr>
              <a:xfrm>
                <a:off x="747987" y="4310893"/>
                <a:ext cx="305794" cy="146789"/>
                <a:chOff x="6156236" y="3616326"/>
                <a:chExt cx="85985" cy="41275"/>
              </a:xfrm>
              <a:solidFill>
                <a:schemeClr val="accent1"/>
              </a:solidFill>
            </p:grpSpPr>
            <p:sp>
              <p:nvSpPr>
                <p:cNvPr id="76" name="Freeform 571"/>
                <p:cNvSpPr>
                  <a:spLocks noEditPoints="1"/>
                </p:cNvSpPr>
                <p:nvPr/>
              </p:nvSpPr>
              <p:spPr bwMode="auto">
                <a:xfrm>
                  <a:off x="6200946" y="3616326"/>
                  <a:ext cx="41275" cy="41275"/>
                </a:xfrm>
                <a:custGeom>
                  <a:avLst/>
                  <a:gdLst>
                    <a:gd name="T0" fmla="*/ 25 w 51"/>
                    <a:gd name="T1" fmla="*/ 51 h 51"/>
                    <a:gd name="T2" fmla="*/ 25 w 51"/>
                    <a:gd name="T3" fmla="*/ 51 h 51"/>
                    <a:gd name="T4" fmla="*/ 16 w 51"/>
                    <a:gd name="T5" fmla="*/ 49 h 51"/>
                    <a:gd name="T6" fmla="*/ 8 w 51"/>
                    <a:gd name="T7" fmla="*/ 43 h 51"/>
                    <a:gd name="T8" fmla="*/ 2 w 51"/>
                    <a:gd name="T9" fmla="*/ 35 h 51"/>
                    <a:gd name="T10" fmla="*/ 0 w 51"/>
                    <a:gd name="T11" fmla="*/ 25 h 51"/>
                    <a:gd name="T12" fmla="*/ 0 w 51"/>
                    <a:gd name="T13" fmla="*/ 25 h 51"/>
                    <a:gd name="T14" fmla="*/ 2 w 51"/>
                    <a:gd name="T15" fmla="*/ 16 h 51"/>
                    <a:gd name="T16" fmla="*/ 8 w 51"/>
                    <a:gd name="T17" fmla="*/ 8 h 51"/>
                    <a:gd name="T18" fmla="*/ 16 w 51"/>
                    <a:gd name="T19" fmla="*/ 2 h 51"/>
                    <a:gd name="T20" fmla="*/ 25 w 51"/>
                    <a:gd name="T21" fmla="*/ 0 h 51"/>
                    <a:gd name="T22" fmla="*/ 25 w 51"/>
                    <a:gd name="T23" fmla="*/ 0 h 51"/>
                    <a:gd name="T24" fmla="*/ 35 w 51"/>
                    <a:gd name="T25" fmla="*/ 2 h 51"/>
                    <a:gd name="T26" fmla="*/ 43 w 51"/>
                    <a:gd name="T27" fmla="*/ 8 h 51"/>
                    <a:gd name="T28" fmla="*/ 49 w 51"/>
                    <a:gd name="T29" fmla="*/ 16 h 51"/>
                    <a:gd name="T30" fmla="*/ 51 w 51"/>
                    <a:gd name="T31" fmla="*/ 25 h 51"/>
                    <a:gd name="T32" fmla="*/ 51 w 51"/>
                    <a:gd name="T33" fmla="*/ 25 h 51"/>
                    <a:gd name="T34" fmla="*/ 49 w 51"/>
                    <a:gd name="T35" fmla="*/ 35 h 51"/>
                    <a:gd name="T36" fmla="*/ 43 w 51"/>
                    <a:gd name="T37" fmla="*/ 43 h 51"/>
                    <a:gd name="T38" fmla="*/ 35 w 51"/>
                    <a:gd name="T39" fmla="*/ 49 h 51"/>
                    <a:gd name="T40" fmla="*/ 25 w 51"/>
                    <a:gd name="T41" fmla="*/ 51 h 51"/>
                    <a:gd name="T42" fmla="*/ 25 w 51"/>
                    <a:gd name="T43" fmla="*/ 51 h 51"/>
                    <a:gd name="T44" fmla="*/ 25 w 51"/>
                    <a:gd name="T45" fmla="*/ 8 h 51"/>
                    <a:gd name="T46" fmla="*/ 25 w 51"/>
                    <a:gd name="T47" fmla="*/ 8 h 51"/>
                    <a:gd name="T48" fmla="*/ 20 w 51"/>
                    <a:gd name="T49" fmla="*/ 10 h 51"/>
                    <a:gd name="T50" fmla="*/ 14 w 51"/>
                    <a:gd name="T51" fmla="*/ 14 h 51"/>
                    <a:gd name="T52" fmla="*/ 10 w 51"/>
                    <a:gd name="T53" fmla="*/ 19 h 51"/>
                    <a:gd name="T54" fmla="*/ 8 w 51"/>
                    <a:gd name="T55" fmla="*/ 25 h 51"/>
                    <a:gd name="T56" fmla="*/ 8 w 51"/>
                    <a:gd name="T57" fmla="*/ 25 h 51"/>
                    <a:gd name="T58" fmla="*/ 10 w 51"/>
                    <a:gd name="T59" fmla="*/ 31 h 51"/>
                    <a:gd name="T60" fmla="*/ 14 w 51"/>
                    <a:gd name="T61" fmla="*/ 37 h 51"/>
                    <a:gd name="T62" fmla="*/ 20 w 51"/>
                    <a:gd name="T63" fmla="*/ 41 h 51"/>
                    <a:gd name="T64" fmla="*/ 25 w 51"/>
                    <a:gd name="T65" fmla="*/ 43 h 51"/>
                    <a:gd name="T66" fmla="*/ 25 w 51"/>
                    <a:gd name="T67" fmla="*/ 43 h 51"/>
                    <a:gd name="T68" fmla="*/ 31 w 51"/>
                    <a:gd name="T69" fmla="*/ 41 h 51"/>
                    <a:gd name="T70" fmla="*/ 37 w 51"/>
                    <a:gd name="T71" fmla="*/ 37 h 51"/>
                    <a:gd name="T72" fmla="*/ 41 w 51"/>
                    <a:gd name="T73" fmla="*/ 31 h 51"/>
                    <a:gd name="T74" fmla="*/ 41 w 51"/>
                    <a:gd name="T75" fmla="*/ 25 h 51"/>
                    <a:gd name="T76" fmla="*/ 41 w 51"/>
                    <a:gd name="T77" fmla="*/ 25 h 51"/>
                    <a:gd name="T78" fmla="*/ 41 w 51"/>
                    <a:gd name="T79" fmla="*/ 19 h 51"/>
                    <a:gd name="T80" fmla="*/ 37 w 51"/>
                    <a:gd name="T81" fmla="*/ 14 h 51"/>
                    <a:gd name="T82" fmla="*/ 31 w 51"/>
                    <a:gd name="T83" fmla="*/ 10 h 51"/>
                    <a:gd name="T84" fmla="*/ 25 w 51"/>
                    <a:gd name="T85" fmla="*/ 8 h 51"/>
                    <a:gd name="T86" fmla="*/ 25 w 51"/>
                    <a:gd name="T87"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51">
                      <a:moveTo>
                        <a:pt x="25" y="51"/>
                      </a:moveTo>
                      <a:lnTo>
                        <a:pt x="25" y="51"/>
                      </a:lnTo>
                      <a:lnTo>
                        <a:pt x="16" y="49"/>
                      </a:lnTo>
                      <a:lnTo>
                        <a:pt x="8" y="43"/>
                      </a:lnTo>
                      <a:lnTo>
                        <a:pt x="2" y="35"/>
                      </a:lnTo>
                      <a:lnTo>
                        <a:pt x="0" y="25"/>
                      </a:lnTo>
                      <a:lnTo>
                        <a:pt x="0" y="25"/>
                      </a:lnTo>
                      <a:lnTo>
                        <a:pt x="2" y="16"/>
                      </a:lnTo>
                      <a:lnTo>
                        <a:pt x="8" y="8"/>
                      </a:lnTo>
                      <a:lnTo>
                        <a:pt x="16" y="2"/>
                      </a:lnTo>
                      <a:lnTo>
                        <a:pt x="25" y="0"/>
                      </a:lnTo>
                      <a:lnTo>
                        <a:pt x="25" y="0"/>
                      </a:lnTo>
                      <a:lnTo>
                        <a:pt x="35" y="2"/>
                      </a:lnTo>
                      <a:lnTo>
                        <a:pt x="43" y="8"/>
                      </a:lnTo>
                      <a:lnTo>
                        <a:pt x="49" y="16"/>
                      </a:lnTo>
                      <a:lnTo>
                        <a:pt x="51" y="25"/>
                      </a:lnTo>
                      <a:lnTo>
                        <a:pt x="51" y="25"/>
                      </a:lnTo>
                      <a:lnTo>
                        <a:pt x="49" y="35"/>
                      </a:lnTo>
                      <a:lnTo>
                        <a:pt x="43" y="43"/>
                      </a:lnTo>
                      <a:lnTo>
                        <a:pt x="35" y="49"/>
                      </a:lnTo>
                      <a:lnTo>
                        <a:pt x="25" y="51"/>
                      </a:lnTo>
                      <a:lnTo>
                        <a:pt x="25" y="51"/>
                      </a:lnTo>
                      <a:close/>
                      <a:moveTo>
                        <a:pt x="25" y="8"/>
                      </a:moveTo>
                      <a:lnTo>
                        <a:pt x="25" y="8"/>
                      </a:lnTo>
                      <a:lnTo>
                        <a:pt x="20" y="10"/>
                      </a:lnTo>
                      <a:lnTo>
                        <a:pt x="14" y="14"/>
                      </a:lnTo>
                      <a:lnTo>
                        <a:pt x="10" y="19"/>
                      </a:lnTo>
                      <a:lnTo>
                        <a:pt x="8" y="25"/>
                      </a:lnTo>
                      <a:lnTo>
                        <a:pt x="8" y="25"/>
                      </a:lnTo>
                      <a:lnTo>
                        <a:pt x="10" y="31"/>
                      </a:lnTo>
                      <a:lnTo>
                        <a:pt x="14" y="37"/>
                      </a:lnTo>
                      <a:lnTo>
                        <a:pt x="20" y="41"/>
                      </a:lnTo>
                      <a:lnTo>
                        <a:pt x="25" y="43"/>
                      </a:lnTo>
                      <a:lnTo>
                        <a:pt x="25" y="43"/>
                      </a:lnTo>
                      <a:lnTo>
                        <a:pt x="31" y="41"/>
                      </a:lnTo>
                      <a:lnTo>
                        <a:pt x="37" y="37"/>
                      </a:lnTo>
                      <a:lnTo>
                        <a:pt x="41" y="31"/>
                      </a:lnTo>
                      <a:lnTo>
                        <a:pt x="41" y="25"/>
                      </a:lnTo>
                      <a:lnTo>
                        <a:pt x="41" y="25"/>
                      </a:lnTo>
                      <a:lnTo>
                        <a:pt x="41" y="19"/>
                      </a:lnTo>
                      <a:lnTo>
                        <a:pt x="37" y="14"/>
                      </a:lnTo>
                      <a:lnTo>
                        <a:pt x="31" y="10"/>
                      </a:lnTo>
                      <a:lnTo>
                        <a:pt x="25" y="8"/>
                      </a:lnTo>
                      <a:lnTo>
                        <a:pt x="25" y="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latin typeface="Segoe UI"/>
                  </a:endParaRPr>
                </a:p>
              </p:txBody>
            </p:sp>
            <p:sp>
              <p:nvSpPr>
                <p:cNvPr id="24" name="Freeform 571"/>
                <p:cNvSpPr>
                  <a:spLocks noEditPoints="1"/>
                </p:cNvSpPr>
                <p:nvPr/>
              </p:nvSpPr>
              <p:spPr bwMode="auto">
                <a:xfrm>
                  <a:off x="6156236" y="3616326"/>
                  <a:ext cx="41275" cy="41275"/>
                </a:xfrm>
                <a:custGeom>
                  <a:avLst/>
                  <a:gdLst>
                    <a:gd name="T0" fmla="*/ 25 w 51"/>
                    <a:gd name="T1" fmla="*/ 51 h 51"/>
                    <a:gd name="T2" fmla="*/ 25 w 51"/>
                    <a:gd name="T3" fmla="*/ 51 h 51"/>
                    <a:gd name="T4" fmla="*/ 16 w 51"/>
                    <a:gd name="T5" fmla="*/ 49 h 51"/>
                    <a:gd name="T6" fmla="*/ 8 w 51"/>
                    <a:gd name="T7" fmla="*/ 43 h 51"/>
                    <a:gd name="T8" fmla="*/ 2 w 51"/>
                    <a:gd name="T9" fmla="*/ 35 h 51"/>
                    <a:gd name="T10" fmla="*/ 0 w 51"/>
                    <a:gd name="T11" fmla="*/ 25 h 51"/>
                    <a:gd name="T12" fmla="*/ 0 w 51"/>
                    <a:gd name="T13" fmla="*/ 25 h 51"/>
                    <a:gd name="T14" fmla="*/ 2 w 51"/>
                    <a:gd name="T15" fmla="*/ 16 h 51"/>
                    <a:gd name="T16" fmla="*/ 8 w 51"/>
                    <a:gd name="T17" fmla="*/ 8 h 51"/>
                    <a:gd name="T18" fmla="*/ 16 w 51"/>
                    <a:gd name="T19" fmla="*/ 2 h 51"/>
                    <a:gd name="T20" fmla="*/ 25 w 51"/>
                    <a:gd name="T21" fmla="*/ 0 h 51"/>
                    <a:gd name="T22" fmla="*/ 25 w 51"/>
                    <a:gd name="T23" fmla="*/ 0 h 51"/>
                    <a:gd name="T24" fmla="*/ 35 w 51"/>
                    <a:gd name="T25" fmla="*/ 2 h 51"/>
                    <a:gd name="T26" fmla="*/ 43 w 51"/>
                    <a:gd name="T27" fmla="*/ 8 h 51"/>
                    <a:gd name="T28" fmla="*/ 49 w 51"/>
                    <a:gd name="T29" fmla="*/ 16 h 51"/>
                    <a:gd name="T30" fmla="*/ 51 w 51"/>
                    <a:gd name="T31" fmla="*/ 25 h 51"/>
                    <a:gd name="T32" fmla="*/ 51 w 51"/>
                    <a:gd name="T33" fmla="*/ 25 h 51"/>
                    <a:gd name="T34" fmla="*/ 49 w 51"/>
                    <a:gd name="T35" fmla="*/ 35 h 51"/>
                    <a:gd name="T36" fmla="*/ 43 w 51"/>
                    <a:gd name="T37" fmla="*/ 43 h 51"/>
                    <a:gd name="T38" fmla="*/ 35 w 51"/>
                    <a:gd name="T39" fmla="*/ 49 h 51"/>
                    <a:gd name="T40" fmla="*/ 25 w 51"/>
                    <a:gd name="T41" fmla="*/ 51 h 51"/>
                    <a:gd name="T42" fmla="*/ 25 w 51"/>
                    <a:gd name="T43" fmla="*/ 51 h 51"/>
                    <a:gd name="T44" fmla="*/ 25 w 51"/>
                    <a:gd name="T45" fmla="*/ 8 h 51"/>
                    <a:gd name="T46" fmla="*/ 25 w 51"/>
                    <a:gd name="T47" fmla="*/ 8 h 51"/>
                    <a:gd name="T48" fmla="*/ 20 w 51"/>
                    <a:gd name="T49" fmla="*/ 10 h 51"/>
                    <a:gd name="T50" fmla="*/ 14 w 51"/>
                    <a:gd name="T51" fmla="*/ 14 h 51"/>
                    <a:gd name="T52" fmla="*/ 10 w 51"/>
                    <a:gd name="T53" fmla="*/ 19 h 51"/>
                    <a:gd name="T54" fmla="*/ 8 w 51"/>
                    <a:gd name="T55" fmla="*/ 25 h 51"/>
                    <a:gd name="T56" fmla="*/ 8 w 51"/>
                    <a:gd name="T57" fmla="*/ 25 h 51"/>
                    <a:gd name="T58" fmla="*/ 10 w 51"/>
                    <a:gd name="T59" fmla="*/ 31 h 51"/>
                    <a:gd name="T60" fmla="*/ 14 w 51"/>
                    <a:gd name="T61" fmla="*/ 37 h 51"/>
                    <a:gd name="T62" fmla="*/ 20 w 51"/>
                    <a:gd name="T63" fmla="*/ 41 h 51"/>
                    <a:gd name="T64" fmla="*/ 25 w 51"/>
                    <a:gd name="T65" fmla="*/ 43 h 51"/>
                    <a:gd name="T66" fmla="*/ 25 w 51"/>
                    <a:gd name="T67" fmla="*/ 43 h 51"/>
                    <a:gd name="T68" fmla="*/ 31 w 51"/>
                    <a:gd name="T69" fmla="*/ 41 h 51"/>
                    <a:gd name="T70" fmla="*/ 37 w 51"/>
                    <a:gd name="T71" fmla="*/ 37 h 51"/>
                    <a:gd name="T72" fmla="*/ 41 w 51"/>
                    <a:gd name="T73" fmla="*/ 31 h 51"/>
                    <a:gd name="T74" fmla="*/ 41 w 51"/>
                    <a:gd name="T75" fmla="*/ 25 h 51"/>
                    <a:gd name="T76" fmla="*/ 41 w 51"/>
                    <a:gd name="T77" fmla="*/ 25 h 51"/>
                    <a:gd name="T78" fmla="*/ 41 w 51"/>
                    <a:gd name="T79" fmla="*/ 19 h 51"/>
                    <a:gd name="T80" fmla="*/ 37 w 51"/>
                    <a:gd name="T81" fmla="*/ 14 h 51"/>
                    <a:gd name="T82" fmla="*/ 31 w 51"/>
                    <a:gd name="T83" fmla="*/ 10 h 51"/>
                    <a:gd name="T84" fmla="*/ 25 w 51"/>
                    <a:gd name="T85" fmla="*/ 8 h 51"/>
                    <a:gd name="T86" fmla="*/ 25 w 51"/>
                    <a:gd name="T87"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51">
                      <a:moveTo>
                        <a:pt x="25" y="51"/>
                      </a:moveTo>
                      <a:lnTo>
                        <a:pt x="25" y="51"/>
                      </a:lnTo>
                      <a:lnTo>
                        <a:pt x="16" y="49"/>
                      </a:lnTo>
                      <a:lnTo>
                        <a:pt x="8" y="43"/>
                      </a:lnTo>
                      <a:lnTo>
                        <a:pt x="2" y="35"/>
                      </a:lnTo>
                      <a:lnTo>
                        <a:pt x="0" y="25"/>
                      </a:lnTo>
                      <a:lnTo>
                        <a:pt x="0" y="25"/>
                      </a:lnTo>
                      <a:lnTo>
                        <a:pt x="2" y="16"/>
                      </a:lnTo>
                      <a:lnTo>
                        <a:pt x="8" y="8"/>
                      </a:lnTo>
                      <a:lnTo>
                        <a:pt x="16" y="2"/>
                      </a:lnTo>
                      <a:lnTo>
                        <a:pt x="25" y="0"/>
                      </a:lnTo>
                      <a:lnTo>
                        <a:pt x="25" y="0"/>
                      </a:lnTo>
                      <a:lnTo>
                        <a:pt x="35" y="2"/>
                      </a:lnTo>
                      <a:lnTo>
                        <a:pt x="43" y="8"/>
                      </a:lnTo>
                      <a:lnTo>
                        <a:pt x="49" y="16"/>
                      </a:lnTo>
                      <a:lnTo>
                        <a:pt x="51" y="25"/>
                      </a:lnTo>
                      <a:lnTo>
                        <a:pt x="51" y="25"/>
                      </a:lnTo>
                      <a:lnTo>
                        <a:pt x="49" y="35"/>
                      </a:lnTo>
                      <a:lnTo>
                        <a:pt x="43" y="43"/>
                      </a:lnTo>
                      <a:lnTo>
                        <a:pt x="35" y="49"/>
                      </a:lnTo>
                      <a:lnTo>
                        <a:pt x="25" y="51"/>
                      </a:lnTo>
                      <a:lnTo>
                        <a:pt x="25" y="51"/>
                      </a:lnTo>
                      <a:close/>
                      <a:moveTo>
                        <a:pt x="25" y="8"/>
                      </a:moveTo>
                      <a:lnTo>
                        <a:pt x="25" y="8"/>
                      </a:lnTo>
                      <a:lnTo>
                        <a:pt x="20" y="10"/>
                      </a:lnTo>
                      <a:lnTo>
                        <a:pt x="14" y="14"/>
                      </a:lnTo>
                      <a:lnTo>
                        <a:pt x="10" y="19"/>
                      </a:lnTo>
                      <a:lnTo>
                        <a:pt x="8" y="25"/>
                      </a:lnTo>
                      <a:lnTo>
                        <a:pt x="8" y="25"/>
                      </a:lnTo>
                      <a:lnTo>
                        <a:pt x="10" y="31"/>
                      </a:lnTo>
                      <a:lnTo>
                        <a:pt x="14" y="37"/>
                      </a:lnTo>
                      <a:lnTo>
                        <a:pt x="20" y="41"/>
                      </a:lnTo>
                      <a:lnTo>
                        <a:pt x="25" y="43"/>
                      </a:lnTo>
                      <a:lnTo>
                        <a:pt x="25" y="43"/>
                      </a:lnTo>
                      <a:lnTo>
                        <a:pt x="31" y="41"/>
                      </a:lnTo>
                      <a:lnTo>
                        <a:pt x="37" y="37"/>
                      </a:lnTo>
                      <a:lnTo>
                        <a:pt x="41" y="31"/>
                      </a:lnTo>
                      <a:lnTo>
                        <a:pt x="41" y="25"/>
                      </a:lnTo>
                      <a:lnTo>
                        <a:pt x="41" y="25"/>
                      </a:lnTo>
                      <a:lnTo>
                        <a:pt x="41" y="19"/>
                      </a:lnTo>
                      <a:lnTo>
                        <a:pt x="37" y="14"/>
                      </a:lnTo>
                      <a:lnTo>
                        <a:pt x="31" y="10"/>
                      </a:lnTo>
                      <a:lnTo>
                        <a:pt x="25" y="8"/>
                      </a:lnTo>
                      <a:lnTo>
                        <a:pt x="25" y="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latin typeface="Segoe UI"/>
                  </a:endParaRPr>
                </a:p>
              </p:txBody>
            </p:sp>
          </p:grpSp>
          <p:sp>
            <p:nvSpPr>
              <p:cNvPr id="83" name="Rectangle 82"/>
              <p:cNvSpPr/>
              <p:nvPr/>
            </p:nvSpPr>
            <p:spPr bwMode="auto">
              <a:xfrm rot="10800000" flipH="1">
                <a:off x="3865591" y="3701324"/>
                <a:ext cx="45719" cy="1371600"/>
              </a:xfrm>
              <a:prstGeom prst="rect">
                <a:avLst/>
              </a:prstGeom>
              <a:solidFill>
                <a:schemeClr val="accent1"/>
              </a:solidFill>
              <a:ln>
                <a:solidFill>
                  <a:srgbClr val="3076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TextBox 84"/>
              <p:cNvSpPr txBox="1"/>
              <p:nvPr/>
            </p:nvSpPr>
            <p:spPr>
              <a:xfrm>
                <a:off x="4116977" y="3805697"/>
                <a:ext cx="7546891" cy="1162854"/>
              </a:xfrm>
              <a:prstGeom prst="rect">
                <a:avLst/>
              </a:prstGeom>
              <a:noFill/>
            </p:spPr>
            <p:txBody>
              <a:bodyPr wrap="square" lIns="93247" rIns="93247" numCol="2" spcCol="182880" rtlCol="0" anchor="t">
                <a:noAutofit/>
              </a:bodyPr>
              <a:lstStyle/>
              <a:p>
                <a:pPr marL="349656" indent="-349656" defTabSz="932384">
                  <a:spcBef>
                    <a:spcPts val="612"/>
                  </a:spcBef>
                  <a:buFont typeface="Arial" panose="020B0604020202020204" pitchFamily="34" charset="0"/>
                  <a:buChar char="•"/>
                  <a:defRPr/>
                </a:pPr>
                <a:r>
                  <a:rPr lang="en-US" sz="1836" kern="0" dirty="0">
                    <a:solidFill>
                      <a:srgbClr val="505050"/>
                    </a:solidFill>
                    <a:latin typeface="Segoe UI"/>
                  </a:rPr>
                  <a:t>Natural language conversational UI</a:t>
                </a:r>
              </a:p>
              <a:p>
                <a:pPr marL="349656" indent="-349656" defTabSz="932384">
                  <a:spcBef>
                    <a:spcPts val="612"/>
                  </a:spcBef>
                  <a:buFont typeface="Arial" panose="020B0604020202020204" pitchFamily="34" charset="0"/>
                  <a:buChar char="•"/>
                  <a:defRPr/>
                </a:pPr>
                <a:r>
                  <a:rPr lang="en-US" sz="1836" kern="0" dirty="0">
                    <a:solidFill>
                      <a:srgbClr val="505050"/>
                    </a:solidFill>
                    <a:latin typeface="Segoe UI"/>
                  </a:rPr>
                  <a:t>On any canvas e.g. Skype, </a:t>
                </a:r>
                <a:br>
                  <a:rPr lang="en-US" sz="1836" kern="0" dirty="0">
                    <a:solidFill>
                      <a:srgbClr val="505050"/>
                    </a:solidFill>
                    <a:latin typeface="Segoe UI"/>
                  </a:rPr>
                </a:br>
                <a:r>
                  <a:rPr lang="en-US" sz="1836" kern="0" dirty="0">
                    <a:solidFill>
                      <a:srgbClr val="505050"/>
                    </a:solidFill>
                    <a:latin typeface="Segoe UI"/>
                  </a:rPr>
                  <a:t>Slack, Facebook, etc.</a:t>
                </a:r>
              </a:p>
              <a:p>
                <a:pPr marL="349656" indent="-349656" defTabSz="932384">
                  <a:spcBef>
                    <a:spcPts val="612"/>
                  </a:spcBef>
                  <a:buFont typeface="Arial" panose="020B0604020202020204" pitchFamily="34" charset="0"/>
                  <a:buChar char="•"/>
                  <a:defRPr/>
                </a:pPr>
                <a:endParaRPr lang="en-US" sz="1836" kern="0" dirty="0">
                  <a:solidFill>
                    <a:srgbClr val="505050"/>
                  </a:solidFill>
                  <a:latin typeface="Segoe UI"/>
                </a:endParaRPr>
              </a:p>
              <a:p>
                <a:pPr marL="349656" indent="-349656" defTabSz="932384">
                  <a:spcBef>
                    <a:spcPts val="612"/>
                  </a:spcBef>
                  <a:buFont typeface="Arial" panose="020B0604020202020204" pitchFamily="34" charset="0"/>
                  <a:buChar char="•"/>
                  <a:defRPr/>
                </a:pPr>
                <a:endParaRPr lang="en-US" sz="1836" kern="0" dirty="0">
                  <a:solidFill>
                    <a:srgbClr val="505050"/>
                  </a:solidFill>
                  <a:latin typeface="Segoe UI"/>
                </a:endParaRPr>
              </a:p>
              <a:p>
                <a:pPr defTabSz="932384">
                  <a:spcBef>
                    <a:spcPts val="612"/>
                  </a:spcBef>
                  <a:defRPr/>
                </a:pPr>
                <a:endParaRPr lang="en-US" sz="1836" kern="0" dirty="0">
                  <a:solidFill>
                    <a:srgbClr val="505050"/>
                  </a:solidFill>
                  <a:latin typeface="Segoe UI"/>
                </a:endParaRPr>
              </a:p>
              <a:p>
                <a:pPr marL="349656" indent="-349656" defTabSz="932384">
                  <a:spcBef>
                    <a:spcPts val="612"/>
                  </a:spcBef>
                  <a:buFont typeface="Arial" panose="020B0604020202020204" pitchFamily="34" charset="0"/>
                  <a:buChar char="•"/>
                  <a:defRPr/>
                </a:pPr>
                <a:r>
                  <a:rPr lang="en-US" sz="1836" kern="0" dirty="0">
                    <a:solidFill>
                      <a:srgbClr val="505050"/>
                    </a:solidFill>
                    <a:latin typeface="Segoe UI"/>
                  </a:rPr>
                  <a:t>Intelligent Bots powered by data &amp; the cloud</a:t>
                </a:r>
              </a:p>
              <a:p>
                <a:pPr marL="349656" indent="-349656" defTabSz="932384">
                  <a:spcBef>
                    <a:spcPts val="612"/>
                  </a:spcBef>
                  <a:buFont typeface="Arial" panose="020B0604020202020204" pitchFamily="34" charset="0"/>
                  <a:buChar char="•"/>
                  <a:defRPr/>
                </a:pPr>
                <a:r>
                  <a:rPr lang="en-US" sz="1836" kern="0" dirty="0">
                    <a:solidFill>
                      <a:srgbClr val="505050"/>
                    </a:solidFill>
                    <a:latin typeface="Segoe UI"/>
                  </a:rPr>
                  <a:t>Accessible through personal digital assistants</a:t>
                </a:r>
              </a:p>
              <a:p>
                <a:pPr marL="349656" indent="-349656" defTabSz="932384">
                  <a:spcBef>
                    <a:spcPts val="612"/>
                  </a:spcBef>
                  <a:buFont typeface="Arial" panose="020B0604020202020204" pitchFamily="34" charset="0"/>
                  <a:buChar char="•"/>
                  <a:defRPr/>
                </a:pPr>
                <a:endParaRPr lang="en-US" sz="1836" kern="0" dirty="0">
                  <a:solidFill>
                    <a:srgbClr val="505050"/>
                  </a:solidFill>
                  <a:latin typeface="Segoe UI"/>
                </a:endParaRPr>
              </a:p>
              <a:p>
                <a:pPr defTabSz="932384">
                  <a:spcBef>
                    <a:spcPts val="612"/>
                  </a:spcBef>
                  <a:defRPr/>
                </a:pPr>
                <a:endParaRPr lang="en-US" sz="1836" kern="0" dirty="0">
                  <a:solidFill>
                    <a:srgbClr val="505050"/>
                  </a:solidFill>
                  <a:latin typeface="Segoe UI"/>
                </a:endParaRPr>
              </a:p>
            </p:txBody>
          </p:sp>
        </p:grpSp>
      </p:grpSp>
    </p:spTree>
    <p:extLst>
      <p:ext uri="{BB962C8B-B14F-4D97-AF65-F5344CB8AC3E}">
        <p14:creationId xmlns:p14="http://schemas.microsoft.com/office/powerpoint/2010/main" val="2368667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412514" y="3258955"/>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Dynamic Pricing</a:t>
            </a:r>
          </a:p>
        </p:txBody>
      </p:sp>
      <p:sp>
        <p:nvSpPr>
          <p:cNvPr id="75" name="Rectangle 74"/>
          <p:cNvSpPr/>
          <p:nvPr/>
        </p:nvSpPr>
        <p:spPr bwMode="auto">
          <a:xfrm>
            <a:off x="418867" y="3744368"/>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Product Innovation</a:t>
            </a:r>
          </a:p>
        </p:txBody>
      </p:sp>
      <p:sp>
        <p:nvSpPr>
          <p:cNvPr id="76" name="Rectangle 75"/>
          <p:cNvSpPr/>
          <p:nvPr/>
        </p:nvSpPr>
        <p:spPr bwMode="auto">
          <a:xfrm>
            <a:off x="412514" y="4229781"/>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Marketing Optimization</a:t>
            </a:r>
          </a:p>
        </p:txBody>
      </p:sp>
      <p:sp>
        <p:nvSpPr>
          <p:cNvPr id="77" name="Rectangle 76"/>
          <p:cNvSpPr/>
          <p:nvPr/>
        </p:nvSpPr>
        <p:spPr bwMode="auto">
          <a:xfrm>
            <a:off x="412514" y="4715196"/>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Product </a:t>
            </a:r>
            <a:r>
              <a:rPr lang="en-US" sz="1224" kern="0" dirty="0">
                <a:gradFill>
                  <a:gsLst>
                    <a:gs pos="1000">
                      <a:srgbClr val="505050"/>
                    </a:gs>
                    <a:gs pos="100000">
                      <a:srgbClr val="505050"/>
                    </a:gs>
                  </a:gsLst>
                  <a:lin ang="5400000" scaled="0"/>
                </a:gradFill>
                <a:latin typeface="Segoe UI"/>
                <a:cs typeface="Segoe UI" pitchFamily="34" charset="0"/>
              </a:rPr>
              <a:t>Recommendation</a:t>
            </a:r>
          </a:p>
        </p:txBody>
      </p:sp>
      <p:sp>
        <p:nvSpPr>
          <p:cNvPr id="2" name="Title 1"/>
          <p:cNvSpPr>
            <a:spLocks noGrp="1"/>
          </p:cNvSpPr>
          <p:nvPr>
            <p:ph type="title"/>
          </p:nvPr>
        </p:nvSpPr>
        <p:spPr/>
        <p:txBody>
          <a:bodyPr/>
          <a:lstStyle/>
          <a:p>
            <a:r>
              <a:rPr lang="en-US" dirty="0"/>
              <a:t>Opportunities exist across functional areas</a:t>
            </a:r>
          </a:p>
        </p:txBody>
      </p:sp>
      <p:sp>
        <p:nvSpPr>
          <p:cNvPr id="13" name="Rectangle 12"/>
          <p:cNvSpPr/>
          <p:nvPr/>
        </p:nvSpPr>
        <p:spPr bwMode="auto">
          <a:xfrm>
            <a:off x="418867" y="1802715"/>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Personalization</a:t>
            </a:r>
          </a:p>
        </p:txBody>
      </p:sp>
      <p:sp>
        <p:nvSpPr>
          <p:cNvPr id="14" name="Rectangle 13"/>
          <p:cNvSpPr/>
          <p:nvPr/>
        </p:nvSpPr>
        <p:spPr bwMode="auto">
          <a:xfrm>
            <a:off x="418867" y="2288128"/>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Customer Insights</a:t>
            </a:r>
          </a:p>
        </p:txBody>
      </p:sp>
      <p:sp>
        <p:nvSpPr>
          <p:cNvPr id="15" name="Rectangle 14"/>
          <p:cNvSpPr/>
          <p:nvPr/>
        </p:nvSpPr>
        <p:spPr bwMode="auto">
          <a:xfrm>
            <a:off x="412514" y="2773542"/>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Churn Analytics</a:t>
            </a:r>
          </a:p>
        </p:txBody>
      </p:sp>
      <p:grpSp>
        <p:nvGrpSpPr>
          <p:cNvPr id="140" name="Group 139"/>
          <p:cNvGrpSpPr/>
          <p:nvPr/>
        </p:nvGrpSpPr>
        <p:grpSpPr>
          <a:xfrm>
            <a:off x="412516" y="1312365"/>
            <a:ext cx="1864943" cy="419612"/>
            <a:chOff x="402792" y="1654192"/>
            <a:chExt cx="1828800" cy="411480"/>
          </a:xfrm>
        </p:grpSpPr>
        <p:sp>
          <p:nvSpPr>
            <p:cNvPr id="60" name="Rectangle 59"/>
            <p:cNvSpPr/>
            <p:nvPr/>
          </p:nvSpPr>
          <p:spPr bwMode="auto">
            <a:xfrm>
              <a:off x="402792" y="1654192"/>
              <a:ext cx="1828800" cy="4114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326" kern="0" dirty="0">
                  <a:gradFill>
                    <a:gsLst>
                      <a:gs pos="1250">
                        <a:srgbClr val="FFFFFF"/>
                      </a:gs>
                      <a:gs pos="100000">
                        <a:srgbClr val="FFFFFF"/>
                      </a:gs>
                    </a:gsLst>
                    <a:lin ang="5400000" scaled="0"/>
                  </a:gradFill>
                  <a:latin typeface="Segoe UI"/>
                  <a:cs typeface="Segoe UI" pitchFamily="34" charset="0"/>
                </a:rPr>
                <a:t>Marketing</a:t>
              </a:r>
            </a:p>
          </p:txBody>
        </p:sp>
        <p:sp>
          <p:nvSpPr>
            <p:cNvPr id="64" name="Freeform 64"/>
            <p:cNvSpPr>
              <a:spLocks noEditPoints="1"/>
            </p:cNvSpPr>
            <p:nvPr/>
          </p:nvSpPr>
          <p:spPr bwMode="black">
            <a:xfrm>
              <a:off x="1820773" y="1763901"/>
              <a:ext cx="232075" cy="199139"/>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1"/>
            </a:solidFill>
            <a:ln>
              <a:noFill/>
            </a:ln>
          </p:spPr>
          <p:txBody>
            <a:bodyPr vert="horz" wrap="square" lIns="186494" tIns="41966" rIns="186494" bIns="41966" numCol="1" anchor="t" anchorCtr="0" compatLnSpc="1">
              <a:prstTxWarp prst="textNoShape">
                <a:avLst/>
              </a:prstTxWarp>
            </a:bodyPr>
            <a:lstStyle/>
            <a:p>
              <a:pPr algn="ctr" defTabSz="932380"/>
              <a:endParaRPr lang="en-US" sz="1632" dirty="0">
                <a:gradFill>
                  <a:gsLst>
                    <a:gs pos="1250">
                      <a:srgbClr val="FFFFFF"/>
                    </a:gs>
                    <a:gs pos="100000">
                      <a:srgbClr val="FFFFFF"/>
                    </a:gs>
                  </a:gsLst>
                  <a:lin ang="5400000" scaled="0"/>
                </a:gradFill>
                <a:latin typeface="Segoe UI"/>
              </a:endParaRPr>
            </a:p>
          </p:txBody>
        </p:sp>
      </p:grpSp>
      <p:sp>
        <p:nvSpPr>
          <p:cNvPr id="85" name="Rectangle 84"/>
          <p:cNvSpPr/>
          <p:nvPr/>
        </p:nvSpPr>
        <p:spPr bwMode="auto">
          <a:xfrm>
            <a:off x="2356494" y="1802715"/>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Lead/Opportunity Scoring</a:t>
            </a:r>
          </a:p>
        </p:txBody>
      </p:sp>
      <p:sp>
        <p:nvSpPr>
          <p:cNvPr id="86" name="Rectangle 85"/>
          <p:cNvSpPr/>
          <p:nvPr/>
        </p:nvSpPr>
        <p:spPr bwMode="auto">
          <a:xfrm>
            <a:off x="2356494" y="2288128"/>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Sales Insights</a:t>
            </a:r>
          </a:p>
        </p:txBody>
      </p:sp>
      <p:sp>
        <p:nvSpPr>
          <p:cNvPr id="87" name="Rectangle 86"/>
          <p:cNvSpPr/>
          <p:nvPr/>
        </p:nvSpPr>
        <p:spPr bwMode="auto">
          <a:xfrm>
            <a:off x="4294121" y="1802715"/>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Intelligent Contact Center</a:t>
            </a:r>
          </a:p>
        </p:txBody>
      </p:sp>
      <p:sp>
        <p:nvSpPr>
          <p:cNvPr id="88" name="Rectangle 87"/>
          <p:cNvSpPr/>
          <p:nvPr/>
        </p:nvSpPr>
        <p:spPr bwMode="auto">
          <a:xfrm>
            <a:off x="4294121" y="2288128"/>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122" kern="0" dirty="0">
                <a:gradFill>
                  <a:gsLst>
                    <a:gs pos="1250">
                      <a:srgbClr val="505050"/>
                    </a:gs>
                    <a:gs pos="100000">
                      <a:srgbClr val="505050"/>
                    </a:gs>
                  </a:gsLst>
                  <a:lin ang="5400000" scaled="0"/>
                </a:gradFill>
                <a:latin typeface="Segoe UI"/>
                <a:cs typeface="Segoe UI" pitchFamily="34" charset="0"/>
              </a:rPr>
              <a:t>Patient Care &amp; Healthcare Analytics</a:t>
            </a:r>
          </a:p>
        </p:txBody>
      </p:sp>
      <p:sp>
        <p:nvSpPr>
          <p:cNvPr id="89" name="Rectangle 88"/>
          <p:cNvSpPr/>
          <p:nvPr/>
        </p:nvSpPr>
        <p:spPr bwMode="auto">
          <a:xfrm>
            <a:off x="6244450" y="1802715"/>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Financial Forecasting</a:t>
            </a:r>
          </a:p>
        </p:txBody>
      </p:sp>
      <p:sp>
        <p:nvSpPr>
          <p:cNvPr id="90" name="Rectangle 89"/>
          <p:cNvSpPr/>
          <p:nvPr/>
        </p:nvSpPr>
        <p:spPr bwMode="auto">
          <a:xfrm>
            <a:off x="6244450" y="2288128"/>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Fraud Management</a:t>
            </a:r>
          </a:p>
        </p:txBody>
      </p:sp>
      <p:sp>
        <p:nvSpPr>
          <p:cNvPr id="91" name="Rectangle 90"/>
          <p:cNvSpPr/>
          <p:nvPr/>
        </p:nvSpPr>
        <p:spPr bwMode="auto">
          <a:xfrm>
            <a:off x="6238097" y="2773542"/>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Risk Management</a:t>
            </a:r>
          </a:p>
        </p:txBody>
      </p:sp>
      <p:sp>
        <p:nvSpPr>
          <p:cNvPr id="92" name="Rectangle 91"/>
          <p:cNvSpPr/>
          <p:nvPr/>
        </p:nvSpPr>
        <p:spPr bwMode="auto">
          <a:xfrm>
            <a:off x="8194778" y="3258955"/>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Inventory Optimization</a:t>
            </a:r>
          </a:p>
        </p:txBody>
      </p:sp>
      <p:sp>
        <p:nvSpPr>
          <p:cNvPr id="93" name="Rectangle 92"/>
          <p:cNvSpPr/>
          <p:nvPr/>
        </p:nvSpPr>
        <p:spPr bwMode="auto">
          <a:xfrm>
            <a:off x="8201131" y="3744368"/>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Operations Anomaly Insights</a:t>
            </a:r>
          </a:p>
        </p:txBody>
      </p:sp>
      <p:sp>
        <p:nvSpPr>
          <p:cNvPr id="94" name="Rectangle 93"/>
          <p:cNvSpPr/>
          <p:nvPr/>
        </p:nvSpPr>
        <p:spPr bwMode="auto">
          <a:xfrm>
            <a:off x="8194778" y="4229781"/>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Quality Assurance</a:t>
            </a:r>
          </a:p>
        </p:txBody>
      </p:sp>
      <p:sp>
        <p:nvSpPr>
          <p:cNvPr id="95" name="Rectangle 94"/>
          <p:cNvSpPr/>
          <p:nvPr/>
        </p:nvSpPr>
        <p:spPr bwMode="auto">
          <a:xfrm>
            <a:off x="8194778" y="4715196"/>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Connected Devices &amp; Smart Buildings</a:t>
            </a:r>
          </a:p>
        </p:txBody>
      </p:sp>
      <p:sp>
        <p:nvSpPr>
          <p:cNvPr id="96" name="Rectangle 95"/>
          <p:cNvSpPr/>
          <p:nvPr/>
        </p:nvSpPr>
        <p:spPr bwMode="auto">
          <a:xfrm>
            <a:off x="8201131" y="1802715"/>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Predictive Maintenance</a:t>
            </a:r>
          </a:p>
        </p:txBody>
      </p:sp>
      <p:sp>
        <p:nvSpPr>
          <p:cNvPr id="97" name="Rectangle 96"/>
          <p:cNvSpPr/>
          <p:nvPr/>
        </p:nvSpPr>
        <p:spPr bwMode="auto">
          <a:xfrm>
            <a:off x="8201131" y="2288128"/>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Demand Forecasting</a:t>
            </a:r>
          </a:p>
        </p:txBody>
      </p:sp>
      <p:sp>
        <p:nvSpPr>
          <p:cNvPr id="98" name="Rectangle 97"/>
          <p:cNvSpPr/>
          <p:nvPr/>
        </p:nvSpPr>
        <p:spPr bwMode="auto">
          <a:xfrm>
            <a:off x="8194778" y="2773542"/>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Operational Efficiency</a:t>
            </a:r>
          </a:p>
        </p:txBody>
      </p:sp>
      <p:sp>
        <p:nvSpPr>
          <p:cNvPr id="105" name="Rectangle 104"/>
          <p:cNvSpPr/>
          <p:nvPr/>
        </p:nvSpPr>
        <p:spPr bwMode="auto">
          <a:xfrm>
            <a:off x="10138757" y="1802715"/>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Employee Insights</a:t>
            </a:r>
          </a:p>
        </p:txBody>
      </p:sp>
      <p:sp>
        <p:nvSpPr>
          <p:cNvPr id="106" name="Rectangle 105"/>
          <p:cNvSpPr/>
          <p:nvPr/>
        </p:nvSpPr>
        <p:spPr bwMode="auto">
          <a:xfrm>
            <a:off x="10138757" y="2288128"/>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HR Insights</a:t>
            </a:r>
          </a:p>
        </p:txBody>
      </p:sp>
      <p:sp>
        <p:nvSpPr>
          <p:cNvPr id="107" name="Rectangle 106"/>
          <p:cNvSpPr/>
          <p:nvPr/>
        </p:nvSpPr>
        <p:spPr bwMode="auto">
          <a:xfrm>
            <a:off x="10132404" y="2773542"/>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Resource Matching &amp; Planning</a:t>
            </a:r>
          </a:p>
        </p:txBody>
      </p:sp>
      <p:sp>
        <p:nvSpPr>
          <p:cNvPr id="108" name="Rectangle 107"/>
          <p:cNvSpPr/>
          <p:nvPr/>
        </p:nvSpPr>
        <p:spPr bwMode="auto">
          <a:xfrm>
            <a:off x="8194778" y="5200607"/>
            <a:ext cx="1864943" cy="4196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224" kern="0" dirty="0">
                <a:gradFill>
                  <a:gsLst>
                    <a:gs pos="1250">
                      <a:srgbClr val="505050"/>
                    </a:gs>
                    <a:gs pos="100000">
                      <a:srgbClr val="505050"/>
                    </a:gs>
                  </a:gsLst>
                  <a:lin ang="5400000" scaled="0"/>
                </a:gradFill>
                <a:latin typeface="Segoe UI"/>
                <a:cs typeface="Segoe UI" pitchFamily="34" charset="0"/>
              </a:rPr>
              <a:t>Supplier &amp; Spend Insights</a:t>
            </a:r>
          </a:p>
        </p:txBody>
      </p:sp>
      <p:grpSp>
        <p:nvGrpSpPr>
          <p:cNvPr id="137" name="Group 136"/>
          <p:cNvGrpSpPr/>
          <p:nvPr/>
        </p:nvGrpSpPr>
        <p:grpSpPr>
          <a:xfrm>
            <a:off x="6244450" y="1312365"/>
            <a:ext cx="1864943" cy="419612"/>
            <a:chOff x="6121704" y="1654192"/>
            <a:chExt cx="1828800" cy="411480"/>
          </a:xfrm>
        </p:grpSpPr>
        <p:sp>
          <p:nvSpPr>
            <p:cNvPr id="72" name="Rectangle 71"/>
            <p:cNvSpPr/>
            <p:nvPr/>
          </p:nvSpPr>
          <p:spPr bwMode="auto">
            <a:xfrm>
              <a:off x="6121704" y="1654192"/>
              <a:ext cx="1828800" cy="4114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326" kern="0" dirty="0">
                  <a:gradFill>
                    <a:gsLst>
                      <a:gs pos="1250">
                        <a:srgbClr val="FFFFFF"/>
                      </a:gs>
                      <a:gs pos="100000">
                        <a:srgbClr val="FFFFFF"/>
                      </a:gs>
                    </a:gsLst>
                    <a:lin ang="5400000" scaled="0"/>
                  </a:gradFill>
                  <a:latin typeface="Segoe UI"/>
                  <a:cs typeface="Segoe UI" pitchFamily="34" charset="0"/>
                </a:rPr>
                <a:t>Finance</a:t>
              </a:r>
            </a:p>
          </p:txBody>
        </p:sp>
        <p:sp>
          <p:nvSpPr>
            <p:cNvPr id="109" name="Freeform 393"/>
            <p:cNvSpPr>
              <a:spLocks noChangeAspect="1" noEditPoints="1"/>
            </p:cNvSpPr>
            <p:nvPr/>
          </p:nvSpPr>
          <p:spPr bwMode="auto">
            <a:xfrm>
              <a:off x="7556863" y="1748766"/>
              <a:ext cx="154904" cy="209523"/>
            </a:xfrm>
            <a:custGeom>
              <a:avLst/>
              <a:gdLst/>
              <a:ahLst/>
              <a:cxnLst>
                <a:cxn ang="0">
                  <a:pos x="116" y="0"/>
                </a:cxn>
                <a:cxn ang="0">
                  <a:pos x="144" y="0"/>
                </a:cxn>
                <a:cxn ang="0">
                  <a:pos x="144" y="32"/>
                </a:cxn>
                <a:cxn ang="0">
                  <a:pos x="170" y="32"/>
                </a:cxn>
                <a:cxn ang="0">
                  <a:pos x="170" y="0"/>
                </a:cxn>
                <a:cxn ang="0">
                  <a:pos x="199" y="0"/>
                </a:cxn>
                <a:cxn ang="0">
                  <a:pos x="199" y="38"/>
                </a:cxn>
                <a:cxn ang="0">
                  <a:pos x="271" y="68"/>
                </a:cxn>
                <a:cxn ang="0">
                  <a:pos x="303" y="140"/>
                </a:cxn>
                <a:cxn ang="0">
                  <a:pos x="249" y="140"/>
                </a:cxn>
                <a:cxn ang="0">
                  <a:pos x="231" y="100"/>
                </a:cxn>
                <a:cxn ang="0">
                  <a:pos x="199" y="84"/>
                </a:cxn>
                <a:cxn ang="0">
                  <a:pos x="199" y="188"/>
                </a:cxn>
                <a:cxn ang="0">
                  <a:pos x="223" y="194"/>
                </a:cxn>
                <a:cxn ang="0">
                  <a:pos x="271" y="212"/>
                </a:cxn>
                <a:cxn ang="0">
                  <a:pos x="309" y="286"/>
                </a:cxn>
                <a:cxn ang="0">
                  <a:pos x="285" y="350"/>
                </a:cxn>
                <a:cxn ang="0">
                  <a:pos x="199" y="382"/>
                </a:cxn>
                <a:cxn ang="0">
                  <a:pos x="199" y="418"/>
                </a:cxn>
                <a:cxn ang="0">
                  <a:pos x="170" y="418"/>
                </a:cxn>
                <a:cxn ang="0">
                  <a:pos x="170" y="386"/>
                </a:cxn>
                <a:cxn ang="0">
                  <a:pos x="144" y="386"/>
                </a:cxn>
                <a:cxn ang="0">
                  <a:pos x="144" y="418"/>
                </a:cxn>
                <a:cxn ang="0">
                  <a:pos x="116" y="418"/>
                </a:cxn>
                <a:cxn ang="0">
                  <a:pos x="116" y="384"/>
                </a:cxn>
                <a:cxn ang="0">
                  <a:pos x="36" y="346"/>
                </a:cxn>
                <a:cxn ang="0">
                  <a:pos x="0" y="266"/>
                </a:cxn>
                <a:cxn ang="0">
                  <a:pos x="54" y="266"/>
                </a:cxn>
                <a:cxn ang="0">
                  <a:pos x="76" y="316"/>
                </a:cxn>
                <a:cxn ang="0">
                  <a:pos x="116" y="340"/>
                </a:cxn>
                <a:cxn ang="0">
                  <a:pos x="116" y="226"/>
                </a:cxn>
                <a:cxn ang="0">
                  <a:pos x="40" y="188"/>
                </a:cxn>
                <a:cxn ang="0">
                  <a:pos x="14" y="130"/>
                </a:cxn>
                <a:cxn ang="0">
                  <a:pos x="42" y="66"/>
                </a:cxn>
                <a:cxn ang="0">
                  <a:pos x="116" y="34"/>
                </a:cxn>
                <a:cxn ang="0">
                  <a:pos x="116" y="0"/>
                </a:cxn>
                <a:cxn ang="0">
                  <a:pos x="116" y="78"/>
                </a:cxn>
                <a:cxn ang="0">
                  <a:pos x="82" y="94"/>
                </a:cxn>
                <a:cxn ang="0">
                  <a:pos x="68" y="128"/>
                </a:cxn>
                <a:cxn ang="0">
                  <a:pos x="82" y="158"/>
                </a:cxn>
                <a:cxn ang="0">
                  <a:pos x="116" y="176"/>
                </a:cxn>
                <a:cxn ang="0">
                  <a:pos x="116" y="78"/>
                </a:cxn>
                <a:cxn ang="0">
                  <a:pos x="144" y="180"/>
                </a:cxn>
                <a:cxn ang="0">
                  <a:pos x="170" y="186"/>
                </a:cxn>
                <a:cxn ang="0">
                  <a:pos x="170" y="80"/>
                </a:cxn>
                <a:cxn ang="0">
                  <a:pos x="144" y="78"/>
                </a:cxn>
                <a:cxn ang="0">
                  <a:pos x="144" y="180"/>
                </a:cxn>
                <a:cxn ang="0">
                  <a:pos x="144" y="344"/>
                </a:cxn>
                <a:cxn ang="0">
                  <a:pos x="170" y="344"/>
                </a:cxn>
                <a:cxn ang="0">
                  <a:pos x="170" y="234"/>
                </a:cxn>
                <a:cxn ang="0">
                  <a:pos x="144" y="230"/>
                </a:cxn>
                <a:cxn ang="0">
                  <a:pos x="144" y="344"/>
                </a:cxn>
                <a:cxn ang="0">
                  <a:pos x="199" y="340"/>
                </a:cxn>
                <a:cxn ang="0">
                  <a:pos x="247" y="320"/>
                </a:cxn>
                <a:cxn ang="0">
                  <a:pos x="261" y="288"/>
                </a:cxn>
                <a:cxn ang="0">
                  <a:pos x="235" y="248"/>
                </a:cxn>
                <a:cxn ang="0">
                  <a:pos x="199" y="238"/>
                </a:cxn>
                <a:cxn ang="0">
                  <a:pos x="199" y="340"/>
                </a:cxn>
              </a:cxnLst>
              <a:rect l="0" t="0" r="r" b="b"/>
              <a:pathLst>
                <a:path w="309" h="418">
                  <a:moveTo>
                    <a:pt x="116" y="0"/>
                  </a:moveTo>
                  <a:cubicBezTo>
                    <a:pt x="144" y="0"/>
                    <a:pt x="144" y="0"/>
                    <a:pt x="144" y="0"/>
                  </a:cubicBezTo>
                  <a:cubicBezTo>
                    <a:pt x="144" y="32"/>
                    <a:pt x="144" y="32"/>
                    <a:pt x="144" y="32"/>
                  </a:cubicBezTo>
                  <a:cubicBezTo>
                    <a:pt x="154" y="30"/>
                    <a:pt x="162" y="30"/>
                    <a:pt x="170" y="32"/>
                  </a:cubicBezTo>
                  <a:cubicBezTo>
                    <a:pt x="170" y="0"/>
                    <a:pt x="170" y="0"/>
                    <a:pt x="170" y="0"/>
                  </a:cubicBezTo>
                  <a:cubicBezTo>
                    <a:pt x="199" y="0"/>
                    <a:pt x="199" y="0"/>
                    <a:pt x="199" y="0"/>
                  </a:cubicBezTo>
                  <a:cubicBezTo>
                    <a:pt x="199" y="38"/>
                    <a:pt x="199" y="38"/>
                    <a:pt x="199" y="38"/>
                  </a:cubicBezTo>
                  <a:cubicBezTo>
                    <a:pt x="233" y="44"/>
                    <a:pt x="257" y="54"/>
                    <a:pt x="271" y="68"/>
                  </a:cubicBezTo>
                  <a:cubicBezTo>
                    <a:pt x="288" y="85"/>
                    <a:pt x="299" y="109"/>
                    <a:pt x="303" y="140"/>
                  </a:cubicBezTo>
                  <a:cubicBezTo>
                    <a:pt x="249" y="140"/>
                    <a:pt x="249" y="140"/>
                    <a:pt x="249" y="140"/>
                  </a:cubicBezTo>
                  <a:cubicBezTo>
                    <a:pt x="247" y="124"/>
                    <a:pt x="241" y="110"/>
                    <a:pt x="231" y="100"/>
                  </a:cubicBezTo>
                  <a:cubicBezTo>
                    <a:pt x="224" y="93"/>
                    <a:pt x="213" y="88"/>
                    <a:pt x="199" y="84"/>
                  </a:cubicBezTo>
                  <a:cubicBezTo>
                    <a:pt x="199" y="188"/>
                    <a:pt x="199" y="188"/>
                    <a:pt x="199" y="188"/>
                  </a:cubicBezTo>
                  <a:cubicBezTo>
                    <a:pt x="223" y="194"/>
                    <a:pt x="223" y="194"/>
                    <a:pt x="223" y="194"/>
                  </a:cubicBezTo>
                  <a:cubicBezTo>
                    <a:pt x="244" y="199"/>
                    <a:pt x="260" y="205"/>
                    <a:pt x="271" y="212"/>
                  </a:cubicBezTo>
                  <a:cubicBezTo>
                    <a:pt x="296" y="228"/>
                    <a:pt x="309" y="252"/>
                    <a:pt x="309" y="286"/>
                  </a:cubicBezTo>
                  <a:cubicBezTo>
                    <a:pt x="309" y="312"/>
                    <a:pt x="301" y="334"/>
                    <a:pt x="285" y="350"/>
                  </a:cubicBezTo>
                  <a:cubicBezTo>
                    <a:pt x="266" y="369"/>
                    <a:pt x="237" y="379"/>
                    <a:pt x="199" y="382"/>
                  </a:cubicBezTo>
                  <a:cubicBezTo>
                    <a:pt x="199" y="418"/>
                    <a:pt x="199" y="418"/>
                    <a:pt x="199" y="418"/>
                  </a:cubicBezTo>
                  <a:cubicBezTo>
                    <a:pt x="170" y="418"/>
                    <a:pt x="170" y="418"/>
                    <a:pt x="170" y="418"/>
                  </a:cubicBezTo>
                  <a:cubicBezTo>
                    <a:pt x="170" y="386"/>
                    <a:pt x="170" y="386"/>
                    <a:pt x="170" y="386"/>
                  </a:cubicBezTo>
                  <a:cubicBezTo>
                    <a:pt x="162" y="387"/>
                    <a:pt x="154" y="387"/>
                    <a:pt x="144" y="386"/>
                  </a:cubicBezTo>
                  <a:cubicBezTo>
                    <a:pt x="144" y="418"/>
                    <a:pt x="144" y="418"/>
                    <a:pt x="144" y="418"/>
                  </a:cubicBezTo>
                  <a:cubicBezTo>
                    <a:pt x="116" y="418"/>
                    <a:pt x="116" y="418"/>
                    <a:pt x="116" y="418"/>
                  </a:cubicBezTo>
                  <a:cubicBezTo>
                    <a:pt x="116" y="384"/>
                    <a:pt x="116" y="384"/>
                    <a:pt x="116" y="384"/>
                  </a:cubicBezTo>
                  <a:cubicBezTo>
                    <a:pt x="86" y="381"/>
                    <a:pt x="59" y="369"/>
                    <a:pt x="36" y="346"/>
                  </a:cubicBezTo>
                  <a:cubicBezTo>
                    <a:pt x="18" y="327"/>
                    <a:pt x="6" y="300"/>
                    <a:pt x="0" y="266"/>
                  </a:cubicBezTo>
                  <a:cubicBezTo>
                    <a:pt x="54" y="266"/>
                    <a:pt x="54" y="266"/>
                    <a:pt x="54" y="266"/>
                  </a:cubicBezTo>
                  <a:cubicBezTo>
                    <a:pt x="58" y="288"/>
                    <a:pt x="66" y="305"/>
                    <a:pt x="76" y="316"/>
                  </a:cubicBezTo>
                  <a:cubicBezTo>
                    <a:pt x="91" y="330"/>
                    <a:pt x="104" y="339"/>
                    <a:pt x="116" y="340"/>
                  </a:cubicBezTo>
                  <a:cubicBezTo>
                    <a:pt x="116" y="226"/>
                    <a:pt x="116" y="226"/>
                    <a:pt x="116" y="226"/>
                  </a:cubicBezTo>
                  <a:cubicBezTo>
                    <a:pt x="83" y="218"/>
                    <a:pt x="58" y="205"/>
                    <a:pt x="40" y="188"/>
                  </a:cubicBezTo>
                  <a:cubicBezTo>
                    <a:pt x="23" y="170"/>
                    <a:pt x="14" y="151"/>
                    <a:pt x="14" y="130"/>
                  </a:cubicBezTo>
                  <a:cubicBezTo>
                    <a:pt x="14" y="106"/>
                    <a:pt x="24" y="84"/>
                    <a:pt x="42" y="66"/>
                  </a:cubicBezTo>
                  <a:cubicBezTo>
                    <a:pt x="62" y="46"/>
                    <a:pt x="87" y="35"/>
                    <a:pt x="116" y="34"/>
                  </a:cubicBezTo>
                  <a:lnTo>
                    <a:pt x="116" y="0"/>
                  </a:lnTo>
                  <a:close/>
                  <a:moveTo>
                    <a:pt x="116" y="78"/>
                  </a:moveTo>
                  <a:cubicBezTo>
                    <a:pt x="103" y="79"/>
                    <a:pt x="92" y="84"/>
                    <a:pt x="82" y="94"/>
                  </a:cubicBezTo>
                  <a:cubicBezTo>
                    <a:pt x="73" y="103"/>
                    <a:pt x="68" y="114"/>
                    <a:pt x="68" y="128"/>
                  </a:cubicBezTo>
                  <a:cubicBezTo>
                    <a:pt x="68" y="138"/>
                    <a:pt x="73" y="148"/>
                    <a:pt x="82" y="158"/>
                  </a:cubicBezTo>
                  <a:cubicBezTo>
                    <a:pt x="90" y="166"/>
                    <a:pt x="102" y="172"/>
                    <a:pt x="116" y="176"/>
                  </a:cubicBezTo>
                  <a:lnTo>
                    <a:pt x="116" y="78"/>
                  </a:lnTo>
                  <a:close/>
                  <a:moveTo>
                    <a:pt x="144" y="180"/>
                  </a:moveTo>
                  <a:cubicBezTo>
                    <a:pt x="159" y="182"/>
                    <a:pt x="168" y="184"/>
                    <a:pt x="170" y="186"/>
                  </a:cubicBezTo>
                  <a:cubicBezTo>
                    <a:pt x="170" y="80"/>
                    <a:pt x="170" y="80"/>
                    <a:pt x="170" y="80"/>
                  </a:cubicBezTo>
                  <a:cubicBezTo>
                    <a:pt x="162" y="78"/>
                    <a:pt x="154" y="78"/>
                    <a:pt x="144" y="78"/>
                  </a:cubicBezTo>
                  <a:lnTo>
                    <a:pt x="144" y="180"/>
                  </a:lnTo>
                  <a:close/>
                  <a:moveTo>
                    <a:pt x="144" y="344"/>
                  </a:moveTo>
                  <a:cubicBezTo>
                    <a:pt x="156" y="345"/>
                    <a:pt x="165" y="345"/>
                    <a:pt x="170" y="344"/>
                  </a:cubicBezTo>
                  <a:cubicBezTo>
                    <a:pt x="170" y="234"/>
                    <a:pt x="170" y="234"/>
                    <a:pt x="170" y="234"/>
                  </a:cubicBezTo>
                  <a:cubicBezTo>
                    <a:pt x="164" y="232"/>
                    <a:pt x="155" y="231"/>
                    <a:pt x="144" y="230"/>
                  </a:cubicBezTo>
                  <a:lnTo>
                    <a:pt x="144" y="344"/>
                  </a:lnTo>
                  <a:close/>
                  <a:moveTo>
                    <a:pt x="199" y="340"/>
                  </a:moveTo>
                  <a:cubicBezTo>
                    <a:pt x="221" y="336"/>
                    <a:pt x="237" y="329"/>
                    <a:pt x="247" y="320"/>
                  </a:cubicBezTo>
                  <a:cubicBezTo>
                    <a:pt x="256" y="310"/>
                    <a:pt x="261" y="300"/>
                    <a:pt x="261" y="288"/>
                  </a:cubicBezTo>
                  <a:cubicBezTo>
                    <a:pt x="261" y="270"/>
                    <a:pt x="252" y="257"/>
                    <a:pt x="235" y="248"/>
                  </a:cubicBezTo>
                  <a:cubicBezTo>
                    <a:pt x="229" y="245"/>
                    <a:pt x="217" y="242"/>
                    <a:pt x="199" y="238"/>
                  </a:cubicBezTo>
                  <a:lnTo>
                    <a:pt x="199" y="340"/>
                  </a:lnTo>
                  <a:close/>
                </a:path>
              </a:pathLst>
            </a:custGeom>
            <a:solidFill>
              <a:schemeClr val="bg1"/>
            </a:solidFill>
            <a:ln w="9525">
              <a:noFill/>
              <a:round/>
              <a:headEnd/>
              <a:tailEnd/>
            </a:ln>
          </p:spPr>
          <p:txBody>
            <a:bodyPr vert="horz" wrap="square" lIns="186494" tIns="46623" rIns="186494"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18"/>
              <a:endParaRPr lang="en-US" sz="1836">
                <a:solidFill>
                  <a:srgbClr val="505050"/>
                </a:solidFill>
                <a:latin typeface="Segoe UI"/>
              </a:endParaRPr>
            </a:p>
          </p:txBody>
        </p:sp>
      </p:grpSp>
      <p:grpSp>
        <p:nvGrpSpPr>
          <p:cNvPr id="138" name="Group 137"/>
          <p:cNvGrpSpPr/>
          <p:nvPr/>
        </p:nvGrpSpPr>
        <p:grpSpPr>
          <a:xfrm>
            <a:off x="4300472" y="1312365"/>
            <a:ext cx="1864943" cy="419612"/>
            <a:chOff x="4215400" y="1654192"/>
            <a:chExt cx="1828800" cy="411480"/>
          </a:xfrm>
        </p:grpSpPr>
        <p:sp>
          <p:nvSpPr>
            <p:cNvPr id="71" name="Rectangle 70"/>
            <p:cNvSpPr/>
            <p:nvPr/>
          </p:nvSpPr>
          <p:spPr bwMode="auto">
            <a:xfrm>
              <a:off x="4215400" y="1654192"/>
              <a:ext cx="1828800" cy="4114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326" kern="0" dirty="0">
                  <a:gradFill>
                    <a:gsLst>
                      <a:gs pos="1250">
                        <a:srgbClr val="FFFFFF"/>
                      </a:gs>
                      <a:gs pos="100000">
                        <a:srgbClr val="FFFFFF"/>
                      </a:gs>
                    </a:gsLst>
                    <a:lin ang="5400000" scaled="0"/>
                  </a:gradFill>
                  <a:latin typeface="Segoe UI"/>
                  <a:cs typeface="Segoe UI" pitchFamily="34" charset="0"/>
                </a:rPr>
                <a:t>Service</a:t>
              </a:r>
            </a:p>
          </p:txBody>
        </p:sp>
        <p:sp>
          <p:nvSpPr>
            <p:cNvPr id="40" name="Freeform 12"/>
            <p:cNvSpPr>
              <a:spLocks noChangeAspect="1" noEditPoints="1"/>
            </p:cNvSpPr>
            <p:nvPr/>
          </p:nvSpPr>
          <p:spPr bwMode="black">
            <a:xfrm>
              <a:off x="5600664" y="1781893"/>
              <a:ext cx="282303" cy="170408"/>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bg1"/>
            </a:solidFill>
            <a:ln>
              <a:noFill/>
            </a:ln>
            <a:extLst/>
          </p:spPr>
          <p:txBody>
            <a:bodyPr vert="horz" wrap="square" lIns="186494" tIns="46623" rIns="186494" bIns="46623" numCol="1" anchor="t" anchorCtr="0" compatLnSpc="1">
              <a:prstTxWarp prst="textNoShape">
                <a:avLst/>
              </a:prstTxWarp>
            </a:bodyPr>
            <a:lstStyle/>
            <a:p>
              <a:pPr defTabSz="932418"/>
              <a:endParaRPr lang="en-US" sz="1836" dirty="0">
                <a:gradFill>
                  <a:gsLst>
                    <a:gs pos="1250">
                      <a:srgbClr val="FFFFFF"/>
                    </a:gs>
                    <a:gs pos="100000">
                      <a:srgbClr val="FFFFFF"/>
                    </a:gs>
                  </a:gsLst>
                  <a:lin ang="5400000" scaled="0"/>
                </a:gradFill>
                <a:latin typeface="Segoe UI"/>
              </a:endParaRPr>
            </a:p>
          </p:txBody>
        </p:sp>
      </p:grpSp>
      <p:grpSp>
        <p:nvGrpSpPr>
          <p:cNvPr id="139" name="Group 138"/>
          <p:cNvGrpSpPr/>
          <p:nvPr/>
        </p:nvGrpSpPr>
        <p:grpSpPr>
          <a:xfrm>
            <a:off x="2356494" y="1312365"/>
            <a:ext cx="1864943" cy="419612"/>
            <a:chOff x="2309096" y="1654192"/>
            <a:chExt cx="1828800" cy="411480"/>
          </a:xfrm>
        </p:grpSpPr>
        <p:sp>
          <p:nvSpPr>
            <p:cNvPr id="70" name="Rectangle 69"/>
            <p:cNvSpPr/>
            <p:nvPr/>
          </p:nvSpPr>
          <p:spPr bwMode="auto">
            <a:xfrm>
              <a:off x="2309096" y="1654192"/>
              <a:ext cx="1828800" cy="4114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326" kern="0" dirty="0">
                  <a:gradFill>
                    <a:gsLst>
                      <a:gs pos="1250">
                        <a:srgbClr val="FFFFFF"/>
                      </a:gs>
                      <a:gs pos="100000">
                        <a:srgbClr val="FFFFFF"/>
                      </a:gs>
                    </a:gsLst>
                    <a:lin ang="5400000" scaled="0"/>
                  </a:gradFill>
                  <a:latin typeface="Segoe UI"/>
                  <a:cs typeface="Segoe UI" pitchFamily="34" charset="0"/>
                </a:rPr>
                <a:t>Sales</a:t>
              </a:r>
            </a:p>
          </p:txBody>
        </p:sp>
        <p:sp>
          <p:nvSpPr>
            <p:cNvPr id="42" name="Freeform 90"/>
            <p:cNvSpPr>
              <a:spLocks noChangeAspect="1" noEditPoints="1"/>
            </p:cNvSpPr>
            <p:nvPr/>
          </p:nvSpPr>
          <p:spPr bwMode="black">
            <a:xfrm>
              <a:off x="3716569" y="1748715"/>
              <a:ext cx="185563" cy="20358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186494" tIns="46623" rIns="186494" bIns="46623" numCol="1" anchor="t" anchorCtr="0" compatLnSpc="1">
              <a:prstTxWarp prst="textNoShape">
                <a:avLst/>
              </a:prstTxWarp>
            </a:bodyPr>
            <a:lstStyle/>
            <a:p>
              <a:pPr defTabSz="932418"/>
              <a:endParaRPr lang="en-US" sz="1836" dirty="0">
                <a:gradFill>
                  <a:gsLst>
                    <a:gs pos="1250">
                      <a:srgbClr val="FFFFFF"/>
                    </a:gs>
                    <a:gs pos="100000">
                      <a:srgbClr val="FFFFFF"/>
                    </a:gs>
                  </a:gsLst>
                  <a:lin ang="5400000" scaled="0"/>
                </a:gradFill>
                <a:latin typeface="Segoe UI"/>
              </a:endParaRPr>
            </a:p>
          </p:txBody>
        </p:sp>
      </p:grpSp>
      <p:grpSp>
        <p:nvGrpSpPr>
          <p:cNvPr id="136" name="Group 135"/>
          <p:cNvGrpSpPr/>
          <p:nvPr/>
        </p:nvGrpSpPr>
        <p:grpSpPr>
          <a:xfrm>
            <a:off x="8188427" y="1312365"/>
            <a:ext cx="1864943" cy="419612"/>
            <a:chOff x="8028008" y="1654192"/>
            <a:chExt cx="1828800" cy="411480"/>
          </a:xfrm>
        </p:grpSpPr>
        <p:sp>
          <p:nvSpPr>
            <p:cNvPr id="73" name="Rectangle 72"/>
            <p:cNvSpPr/>
            <p:nvPr/>
          </p:nvSpPr>
          <p:spPr bwMode="auto">
            <a:xfrm>
              <a:off x="8028008" y="1654192"/>
              <a:ext cx="1828800" cy="4114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326" kern="0" dirty="0">
                  <a:gradFill>
                    <a:gsLst>
                      <a:gs pos="1250">
                        <a:srgbClr val="FFFFFF"/>
                      </a:gs>
                      <a:gs pos="100000">
                        <a:srgbClr val="FFFFFF"/>
                      </a:gs>
                    </a:gsLst>
                    <a:lin ang="5400000" scaled="0"/>
                  </a:gradFill>
                  <a:latin typeface="Segoe UI"/>
                  <a:cs typeface="Segoe UI" pitchFamily="34" charset="0"/>
                </a:rPr>
                <a:t>Operations</a:t>
              </a:r>
            </a:p>
          </p:txBody>
        </p:sp>
        <p:sp>
          <p:nvSpPr>
            <p:cNvPr id="117" name="Freeform 26"/>
            <p:cNvSpPr>
              <a:spLocks noEditPoints="1"/>
            </p:cNvSpPr>
            <p:nvPr/>
          </p:nvSpPr>
          <p:spPr bwMode="auto">
            <a:xfrm flipH="1">
              <a:off x="9497169" y="1781241"/>
              <a:ext cx="142970" cy="143526"/>
            </a:xfrm>
            <a:custGeom>
              <a:avLst/>
              <a:gdLst>
                <a:gd name="T0" fmla="*/ 270 w 541"/>
                <a:gd name="T1" fmla="*/ 0 h 541"/>
                <a:gd name="T2" fmla="*/ 0 w 541"/>
                <a:gd name="T3" fmla="*/ 270 h 541"/>
                <a:gd name="T4" fmla="*/ 270 w 541"/>
                <a:gd name="T5" fmla="*/ 541 h 541"/>
                <a:gd name="T6" fmla="*/ 541 w 541"/>
                <a:gd name="T7" fmla="*/ 270 h 541"/>
                <a:gd name="T8" fmla="*/ 270 w 541"/>
                <a:gd name="T9" fmla="*/ 0 h 541"/>
                <a:gd name="T10" fmla="*/ 270 w 541"/>
                <a:gd name="T11" fmla="*/ 505 h 541"/>
                <a:gd name="T12" fmla="*/ 36 w 541"/>
                <a:gd name="T13" fmla="*/ 270 h 541"/>
                <a:gd name="T14" fmla="*/ 270 w 541"/>
                <a:gd name="T15" fmla="*/ 36 h 541"/>
                <a:gd name="T16" fmla="*/ 505 w 541"/>
                <a:gd name="T17" fmla="*/ 270 h 541"/>
                <a:gd name="T18" fmla="*/ 270 w 541"/>
                <a:gd name="T19" fmla="*/ 505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541">
                  <a:moveTo>
                    <a:pt x="270" y="0"/>
                  </a:moveTo>
                  <a:cubicBezTo>
                    <a:pt x="121" y="0"/>
                    <a:pt x="0" y="121"/>
                    <a:pt x="0" y="270"/>
                  </a:cubicBezTo>
                  <a:cubicBezTo>
                    <a:pt x="0" y="419"/>
                    <a:pt x="121" y="541"/>
                    <a:pt x="270" y="541"/>
                  </a:cubicBezTo>
                  <a:cubicBezTo>
                    <a:pt x="419" y="541"/>
                    <a:pt x="541" y="419"/>
                    <a:pt x="541" y="270"/>
                  </a:cubicBezTo>
                  <a:cubicBezTo>
                    <a:pt x="541" y="121"/>
                    <a:pt x="419" y="0"/>
                    <a:pt x="270" y="0"/>
                  </a:cubicBezTo>
                  <a:close/>
                  <a:moveTo>
                    <a:pt x="270" y="505"/>
                  </a:moveTo>
                  <a:cubicBezTo>
                    <a:pt x="141" y="505"/>
                    <a:pt x="36" y="400"/>
                    <a:pt x="36" y="270"/>
                  </a:cubicBezTo>
                  <a:cubicBezTo>
                    <a:pt x="36" y="141"/>
                    <a:pt x="141" y="36"/>
                    <a:pt x="270" y="36"/>
                  </a:cubicBezTo>
                  <a:cubicBezTo>
                    <a:pt x="400" y="36"/>
                    <a:pt x="505" y="141"/>
                    <a:pt x="505" y="270"/>
                  </a:cubicBezTo>
                  <a:cubicBezTo>
                    <a:pt x="505" y="400"/>
                    <a:pt x="400" y="505"/>
                    <a:pt x="270" y="505"/>
                  </a:cubicBezTo>
                  <a:close/>
                </a:path>
              </a:pathLst>
            </a:custGeom>
            <a:solidFill>
              <a:schemeClr val="bg1"/>
            </a:solidFill>
            <a:ln>
              <a:noFill/>
            </a:ln>
          </p:spPr>
          <p:txBody>
            <a:bodyPr vert="horz" wrap="square" lIns="186494" tIns="46623" rIns="186494" bIns="46623" numCol="1" anchor="t" anchorCtr="0" compatLnSpc="1">
              <a:prstTxWarp prst="textNoShape">
                <a:avLst/>
              </a:prstTxWarp>
            </a:bodyPr>
            <a:lstStyle/>
            <a:p>
              <a:pPr defTabSz="932418">
                <a:defRPr/>
              </a:pPr>
              <a:endParaRPr lang="en-US" sz="1836" kern="0">
                <a:solidFill>
                  <a:sysClr val="windowText" lastClr="000000"/>
                </a:solidFill>
                <a:latin typeface="Segoe UI"/>
              </a:endParaRPr>
            </a:p>
          </p:txBody>
        </p:sp>
        <p:sp>
          <p:nvSpPr>
            <p:cNvPr id="118" name="Freeform 27"/>
            <p:cNvSpPr>
              <a:spLocks noEditPoints="1"/>
            </p:cNvSpPr>
            <p:nvPr/>
          </p:nvSpPr>
          <p:spPr bwMode="auto">
            <a:xfrm flipH="1">
              <a:off x="9459035" y="1742968"/>
              <a:ext cx="219238" cy="220072"/>
            </a:xfrm>
            <a:custGeom>
              <a:avLst/>
              <a:gdLst>
                <a:gd name="T0" fmla="*/ 802 w 829"/>
                <a:gd name="T1" fmla="*/ 311 h 829"/>
                <a:gd name="T2" fmla="*/ 708 w 829"/>
                <a:gd name="T3" fmla="*/ 231 h 829"/>
                <a:gd name="T4" fmla="*/ 683 w 829"/>
                <a:gd name="T5" fmla="*/ 97 h 829"/>
                <a:gd name="T6" fmla="*/ 615 w 829"/>
                <a:gd name="T7" fmla="*/ 67 h 829"/>
                <a:gd name="T8" fmla="*/ 493 w 829"/>
                <a:gd name="T9" fmla="*/ 77 h 829"/>
                <a:gd name="T10" fmla="*/ 380 w 829"/>
                <a:gd name="T11" fmla="*/ 0 h 829"/>
                <a:gd name="T12" fmla="*/ 311 w 829"/>
                <a:gd name="T13" fmla="*/ 26 h 829"/>
                <a:gd name="T14" fmla="*/ 232 w 829"/>
                <a:gd name="T15" fmla="*/ 122 h 829"/>
                <a:gd name="T16" fmla="*/ 97 w 829"/>
                <a:gd name="T17" fmla="*/ 146 h 829"/>
                <a:gd name="T18" fmla="*/ 67 w 829"/>
                <a:gd name="T19" fmla="*/ 213 h 829"/>
                <a:gd name="T20" fmla="*/ 78 w 829"/>
                <a:gd name="T21" fmla="*/ 337 h 829"/>
                <a:gd name="T22" fmla="*/ 0 w 829"/>
                <a:gd name="T23" fmla="*/ 449 h 829"/>
                <a:gd name="T24" fmla="*/ 26 w 829"/>
                <a:gd name="T25" fmla="*/ 518 h 829"/>
                <a:gd name="T26" fmla="*/ 121 w 829"/>
                <a:gd name="T27" fmla="*/ 597 h 829"/>
                <a:gd name="T28" fmla="*/ 146 w 829"/>
                <a:gd name="T29" fmla="*/ 732 h 829"/>
                <a:gd name="T30" fmla="*/ 213 w 829"/>
                <a:gd name="T31" fmla="*/ 762 h 829"/>
                <a:gd name="T32" fmla="*/ 337 w 829"/>
                <a:gd name="T33" fmla="*/ 751 h 829"/>
                <a:gd name="T34" fmla="*/ 449 w 829"/>
                <a:gd name="T35" fmla="*/ 829 h 829"/>
                <a:gd name="T36" fmla="*/ 518 w 829"/>
                <a:gd name="T37" fmla="*/ 802 h 829"/>
                <a:gd name="T38" fmla="*/ 597 w 829"/>
                <a:gd name="T39" fmla="*/ 707 h 829"/>
                <a:gd name="T40" fmla="*/ 732 w 829"/>
                <a:gd name="T41" fmla="*/ 683 h 829"/>
                <a:gd name="T42" fmla="*/ 762 w 829"/>
                <a:gd name="T43" fmla="*/ 615 h 829"/>
                <a:gd name="T44" fmla="*/ 751 w 829"/>
                <a:gd name="T45" fmla="*/ 492 h 829"/>
                <a:gd name="T46" fmla="*/ 829 w 829"/>
                <a:gd name="T47" fmla="*/ 380 h 829"/>
                <a:gd name="T48" fmla="*/ 721 w 829"/>
                <a:gd name="T49" fmla="*/ 455 h 829"/>
                <a:gd name="T50" fmla="*/ 757 w 829"/>
                <a:gd name="T51" fmla="*/ 576 h 829"/>
                <a:gd name="T52" fmla="*/ 659 w 829"/>
                <a:gd name="T53" fmla="*/ 627 h 829"/>
                <a:gd name="T54" fmla="*/ 605 w 829"/>
                <a:gd name="T55" fmla="*/ 658 h 829"/>
                <a:gd name="T56" fmla="*/ 542 w 829"/>
                <a:gd name="T57" fmla="*/ 771 h 829"/>
                <a:gd name="T58" fmla="*/ 437 w 829"/>
                <a:gd name="T59" fmla="*/ 739 h 829"/>
                <a:gd name="T60" fmla="*/ 377 w 829"/>
                <a:gd name="T61" fmla="*/ 722 h 829"/>
                <a:gd name="T62" fmla="*/ 253 w 829"/>
                <a:gd name="T63" fmla="*/ 757 h 829"/>
                <a:gd name="T64" fmla="*/ 203 w 829"/>
                <a:gd name="T65" fmla="*/ 658 h 829"/>
                <a:gd name="T66" fmla="*/ 170 w 829"/>
                <a:gd name="T67" fmla="*/ 604 h 829"/>
                <a:gd name="T68" fmla="*/ 58 w 829"/>
                <a:gd name="T69" fmla="*/ 542 h 829"/>
                <a:gd name="T70" fmla="*/ 90 w 829"/>
                <a:gd name="T71" fmla="*/ 437 h 829"/>
                <a:gd name="T72" fmla="*/ 106 w 829"/>
                <a:gd name="T73" fmla="*/ 378 h 829"/>
                <a:gd name="T74" fmla="*/ 72 w 829"/>
                <a:gd name="T75" fmla="*/ 253 h 829"/>
                <a:gd name="T76" fmla="*/ 171 w 829"/>
                <a:gd name="T77" fmla="*/ 203 h 829"/>
                <a:gd name="T78" fmla="*/ 224 w 829"/>
                <a:gd name="T79" fmla="*/ 171 h 829"/>
                <a:gd name="T80" fmla="*/ 287 w 829"/>
                <a:gd name="T81" fmla="*/ 58 h 829"/>
                <a:gd name="T82" fmla="*/ 392 w 829"/>
                <a:gd name="T83" fmla="*/ 90 h 829"/>
                <a:gd name="T84" fmla="*/ 455 w 829"/>
                <a:gd name="T85" fmla="*/ 107 h 829"/>
                <a:gd name="T86" fmla="*/ 576 w 829"/>
                <a:gd name="T87" fmla="*/ 72 h 829"/>
                <a:gd name="T88" fmla="*/ 627 w 829"/>
                <a:gd name="T89" fmla="*/ 170 h 829"/>
                <a:gd name="T90" fmla="*/ 659 w 829"/>
                <a:gd name="T91" fmla="*/ 226 h 829"/>
                <a:gd name="T92" fmla="*/ 771 w 829"/>
                <a:gd name="T93" fmla="*/ 286 h 829"/>
                <a:gd name="T94" fmla="*/ 737 w 829"/>
                <a:gd name="T95" fmla="*/ 392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29" h="829">
                  <a:moveTo>
                    <a:pt x="813" y="362"/>
                  </a:moveTo>
                  <a:cubicBezTo>
                    <a:pt x="755" y="357"/>
                    <a:pt x="755" y="357"/>
                    <a:pt x="755" y="357"/>
                  </a:cubicBezTo>
                  <a:cubicBezTo>
                    <a:pt x="755" y="350"/>
                    <a:pt x="753" y="344"/>
                    <a:pt x="752" y="337"/>
                  </a:cubicBezTo>
                  <a:cubicBezTo>
                    <a:pt x="802" y="311"/>
                    <a:pt x="802" y="311"/>
                    <a:pt x="802" y="311"/>
                  </a:cubicBezTo>
                  <a:cubicBezTo>
                    <a:pt x="811" y="307"/>
                    <a:pt x="814" y="297"/>
                    <a:pt x="811" y="288"/>
                  </a:cubicBezTo>
                  <a:cubicBezTo>
                    <a:pt x="785" y="224"/>
                    <a:pt x="785" y="224"/>
                    <a:pt x="785" y="224"/>
                  </a:cubicBezTo>
                  <a:cubicBezTo>
                    <a:pt x="781" y="216"/>
                    <a:pt x="771" y="211"/>
                    <a:pt x="763" y="214"/>
                  </a:cubicBezTo>
                  <a:cubicBezTo>
                    <a:pt x="708" y="231"/>
                    <a:pt x="708" y="231"/>
                    <a:pt x="708" y="231"/>
                  </a:cubicBezTo>
                  <a:cubicBezTo>
                    <a:pt x="704" y="225"/>
                    <a:pt x="700" y="219"/>
                    <a:pt x="696" y="214"/>
                  </a:cubicBezTo>
                  <a:cubicBezTo>
                    <a:pt x="733" y="170"/>
                    <a:pt x="733" y="170"/>
                    <a:pt x="733" y="170"/>
                  </a:cubicBezTo>
                  <a:cubicBezTo>
                    <a:pt x="739" y="163"/>
                    <a:pt x="738" y="152"/>
                    <a:pt x="732" y="146"/>
                  </a:cubicBezTo>
                  <a:cubicBezTo>
                    <a:pt x="683" y="97"/>
                    <a:pt x="683" y="97"/>
                    <a:pt x="683" y="97"/>
                  </a:cubicBezTo>
                  <a:cubicBezTo>
                    <a:pt x="677" y="90"/>
                    <a:pt x="666" y="90"/>
                    <a:pt x="659" y="96"/>
                  </a:cubicBezTo>
                  <a:cubicBezTo>
                    <a:pt x="615" y="132"/>
                    <a:pt x="615" y="132"/>
                    <a:pt x="615" y="132"/>
                  </a:cubicBezTo>
                  <a:cubicBezTo>
                    <a:pt x="610" y="128"/>
                    <a:pt x="604" y="124"/>
                    <a:pt x="598" y="121"/>
                  </a:cubicBezTo>
                  <a:cubicBezTo>
                    <a:pt x="615" y="67"/>
                    <a:pt x="615" y="67"/>
                    <a:pt x="615" y="67"/>
                  </a:cubicBezTo>
                  <a:cubicBezTo>
                    <a:pt x="618" y="58"/>
                    <a:pt x="614" y="48"/>
                    <a:pt x="605" y="45"/>
                  </a:cubicBezTo>
                  <a:cubicBezTo>
                    <a:pt x="542" y="18"/>
                    <a:pt x="542" y="18"/>
                    <a:pt x="542" y="18"/>
                  </a:cubicBezTo>
                  <a:cubicBezTo>
                    <a:pt x="533" y="15"/>
                    <a:pt x="523" y="18"/>
                    <a:pt x="519" y="27"/>
                  </a:cubicBezTo>
                  <a:cubicBezTo>
                    <a:pt x="493" y="77"/>
                    <a:pt x="493" y="77"/>
                    <a:pt x="493" y="77"/>
                  </a:cubicBezTo>
                  <a:cubicBezTo>
                    <a:pt x="486" y="75"/>
                    <a:pt x="479" y="74"/>
                    <a:pt x="472" y="73"/>
                  </a:cubicBezTo>
                  <a:cubicBezTo>
                    <a:pt x="467" y="16"/>
                    <a:pt x="467" y="16"/>
                    <a:pt x="467" y="16"/>
                  </a:cubicBezTo>
                  <a:cubicBezTo>
                    <a:pt x="466" y="7"/>
                    <a:pt x="458" y="0"/>
                    <a:pt x="449" y="0"/>
                  </a:cubicBezTo>
                  <a:cubicBezTo>
                    <a:pt x="380" y="0"/>
                    <a:pt x="380" y="0"/>
                    <a:pt x="380" y="0"/>
                  </a:cubicBezTo>
                  <a:cubicBezTo>
                    <a:pt x="371" y="0"/>
                    <a:pt x="363" y="7"/>
                    <a:pt x="362" y="16"/>
                  </a:cubicBezTo>
                  <a:cubicBezTo>
                    <a:pt x="357" y="72"/>
                    <a:pt x="357" y="72"/>
                    <a:pt x="357" y="72"/>
                  </a:cubicBezTo>
                  <a:cubicBezTo>
                    <a:pt x="350" y="73"/>
                    <a:pt x="344" y="75"/>
                    <a:pt x="337" y="77"/>
                  </a:cubicBezTo>
                  <a:cubicBezTo>
                    <a:pt x="311" y="26"/>
                    <a:pt x="311" y="26"/>
                    <a:pt x="311" y="26"/>
                  </a:cubicBezTo>
                  <a:cubicBezTo>
                    <a:pt x="307" y="18"/>
                    <a:pt x="297" y="14"/>
                    <a:pt x="288" y="18"/>
                  </a:cubicBezTo>
                  <a:cubicBezTo>
                    <a:pt x="224" y="44"/>
                    <a:pt x="224" y="44"/>
                    <a:pt x="224" y="44"/>
                  </a:cubicBezTo>
                  <a:cubicBezTo>
                    <a:pt x="216" y="48"/>
                    <a:pt x="211" y="57"/>
                    <a:pt x="214" y="66"/>
                  </a:cubicBezTo>
                  <a:cubicBezTo>
                    <a:pt x="232" y="122"/>
                    <a:pt x="232" y="122"/>
                    <a:pt x="232" y="122"/>
                  </a:cubicBezTo>
                  <a:cubicBezTo>
                    <a:pt x="215" y="134"/>
                    <a:pt x="215" y="134"/>
                    <a:pt x="215" y="134"/>
                  </a:cubicBezTo>
                  <a:cubicBezTo>
                    <a:pt x="170" y="96"/>
                    <a:pt x="170" y="96"/>
                    <a:pt x="170" y="96"/>
                  </a:cubicBezTo>
                  <a:cubicBezTo>
                    <a:pt x="163" y="90"/>
                    <a:pt x="152" y="90"/>
                    <a:pt x="146" y="97"/>
                  </a:cubicBezTo>
                  <a:cubicBezTo>
                    <a:pt x="97" y="146"/>
                    <a:pt x="97" y="146"/>
                    <a:pt x="97" y="146"/>
                  </a:cubicBezTo>
                  <a:cubicBezTo>
                    <a:pt x="90" y="152"/>
                    <a:pt x="90" y="163"/>
                    <a:pt x="96" y="170"/>
                  </a:cubicBezTo>
                  <a:cubicBezTo>
                    <a:pt x="134" y="215"/>
                    <a:pt x="134" y="215"/>
                    <a:pt x="134" y="215"/>
                  </a:cubicBezTo>
                  <a:cubicBezTo>
                    <a:pt x="122" y="231"/>
                    <a:pt x="122" y="231"/>
                    <a:pt x="122" y="231"/>
                  </a:cubicBezTo>
                  <a:cubicBezTo>
                    <a:pt x="67" y="213"/>
                    <a:pt x="67" y="213"/>
                    <a:pt x="67" y="213"/>
                  </a:cubicBezTo>
                  <a:cubicBezTo>
                    <a:pt x="58" y="211"/>
                    <a:pt x="48" y="215"/>
                    <a:pt x="45" y="224"/>
                  </a:cubicBezTo>
                  <a:cubicBezTo>
                    <a:pt x="18" y="287"/>
                    <a:pt x="18" y="287"/>
                    <a:pt x="18" y="287"/>
                  </a:cubicBezTo>
                  <a:cubicBezTo>
                    <a:pt x="15" y="296"/>
                    <a:pt x="18" y="306"/>
                    <a:pt x="27" y="310"/>
                  </a:cubicBezTo>
                  <a:cubicBezTo>
                    <a:pt x="78" y="337"/>
                    <a:pt x="78" y="337"/>
                    <a:pt x="78" y="337"/>
                  </a:cubicBezTo>
                  <a:cubicBezTo>
                    <a:pt x="74" y="357"/>
                    <a:pt x="74" y="357"/>
                    <a:pt x="74" y="357"/>
                  </a:cubicBezTo>
                  <a:cubicBezTo>
                    <a:pt x="16" y="362"/>
                    <a:pt x="16" y="362"/>
                    <a:pt x="16" y="362"/>
                  </a:cubicBezTo>
                  <a:cubicBezTo>
                    <a:pt x="7" y="363"/>
                    <a:pt x="0" y="371"/>
                    <a:pt x="0" y="380"/>
                  </a:cubicBezTo>
                  <a:cubicBezTo>
                    <a:pt x="0" y="449"/>
                    <a:pt x="0" y="449"/>
                    <a:pt x="0" y="449"/>
                  </a:cubicBezTo>
                  <a:cubicBezTo>
                    <a:pt x="0" y="458"/>
                    <a:pt x="7" y="466"/>
                    <a:pt x="16" y="467"/>
                  </a:cubicBezTo>
                  <a:cubicBezTo>
                    <a:pt x="73" y="472"/>
                    <a:pt x="73" y="472"/>
                    <a:pt x="73" y="472"/>
                  </a:cubicBezTo>
                  <a:cubicBezTo>
                    <a:pt x="74" y="478"/>
                    <a:pt x="75" y="485"/>
                    <a:pt x="77" y="492"/>
                  </a:cubicBezTo>
                  <a:cubicBezTo>
                    <a:pt x="26" y="518"/>
                    <a:pt x="26" y="518"/>
                    <a:pt x="26" y="518"/>
                  </a:cubicBezTo>
                  <a:cubicBezTo>
                    <a:pt x="18" y="522"/>
                    <a:pt x="14" y="532"/>
                    <a:pt x="18" y="541"/>
                  </a:cubicBezTo>
                  <a:cubicBezTo>
                    <a:pt x="44" y="604"/>
                    <a:pt x="44" y="604"/>
                    <a:pt x="44" y="604"/>
                  </a:cubicBezTo>
                  <a:cubicBezTo>
                    <a:pt x="48" y="613"/>
                    <a:pt x="57" y="617"/>
                    <a:pt x="66" y="615"/>
                  </a:cubicBezTo>
                  <a:cubicBezTo>
                    <a:pt x="121" y="597"/>
                    <a:pt x="121" y="597"/>
                    <a:pt x="121" y="597"/>
                  </a:cubicBezTo>
                  <a:cubicBezTo>
                    <a:pt x="124" y="603"/>
                    <a:pt x="129" y="609"/>
                    <a:pt x="133" y="615"/>
                  </a:cubicBezTo>
                  <a:cubicBezTo>
                    <a:pt x="96" y="659"/>
                    <a:pt x="96" y="659"/>
                    <a:pt x="96" y="659"/>
                  </a:cubicBezTo>
                  <a:cubicBezTo>
                    <a:pt x="90" y="666"/>
                    <a:pt x="90" y="677"/>
                    <a:pt x="97" y="683"/>
                  </a:cubicBezTo>
                  <a:cubicBezTo>
                    <a:pt x="146" y="732"/>
                    <a:pt x="146" y="732"/>
                    <a:pt x="146" y="732"/>
                  </a:cubicBezTo>
                  <a:cubicBezTo>
                    <a:pt x="152" y="738"/>
                    <a:pt x="163" y="739"/>
                    <a:pt x="170" y="733"/>
                  </a:cubicBezTo>
                  <a:cubicBezTo>
                    <a:pt x="215" y="695"/>
                    <a:pt x="215" y="695"/>
                    <a:pt x="215" y="695"/>
                  </a:cubicBezTo>
                  <a:cubicBezTo>
                    <a:pt x="231" y="706"/>
                    <a:pt x="231" y="706"/>
                    <a:pt x="231" y="706"/>
                  </a:cubicBezTo>
                  <a:cubicBezTo>
                    <a:pt x="213" y="762"/>
                    <a:pt x="213" y="762"/>
                    <a:pt x="213" y="762"/>
                  </a:cubicBezTo>
                  <a:cubicBezTo>
                    <a:pt x="211" y="771"/>
                    <a:pt x="215" y="780"/>
                    <a:pt x="224" y="784"/>
                  </a:cubicBezTo>
                  <a:cubicBezTo>
                    <a:pt x="287" y="810"/>
                    <a:pt x="287" y="810"/>
                    <a:pt x="287" y="810"/>
                  </a:cubicBezTo>
                  <a:cubicBezTo>
                    <a:pt x="296" y="814"/>
                    <a:pt x="306" y="810"/>
                    <a:pt x="310" y="802"/>
                  </a:cubicBezTo>
                  <a:cubicBezTo>
                    <a:pt x="337" y="751"/>
                    <a:pt x="337" y="751"/>
                    <a:pt x="337" y="751"/>
                  </a:cubicBezTo>
                  <a:cubicBezTo>
                    <a:pt x="357" y="755"/>
                    <a:pt x="357" y="755"/>
                    <a:pt x="357" y="755"/>
                  </a:cubicBezTo>
                  <a:cubicBezTo>
                    <a:pt x="362" y="813"/>
                    <a:pt x="362" y="813"/>
                    <a:pt x="362" y="813"/>
                  </a:cubicBezTo>
                  <a:cubicBezTo>
                    <a:pt x="363" y="822"/>
                    <a:pt x="371" y="829"/>
                    <a:pt x="380" y="829"/>
                  </a:cubicBezTo>
                  <a:cubicBezTo>
                    <a:pt x="449" y="829"/>
                    <a:pt x="449" y="829"/>
                    <a:pt x="449" y="829"/>
                  </a:cubicBezTo>
                  <a:cubicBezTo>
                    <a:pt x="458" y="829"/>
                    <a:pt x="466" y="822"/>
                    <a:pt x="467" y="813"/>
                  </a:cubicBezTo>
                  <a:cubicBezTo>
                    <a:pt x="472" y="756"/>
                    <a:pt x="472" y="756"/>
                    <a:pt x="472" y="756"/>
                  </a:cubicBezTo>
                  <a:cubicBezTo>
                    <a:pt x="478" y="755"/>
                    <a:pt x="485" y="754"/>
                    <a:pt x="492" y="752"/>
                  </a:cubicBezTo>
                  <a:cubicBezTo>
                    <a:pt x="518" y="802"/>
                    <a:pt x="518" y="802"/>
                    <a:pt x="518" y="802"/>
                  </a:cubicBezTo>
                  <a:cubicBezTo>
                    <a:pt x="522" y="811"/>
                    <a:pt x="532" y="814"/>
                    <a:pt x="541" y="811"/>
                  </a:cubicBezTo>
                  <a:cubicBezTo>
                    <a:pt x="604" y="785"/>
                    <a:pt x="604" y="785"/>
                    <a:pt x="604" y="785"/>
                  </a:cubicBezTo>
                  <a:cubicBezTo>
                    <a:pt x="613" y="781"/>
                    <a:pt x="617" y="771"/>
                    <a:pt x="615" y="762"/>
                  </a:cubicBezTo>
                  <a:cubicBezTo>
                    <a:pt x="597" y="707"/>
                    <a:pt x="597" y="707"/>
                    <a:pt x="597" y="707"/>
                  </a:cubicBezTo>
                  <a:cubicBezTo>
                    <a:pt x="614" y="695"/>
                    <a:pt x="614" y="695"/>
                    <a:pt x="614" y="695"/>
                  </a:cubicBezTo>
                  <a:cubicBezTo>
                    <a:pt x="659" y="733"/>
                    <a:pt x="659" y="733"/>
                    <a:pt x="659" y="733"/>
                  </a:cubicBezTo>
                  <a:cubicBezTo>
                    <a:pt x="666" y="739"/>
                    <a:pt x="677" y="738"/>
                    <a:pt x="683" y="732"/>
                  </a:cubicBezTo>
                  <a:cubicBezTo>
                    <a:pt x="732" y="683"/>
                    <a:pt x="732" y="683"/>
                    <a:pt x="732" y="683"/>
                  </a:cubicBezTo>
                  <a:cubicBezTo>
                    <a:pt x="738" y="677"/>
                    <a:pt x="739" y="666"/>
                    <a:pt x="733" y="659"/>
                  </a:cubicBezTo>
                  <a:cubicBezTo>
                    <a:pt x="696" y="615"/>
                    <a:pt x="696" y="615"/>
                    <a:pt x="696" y="615"/>
                  </a:cubicBezTo>
                  <a:cubicBezTo>
                    <a:pt x="700" y="610"/>
                    <a:pt x="704" y="604"/>
                    <a:pt x="707" y="598"/>
                  </a:cubicBezTo>
                  <a:cubicBezTo>
                    <a:pt x="762" y="615"/>
                    <a:pt x="762" y="615"/>
                    <a:pt x="762" y="615"/>
                  </a:cubicBezTo>
                  <a:cubicBezTo>
                    <a:pt x="771" y="618"/>
                    <a:pt x="781" y="614"/>
                    <a:pt x="784" y="605"/>
                  </a:cubicBezTo>
                  <a:cubicBezTo>
                    <a:pt x="810" y="542"/>
                    <a:pt x="810" y="542"/>
                    <a:pt x="810" y="542"/>
                  </a:cubicBezTo>
                  <a:cubicBezTo>
                    <a:pt x="814" y="533"/>
                    <a:pt x="810" y="523"/>
                    <a:pt x="802" y="519"/>
                  </a:cubicBezTo>
                  <a:cubicBezTo>
                    <a:pt x="751" y="492"/>
                    <a:pt x="751" y="492"/>
                    <a:pt x="751" y="492"/>
                  </a:cubicBezTo>
                  <a:cubicBezTo>
                    <a:pt x="753" y="485"/>
                    <a:pt x="755" y="479"/>
                    <a:pt x="755" y="472"/>
                  </a:cubicBezTo>
                  <a:cubicBezTo>
                    <a:pt x="813" y="467"/>
                    <a:pt x="813" y="467"/>
                    <a:pt x="813" y="467"/>
                  </a:cubicBezTo>
                  <a:cubicBezTo>
                    <a:pt x="822" y="466"/>
                    <a:pt x="829" y="458"/>
                    <a:pt x="829" y="449"/>
                  </a:cubicBezTo>
                  <a:cubicBezTo>
                    <a:pt x="829" y="380"/>
                    <a:pt x="829" y="380"/>
                    <a:pt x="829" y="380"/>
                  </a:cubicBezTo>
                  <a:cubicBezTo>
                    <a:pt x="829" y="371"/>
                    <a:pt x="822" y="363"/>
                    <a:pt x="813" y="362"/>
                  </a:cubicBezTo>
                  <a:close/>
                  <a:moveTo>
                    <a:pt x="793" y="432"/>
                  </a:moveTo>
                  <a:cubicBezTo>
                    <a:pt x="737" y="437"/>
                    <a:pt x="737" y="437"/>
                    <a:pt x="737" y="437"/>
                  </a:cubicBezTo>
                  <a:cubicBezTo>
                    <a:pt x="728" y="438"/>
                    <a:pt x="721" y="445"/>
                    <a:pt x="721" y="455"/>
                  </a:cubicBezTo>
                  <a:cubicBezTo>
                    <a:pt x="720" y="468"/>
                    <a:pt x="718" y="482"/>
                    <a:pt x="713" y="495"/>
                  </a:cubicBezTo>
                  <a:cubicBezTo>
                    <a:pt x="710" y="503"/>
                    <a:pt x="713" y="513"/>
                    <a:pt x="721" y="517"/>
                  </a:cubicBezTo>
                  <a:cubicBezTo>
                    <a:pt x="771" y="543"/>
                    <a:pt x="771" y="543"/>
                    <a:pt x="771" y="543"/>
                  </a:cubicBezTo>
                  <a:cubicBezTo>
                    <a:pt x="757" y="576"/>
                    <a:pt x="757" y="576"/>
                    <a:pt x="757" y="576"/>
                  </a:cubicBezTo>
                  <a:cubicBezTo>
                    <a:pt x="704" y="559"/>
                    <a:pt x="704" y="559"/>
                    <a:pt x="704" y="559"/>
                  </a:cubicBezTo>
                  <a:cubicBezTo>
                    <a:pt x="695" y="556"/>
                    <a:pt x="686" y="561"/>
                    <a:pt x="682" y="569"/>
                  </a:cubicBezTo>
                  <a:cubicBezTo>
                    <a:pt x="676" y="581"/>
                    <a:pt x="669" y="593"/>
                    <a:pt x="659" y="603"/>
                  </a:cubicBezTo>
                  <a:cubicBezTo>
                    <a:pt x="653" y="610"/>
                    <a:pt x="653" y="620"/>
                    <a:pt x="659" y="627"/>
                  </a:cubicBezTo>
                  <a:cubicBezTo>
                    <a:pt x="695" y="669"/>
                    <a:pt x="695" y="669"/>
                    <a:pt x="695" y="669"/>
                  </a:cubicBezTo>
                  <a:cubicBezTo>
                    <a:pt x="669" y="695"/>
                    <a:pt x="669" y="695"/>
                    <a:pt x="669" y="695"/>
                  </a:cubicBezTo>
                  <a:cubicBezTo>
                    <a:pt x="627" y="659"/>
                    <a:pt x="627" y="659"/>
                    <a:pt x="627" y="659"/>
                  </a:cubicBezTo>
                  <a:cubicBezTo>
                    <a:pt x="621" y="654"/>
                    <a:pt x="612" y="653"/>
                    <a:pt x="605" y="658"/>
                  </a:cubicBezTo>
                  <a:cubicBezTo>
                    <a:pt x="566" y="685"/>
                    <a:pt x="566" y="685"/>
                    <a:pt x="566" y="685"/>
                  </a:cubicBezTo>
                  <a:cubicBezTo>
                    <a:pt x="559" y="689"/>
                    <a:pt x="556" y="697"/>
                    <a:pt x="559" y="705"/>
                  </a:cubicBezTo>
                  <a:cubicBezTo>
                    <a:pt x="575" y="758"/>
                    <a:pt x="575" y="758"/>
                    <a:pt x="575" y="758"/>
                  </a:cubicBezTo>
                  <a:cubicBezTo>
                    <a:pt x="542" y="771"/>
                    <a:pt x="542" y="771"/>
                    <a:pt x="542" y="771"/>
                  </a:cubicBezTo>
                  <a:cubicBezTo>
                    <a:pt x="517" y="722"/>
                    <a:pt x="517" y="722"/>
                    <a:pt x="517" y="722"/>
                  </a:cubicBezTo>
                  <a:cubicBezTo>
                    <a:pt x="513" y="714"/>
                    <a:pt x="504" y="711"/>
                    <a:pt x="495" y="713"/>
                  </a:cubicBezTo>
                  <a:cubicBezTo>
                    <a:pt x="481" y="718"/>
                    <a:pt x="467" y="721"/>
                    <a:pt x="453" y="723"/>
                  </a:cubicBezTo>
                  <a:cubicBezTo>
                    <a:pt x="444" y="724"/>
                    <a:pt x="438" y="730"/>
                    <a:pt x="437" y="739"/>
                  </a:cubicBezTo>
                  <a:cubicBezTo>
                    <a:pt x="432" y="793"/>
                    <a:pt x="432" y="793"/>
                    <a:pt x="432" y="793"/>
                  </a:cubicBezTo>
                  <a:cubicBezTo>
                    <a:pt x="397" y="793"/>
                    <a:pt x="397" y="793"/>
                    <a:pt x="397" y="793"/>
                  </a:cubicBezTo>
                  <a:cubicBezTo>
                    <a:pt x="392" y="738"/>
                    <a:pt x="392" y="738"/>
                    <a:pt x="392" y="738"/>
                  </a:cubicBezTo>
                  <a:cubicBezTo>
                    <a:pt x="391" y="730"/>
                    <a:pt x="385" y="724"/>
                    <a:pt x="377" y="722"/>
                  </a:cubicBezTo>
                  <a:cubicBezTo>
                    <a:pt x="331" y="713"/>
                    <a:pt x="331" y="713"/>
                    <a:pt x="331" y="713"/>
                  </a:cubicBezTo>
                  <a:cubicBezTo>
                    <a:pt x="323" y="711"/>
                    <a:pt x="315" y="715"/>
                    <a:pt x="311" y="722"/>
                  </a:cubicBezTo>
                  <a:cubicBezTo>
                    <a:pt x="286" y="771"/>
                    <a:pt x="286" y="771"/>
                    <a:pt x="286" y="771"/>
                  </a:cubicBezTo>
                  <a:cubicBezTo>
                    <a:pt x="253" y="757"/>
                    <a:pt x="253" y="757"/>
                    <a:pt x="253" y="757"/>
                  </a:cubicBezTo>
                  <a:cubicBezTo>
                    <a:pt x="269" y="705"/>
                    <a:pt x="269" y="705"/>
                    <a:pt x="269" y="705"/>
                  </a:cubicBezTo>
                  <a:cubicBezTo>
                    <a:pt x="272" y="697"/>
                    <a:pt x="269" y="689"/>
                    <a:pt x="263" y="685"/>
                  </a:cubicBezTo>
                  <a:cubicBezTo>
                    <a:pt x="225" y="658"/>
                    <a:pt x="225" y="658"/>
                    <a:pt x="225" y="658"/>
                  </a:cubicBezTo>
                  <a:cubicBezTo>
                    <a:pt x="218" y="653"/>
                    <a:pt x="209" y="653"/>
                    <a:pt x="203" y="658"/>
                  </a:cubicBezTo>
                  <a:cubicBezTo>
                    <a:pt x="159" y="695"/>
                    <a:pt x="159" y="695"/>
                    <a:pt x="159" y="695"/>
                  </a:cubicBezTo>
                  <a:cubicBezTo>
                    <a:pt x="134" y="669"/>
                    <a:pt x="134" y="669"/>
                    <a:pt x="134" y="669"/>
                  </a:cubicBezTo>
                  <a:cubicBezTo>
                    <a:pt x="170" y="627"/>
                    <a:pt x="170" y="627"/>
                    <a:pt x="170" y="627"/>
                  </a:cubicBezTo>
                  <a:cubicBezTo>
                    <a:pt x="175" y="620"/>
                    <a:pt x="175" y="610"/>
                    <a:pt x="170" y="604"/>
                  </a:cubicBezTo>
                  <a:cubicBezTo>
                    <a:pt x="160" y="592"/>
                    <a:pt x="152" y="580"/>
                    <a:pt x="145" y="567"/>
                  </a:cubicBezTo>
                  <a:cubicBezTo>
                    <a:pt x="140" y="560"/>
                    <a:pt x="132" y="556"/>
                    <a:pt x="123" y="559"/>
                  </a:cubicBezTo>
                  <a:cubicBezTo>
                    <a:pt x="71" y="575"/>
                    <a:pt x="71" y="575"/>
                    <a:pt x="71" y="575"/>
                  </a:cubicBezTo>
                  <a:cubicBezTo>
                    <a:pt x="58" y="542"/>
                    <a:pt x="58" y="542"/>
                    <a:pt x="58" y="542"/>
                  </a:cubicBezTo>
                  <a:cubicBezTo>
                    <a:pt x="106" y="517"/>
                    <a:pt x="106" y="517"/>
                    <a:pt x="106" y="517"/>
                  </a:cubicBezTo>
                  <a:cubicBezTo>
                    <a:pt x="113" y="513"/>
                    <a:pt x="117" y="505"/>
                    <a:pt x="115" y="496"/>
                  </a:cubicBezTo>
                  <a:cubicBezTo>
                    <a:pt x="111" y="483"/>
                    <a:pt x="108" y="468"/>
                    <a:pt x="107" y="453"/>
                  </a:cubicBezTo>
                  <a:cubicBezTo>
                    <a:pt x="106" y="444"/>
                    <a:pt x="99" y="438"/>
                    <a:pt x="90" y="437"/>
                  </a:cubicBezTo>
                  <a:cubicBezTo>
                    <a:pt x="36" y="432"/>
                    <a:pt x="36" y="432"/>
                    <a:pt x="36" y="432"/>
                  </a:cubicBezTo>
                  <a:cubicBezTo>
                    <a:pt x="36" y="396"/>
                    <a:pt x="36" y="396"/>
                    <a:pt x="36" y="396"/>
                  </a:cubicBezTo>
                  <a:cubicBezTo>
                    <a:pt x="90" y="392"/>
                    <a:pt x="90" y="392"/>
                    <a:pt x="90" y="392"/>
                  </a:cubicBezTo>
                  <a:cubicBezTo>
                    <a:pt x="98" y="391"/>
                    <a:pt x="105" y="385"/>
                    <a:pt x="106" y="378"/>
                  </a:cubicBezTo>
                  <a:cubicBezTo>
                    <a:pt x="116" y="331"/>
                    <a:pt x="116" y="331"/>
                    <a:pt x="116" y="331"/>
                  </a:cubicBezTo>
                  <a:cubicBezTo>
                    <a:pt x="118" y="323"/>
                    <a:pt x="114" y="315"/>
                    <a:pt x="107" y="311"/>
                  </a:cubicBezTo>
                  <a:cubicBezTo>
                    <a:pt x="58" y="286"/>
                    <a:pt x="58" y="286"/>
                    <a:pt x="58" y="286"/>
                  </a:cubicBezTo>
                  <a:cubicBezTo>
                    <a:pt x="72" y="253"/>
                    <a:pt x="72" y="253"/>
                    <a:pt x="72" y="253"/>
                  </a:cubicBezTo>
                  <a:cubicBezTo>
                    <a:pt x="123" y="269"/>
                    <a:pt x="123" y="269"/>
                    <a:pt x="123" y="269"/>
                  </a:cubicBezTo>
                  <a:cubicBezTo>
                    <a:pt x="131" y="271"/>
                    <a:pt x="139" y="269"/>
                    <a:pt x="143" y="263"/>
                  </a:cubicBezTo>
                  <a:cubicBezTo>
                    <a:pt x="171" y="225"/>
                    <a:pt x="171" y="225"/>
                    <a:pt x="171" y="225"/>
                  </a:cubicBezTo>
                  <a:cubicBezTo>
                    <a:pt x="176" y="218"/>
                    <a:pt x="176" y="209"/>
                    <a:pt x="171" y="203"/>
                  </a:cubicBezTo>
                  <a:cubicBezTo>
                    <a:pt x="134" y="159"/>
                    <a:pt x="134" y="159"/>
                    <a:pt x="134" y="159"/>
                  </a:cubicBezTo>
                  <a:cubicBezTo>
                    <a:pt x="159" y="134"/>
                    <a:pt x="159" y="134"/>
                    <a:pt x="159" y="134"/>
                  </a:cubicBezTo>
                  <a:cubicBezTo>
                    <a:pt x="203" y="170"/>
                    <a:pt x="203" y="170"/>
                    <a:pt x="203" y="170"/>
                  </a:cubicBezTo>
                  <a:cubicBezTo>
                    <a:pt x="209" y="176"/>
                    <a:pt x="218" y="176"/>
                    <a:pt x="224" y="171"/>
                  </a:cubicBezTo>
                  <a:cubicBezTo>
                    <a:pt x="263" y="144"/>
                    <a:pt x="263" y="144"/>
                    <a:pt x="263" y="144"/>
                  </a:cubicBezTo>
                  <a:cubicBezTo>
                    <a:pt x="270" y="139"/>
                    <a:pt x="272" y="131"/>
                    <a:pt x="270" y="124"/>
                  </a:cubicBezTo>
                  <a:cubicBezTo>
                    <a:pt x="253" y="71"/>
                    <a:pt x="253" y="71"/>
                    <a:pt x="253" y="71"/>
                  </a:cubicBezTo>
                  <a:cubicBezTo>
                    <a:pt x="287" y="58"/>
                    <a:pt x="287" y="58"/>
                    <a:pt x="287" y="58"/>
                  </a:cubicBezTo>
                  <a:cubicBezTo>
                    <a:pt x="312" y="106"/>
                    <a:pt x="312" y="106"/>
                    <a:pt x="312" y="106"/>
                  </a:cubicBezTo>
                  <a:cubicBezTo>
                    <a:pt x="316" y="114"/>
                    <a:pt x="325" y="118"/>
                    <a:pt x="333" y="115"/>
                  </a:cubicBezTo>
                  <a:cubicBezTo>
                    <a:pt x="347" y="111"/>
                    <a:pt x="362" y="108"/>
                    <a:pt x="376" y="106"/>
                  </a:cubicBezTo>
                  <a:cubicBezTo>
                    <a:pt x="384" y="105"/>
                    <a:pt x="391" y="98"/>
                    <a:pt x="392" y="90"/>
                  </a:cubicBezTo>
                  <a:cubicBezTo>
                    <a:pt x="397" y="36"/>
                    <a:pt x="397" y="36"/>
                    <a:pt x="397" y="36"/>
                  </a:cubicBezTo>
                  <a:cubicBezTo>
                    <a:pt x="432" y="36"/>
                    <a:pt x="432" y="36"/>
                    <a:pt x="432" y="36"/>
                  </a:cubicBezTo>
                  <a:cubicBezTo>
                    <a:pt x="437" y="91"/>
                    <a:pt x="437" y="91"/>
                    <a:pt x="437" y="91"/>
                  </a:cubicBezTo>
                  <a:cubicBezTo>
                    <a:pt x="438" y="100"/>
                    <a:pt x="445" y="107"/>
                    <a:pt x="455" y="107"/>
                  </a:cubicBezTo>
                  <a:cubicBezTo>
                    <a:pt x="468" y="108"/>
                    <a:pt x="482" y="111"/>
                    <a:pt x="495" y="115"/>
                  </a:cubicBezTo>
                  <a:cubicBezTo>
                    <a:pt x="504" y="119"/>
                    <a:pt x="513" y="115"/>
                    <a:pt x="517" y="107"/>
                  </a:cubicBezTo>
                  <a:cubicBezTo>
                    <a:pt x="543" y="58"/>
                    <a:pt x="543" y="58"/>
                    <a:pt x="543" y="58"/>
                  </a:cubicBezTo>
                  <a:cubicBezTo>
                    <a:pt x="576" y="72"/>
                    <a:pt x="576" y="72"/>
                    <a:pt x="576" y="72"/>
                  </a:cubicBezTo>
                  <a:cubicBezTo>
                    <a:pt x="559" y="125"/>
                    <a:pt x="559" y="125"/>
                    <a:pt x="559" y="125"/>
                  </a:cubicBezTo>
                  <a:cubicBezTo>
                    <a:pt x="557" y="133"/>
                    <a:pt x="561" y="143"/>
                    <a:pt x="569" y="146"/>
                  </a:cubicBezTo>
                  <a:cubicBezTo>
                    <a:pt x="581" y="152"/>
                    <a:pt x="593" y="160"/>
                    <a:pt x="603" y="169"/>
                  </a:cubicBezTo>
                  <a:cubicBezTo>
                    <a:pt x="610" y="175"/>
                    <a:pt x="620" y="176"/>
                    <a:pt x="627" y="170"/>
                  </a:cubicBezTo>
                  <a:cubicBezTo>
                    <a:pt x="669" y="134"/>
                    <a:pt x="669" y="134"/>
                    <a:pt x="669" y="134"/>
                  </a:cubicBezTo>
                  <a:cubicBezTo>
                    <a:pt x="695" y="159"/>
                    <a:pt x="695" y="159"/>
                    <a:pt x="695" y="159"/>
                  </a:cubicBezTo>
                  <a:cubicBezTo>
                    <a:pt x="659" y="202"/>
                    <a:pt x="659" y="202"/>
                    <a:pt x="659" y="202"/>
                  </a:cubicBezTo>
                  <a:cubicBezTo>
                    <a:pt x="653" y="209"/>
                    <a:pt x="653" y="219"/>
                    <a:pt x="659" y="226"/>
                  </a:cubicBezTo>
                  <a:cubicBezTo>
                    <a:pt x="669" y="236"/>
                    <a:pt x="677" y="248"/>
                    <a:pt x="682" y="260"/>
                  </a:cubicBezTo>
                  <a:cubicBezTo>
                    <a:pt x="686" y="269"/>
                    <a:pt x="696" y="273"/>
                    <a:pt x="704" y="270"/>
                  </a:cubicBezTo>
                  <a:cubicBezTo>
                    <a:pt x="758" y="253"/>
                    <a:pt x="758" y="253"/>
                    <a:pt x="758" y="253"/>
                  </a:cubicBezTo>
                  <a:cubicBezTo>
                    <a:pt x="771" y="286"/>
                    <a:pt x="771" y="286"/>
                    <a:pt x="771" y="286"/>
                  </a:cubicBezTo>
                  <a:cubicBezTo>
                    <a:pt x="722" y="312"/>
                    <a:pt x="722" y="312"/>
                    <a:pt x="722" y="312"/>
                  </a:cubicBezTo>
                  <a:cubicBezTo>
                    <a:pt x="714" y="316"/>
                    <a:pt x="710" y="326"/>
                    <a:pt x="713" y="334"/>
                  </a:cubicBezTo>
                  <a:cubicBezTo>
                    <a:pt x="718" y="347"/>
                    <a:pt x="720" y="361"/>
                    <a:pt x="721" y="374"/>
                  </a:cubicBezTo>
                  <a:cubicBezTo>
                    <a:pt x="721" y="383"/>
                    <a:pt x="728" y="391"/>
                    <a:pt x="737" y="392"/>
                  </a:cubicBezTo>
                  <a:cubicBezTo>
                    <a:pt x="793" y="396"/>
                    <a:pt x="793" y="396"/>
                    <a:pt x="793" y="396"/>
                  </a:cubicBezTo>
                  <a:lnTo>
                    <a:pt x="793" y="432"/>
                  </a:lnTo>
                  <a:close/>
                </a:path>
              </a:pathLst>
            </a:custGeom>
            <a:solidFill>
              <a:schemeClr val="bg1"/>
            </a:solidFill>
            <a:ln>
              <a:noFill/>
            </a:ln>
          </p:spPr>
          <p:txBody>
            <a:bodyPr vert="horz" wrap="square" lIns="186494" tIns="46623" rIns="186494" bIns="46623" numCol="1" anchor="t" anchorCtr="0" compatLnSpc="1">
              <a:prstTxWarp prst="textNoShape">
                <a:avLst/>
              </a:prstTxWarp>
            </a:bodyPr>
            <a:lstStyle/>
            <a:p>
              <a:pPr defTabSz="932418">
                <a:defRPr/>
              </a:pPr>
              <a:endParaRPr lang="en-US" sz="1836" kern="0">
                <a:solidFill>
                  <a:sysClr val="windowText" lastClr="000000"/>
                </a:solidFill>
                <a:latin typeface="Segoe UI"/>
              </a:endParaRPr>
            </a:p>
          </p:txBody>
        </p:sp>
      </p:grpSp>
      <p:grpSp>
        <p:nvGrpSpPr>
          <p:cNvPr id="135" name="Group 134"/>
          <p:cNvGrpSpPr/>
          <p:nvPr/>
        </p:nvGrpSpPr>
        <p:grpSpPr>
          <a:xfrm>
            <a:off x="10132404" y="1312365"/>
            <a:ext cx="1864943" cy="419612"/>
            <a:chOff x="9934311" y="1654192"/>
            <a:chExt cx="1828800" cy="411480"/>
          </a:xfrm>
        </p:grpSpPr>
        <p:sp>
          <p:nvSpPr>
            <p:cNvPr id="74" name="Rectangle 73"/>
            <p:cNvSpPr/>
            <p:nvPr/>
          </p:nvSpPr>
          <p:spPr bwMode="auto">
            <a:xfrm>
              <a:off x="9934311" y="1654192"/>
              <a:ext cx="1828800" cy="4114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6494" tIns="47558" rIns="186494" bIns="47558" numCol="1" rtlCol="0" anchor="ctr" anchorCtr="0" compatLnSpc="1">
              <a:prstTxWarp prst="textNoShape">
                <a:avLst/>
              </a:prstTxWarp>
            </a:bodyPr>
            <a:lstStyle/>
            <a:p>
              <a:pPr defTabSz="950846" fontAlgn="base">
                <a:lnSpc>
                  <a:spcPct val="90000"/>
                </a:lnSpc>
                <a:spcBef>
                  <a:spcPct val="0"/>
                </a:spcBef>
                <a:spcAft>
                  <a:spcPct val="0"/>
                </a:spcAft>
              </a:pPr>
              <a:r>
                <a:rPr lang="en-US" sz="1326" kern="0" dirty="0">
                  <a:gradFill>
                    <a:gsLst>
                      <a:gs pos="1250">
                        <a:srgbClr val="FFFFFF"/>
                      </a:gs>
                      <a:gs pos="100000">
                        <a:srgbClr val="FFFFFF"/>
                      </a:gs>
                    </a:gsLst>
                    <a:lin ang="5400000" scaled="0"/>
                  </a:gradFill>
                  <a:latin typeface="Segoe UI"/>
                  <a:cs typeface="Segoe UI" pitchFamily="34" charset="0"/>
                </a:rPr>
                <a:t>Workforce</a:t>
              </a:r>
            </a:p>
          </p:txBody>
        </p:sp>
        <p:sp>
          <p:nvSpPr>
            <p:cNvPr id="120" name="Freeform 5"/>
            <p:cNvSpPr>
              <a:spLocks noEditPoints="1"/>
            </p:cNvSpPr>
            <p:nvPr/>
          </p:nvSpPr>
          <p:spPr bwMode="auto">
            <a:xfrm>
              <a:off x="11314971" y="1754234"/>
              <a:ext cx="319856" cy="198719"/>
            </a:xfrm>
            <a:custGeom>
              <a:avLst/>
              <a:gdLst>
                <a:gd name="T0" fmla="*/ 1080 w 1266"/>
                <a:gd name="T1" fmla="*/ 410 h 783"/>
                <a:gd name="T2" fmla="*/ 1094 w 1266"/>
                <a:gd name="T3" fmla="*/ 324 h 783"/>
                <a:gd name="T4" fmla="*/ 1086 w 1266"/>
                <a:gd name="T5" fmla="*/ 133 h 783"/>
                <a:gd name="T6" fmla="*/ 874 w 1266"/>
                <a:gd name="T7" fmla="*/ 238 h 783"/>
                <a:gd name="T8" fmla="*/ 908 w 1266"/>
                <a:gd name="T9" fmla="*/ 373 h 783"/>
                <a:gd name="T10" fmla="*/ 851 w 1266"/>
                <a:gd name="T11" fmla="*/ 423 h 783"/>
                <a:gd name="T12" fmla="*/ 791 w 1266"/>
                <a:gd name="T13" fmla="*/ 436 h 783"/>
                <a:gd name="T14" fmla="*/ 729 w 1266"/>
                <a:gd name="T15" fmla="*/ 368 h 783"/>
                <a:gd name="T16" fmla="*/ 754 w 1266"/>
                <a:gd name="T17" fmla="*/ 52 h 783"/>
                <a:gd name="T18" fmla="*/ 482 w 1266"/>
                <a:gd name="T19" fmla="*/ 151 h 783"/>
                <a:gd name="T20" fmla="*/ 506 w 1266"/>
                <a:gd name="T21" fmla="*/ 318 h 783"/>
                <a:gd name="T22" fmla="*/ 492 w 1266"/>
                <a:gd name="T23" fmla="*/ 430 h 783"/>
                <a:gd name="T24" fmla="*/ 415 w 1266"/>
                <a:gd name="T25" fmla="*/ 423 h 783"/>
                <a:gd name="T26" fmla="*/ 358 w 1266"/>
                <a:gd name="T27" fmla="*/ 373 h 783"/>
                <a:gd name="T28" fmla="*/ 392 w 1266"/>
                <a:gd name="T29" fmla="*/ 238 h 783"/>
                <a:gd name="T30" fmla="*/ 180 w 1266"/>
                <a:gd name="T31" fmla="*/ 133 h 783"/>
                <a:gd name="T32" fmla="*/ 172 w 1266"/>
                <a:gd name="T33" fmla="*/ 324 h 783"/>
                <a:gd name="T34" fmla="*/ 186 w 1266"/>
                <a:gd name="T35" fmla="*/ 410 h 783"/>
                <a:gd name="T36" fmla="*/ 4 w 1266"/>
                <a:gd name="T37" fmla="*/ 666 h 783"/>
                <a:gd name="T38" fmla="*/ 276 w 1266"/>
                <a:gd name="T39" fmla="*/ 678 h 783"/>
                <a:gd name="T40" fmla="*/ 296 w 1266"/>
                <a:gd name="T41" fmla="*/ 783 h 783"/>
                <a:gd name="T42" fmla="*/ 997 w 1266"/>
                <a:gd name="T43" fmla="*/ 765 h 783"/>
                <a:gd name="T44" fmla="*/ 1244 w 1266"/>
                <a:gd name="T45" fmla="*/ 682 h 783"/>
                <a:gd name="T46" fmla="*/ 250 w 1266"/>
                <a:gd name="T47" fmla="*/ 594 h 783"/>
                <a:gd name="T48" fmla="*/ 39 w 1266"/>
                <a:gd name="T49" fmla="*/ 555 h 783"/>
                <a:gd name="T50" fmla="*/ 221 w 1266"/>
                <a:gd name="T51" fmla="*/ 438 h 783"/>
                <a:gd name="T52" fmla="*/ 211 w 1266"/>
                <a:gd name="T53" fmla="*/ 322 h 783"/>
                <a:gd name="T54" fmla="*/ 181 w 1266"/>
                <a:gd name="T55" fmla="*/ 260 h 783"/>
                <a:gd name="T56" fmla="*/ 285 w 1266"/>
                <a:gd name="T57" fmla="*/ 136 h 783"/>
                <a:gd name="T58" fmla="*/ 363 w 1266"/>
                <a:gd name="T59" fmla="*/ 262 h 783"/>
                <a:gd name="T60" fmla="*/ 343 w 1266"/>
                <a:gd name="T61" fmla="*/ 312 h 783"/>
                <a:gd name="T62" fmla="*/ 333 w 1266"/>
                <a:gd name="T63" fmla="*/ 437 h 783"/>
                <a:gd name="T64" fmla="*/ 961 w 1266"/>
                <a:gd name="T65" fmla="*/ 707 h 783"/>
                <a:gd name="T66" fmla="*/ 314 w 1266"/>
                <a:gd name="T67" fmla="*/ 618 h 783"/>
                <a:gd name="T68" fmla="*/ 518 w 1266"/>
                <a:gd name="T69" fmla="*/ 461 h 783"/>
                <a:gd name="T70" fmla="*/ 562 w 1266"/>
                <a:gd name="T71" fmla="*/ 358 h 783"/>
                <a:gd name="T72" fmla="*/ 494 w 1266"/>
                <a:gd name="T73" fmla="*/ 214 h 783"/>
                <a:gd name="T74" fmla="*/ 533 w 1266"/>
                <a:gd name="T75" fmla="*/ 67 h 783"/>
                <a:gd name="T76" fmla="*/ 734 w 1266"/>
                <a:gd name="T77" fmla="*/ 192 h 783"/>
                <a:gd name="T78" fmla="*/ 724 w 1266"/>
                <a:gd name="T79" fmla="*/ 274 h 783"/>
                <a:gd name="T80" fmla="*/ 703 w 1266"/>
                <a:gd name="T81" fmla="*/ 450 h 783"/>
                <a:gd name="T82" fmla="*/ 785 w 1266"/>
                <a:gd name="T83" fmla="*/ 472 h 783"/>
                <a:gd name="T84" fmla="*/ 1227 w 1266"/>
                <a:gd name="T85" fmla="*/ 646 h 783"/>
                <a:gd name="T86" fmla="*/ 911 w 1266"/>
                <a:gd name="T87" fmla="*/ 445 h 783"/>
                <a:gd name="T88" fmla="*/ 944 w 1266"/>
                <a:gd name="T89" fmla="*/ 366 h 783"/>
                <a:gd name="T90" fmla="*/ 892 w 1266"/>
                <a:gd name="T91" fmla="*/ 274 h 783"/>
                <a:gd name="T92" fmla="*/ 917 w 1266"/>
                <a:gd name="T93" fmla="*/ 163 h 783"/>
                <a:gd name="T94" fmla="*/ 1069 w 1266"/>
                <a:gd name="T95" fmla="*/ 244 h 783"/>
                <a:gd name="T96" fmla="*/ 1073 w 1266"/>
                <a:gd name="T97" fmla="*/ 295 h 783"/>
                <a:gd name="T98" fmla="*/ 1036 w 1266"/>
                <a:gd name="T99" fmla="*/ 369 h 783"/>
                <a:gd name="T100" fmla="*/ 1086 w 1266"/>
                <a:gd name="T101" fmla="*/ 448 h 783"/>
                <a:gd name="T102" fmla="*/ 1227 w 1266"/>
                <a:gd name="T103" fmla="*/ 646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66" h="783">
                  <a:moveTo>
                    <a:pt x="1263" y="553"/>
                  </a:moveTo>
                  <a:cubicBezTo>
                    <a:pt x="1259" y="487"/>
                    <a:pt x="1201" y="437"/>
                    <a:pt x="1097" y="414"/>
                  </a:cubicBezTo>
                  <a:cubicBezTo>
                    <a:pt x="1094" y="413"/>
                    <a:pt x="1094" y="413"/>
                    <a:pt x="1094" y="413"/>
                  </a:cubicBezTo>
                  <a:cubicBezTo>
                    <a:pt x="1089" y="412"/>
                    <a:pt x="1084" y="411"/>
                    <a:pt x="1080" y="410"/>
                  </a:cubicBezTo>
                  <a:cubicBezTo>
                    <a:pt x="1077" y="410"/>
                    <a:pt x="1074" y="409"/>
                    <a:pt x="1071" y="409"/>
                  </a:cubicBezTo>
                  <a:cubicBezTo>
                    <a:pt x="1072" y="373"/>
                    <a:pt x="1072" y="373"/>
                    <a:pt x="1072" y="373"/>
                  </a:cubicBezTo>
                  <a:cubicBezTo>
                    <a:pt x="1075" y="361"/>
                    <a:pt x="1081" y="350"/>
                    <a:pt x="1087" y="339"/>
                  </a:cubicBezTo>
                  <a:cubicBezTo>
                    <a:pt x="1089" y="334"/>
                    <a:pt x="1092" y="329"/>
                    <a:pt x="1094" y="324"/>
                  </a:cubicBezTo>
                  <a:cubicBezTo>
                    <a:pt x="1111" y="312"/>
                    <a:pt x="1127" y="282"/>
                    <a:pt x="1124" y="258"/>
                  </a:cubicBezTo>
                  <a:cubicBezTo>
                    <a:pt x="1123" y="245"/>
                    <a:pt x="1116" y="235"/>
                    <a:pt x="1105" y="229"/>
                  </a:cubicBezTo>
                  <a:cubicBezTo>
                    <a:pt x="1105" y="225"/>
                    <a:pt x="1105" y="220"/>
                    <a:pt x="1106" y="215"/>
                  </a:cubicBezTo>
                  <a:cubicBezTo>
                    <a:pt x="1107" y="190"/>
                    <a:pt x="1109" y="158"/>
                    <a:pt x="1086" y="133"/>
                  </a:cubicBezTo>
                  <a:cubicBezTo>
                    <a:pt x="1067" y="112"/>
                    <a:pt x="1032" y="101"/>
                    <a:pt x="981" y="100"/>
                  </a:cubicBezTo>
                  <a:cubicBezTo>
                    <a:pt x="980" y="100"/>
                    <a:pt x="979" y="100"/>
                    <a:pt x="979" y="100"/>
                  </a:cubicBezTo>
                  <a:cubicBezTo>
                    <a:pt x="936" y="104"/>
                    <a:pt x="905" y="118"/>
                    <a:pt x="888" y="141"/>
                  </a:cubicBezTo>
                  <a:cubicBezTo>
                    <a:pt x="864" y="172"/>
                    <a:pt x="870" y="211"/>
                    <a:pt x="874" y="238"/>
                  </a:cubicBezTo>
                  <a:cubicBezTo>
                    <a:pt x="858" y="251"/>
                    <a:pt x="856" y="267"/>
                    <a:pt x="856" y="276"/>
                  </a:cubicBezTo>
                  <a:cubicBezTo>
                    <a:pt x="857" y="297"/>
                    <a:pt x="874" y="314"/>
                    <a:pt x="888" y="323"/>
                  </a:cubicBezTo>
                  <a:cubicBezTo>
                    <a:pt x="889" y="324"/>
                    <a:pt x="889" y="325"/>
                    <a:pt x="890" y="326"/>
                  </a:cubicBezTo>
                  <a:cubicBezTo>
                    <a:pt x="896" y="341"/>
                    <a:pt x="904" y="358"/>
                    <a:pt x="908" y="373"/>
                  </a:cubicBezTo>
                  <a:cubicBezTo>
                    <a:pt x="907" y="408"/>
                    <a:pt x="907" y="408"/>
                    <a:pt x="907" y="408"/>
                  </a:cubicBezTo>
                  <a:cubicBezTo>
                    <a:pt x="906" y="409"/>
                    <a:pt x="904" y="409"/>
                    <a:pt x="902" y="410"/>
                  </a:cubicBezTo>
                  <a:cubicBezTo>
                    <a:pt x="897" y="411"/>
                    <a:pt x="892" y="412"/>
                    <a:pt x="886" y="414"/>
                  </a:cubicBezTo>
                  <a:cubicBezTo>
                    <a:pt x="877" y="418"/>
                    <a:pt x="865" y="420"/>
                    <a:pt x="851" y="423"/>
                  </a:cubicBezTo>
                  <a:cubicBezTo>
                    <a:pt x="848" y="423"/>
                    <a:pt x="844" y="424"/>
                    <a:pt x="841" y="425"/>
                  </a:cubicBezTo>
                  <a:cubicBezTo>
                    <a:pt x="833" y="427"/>
                    <a:pt x="827" y="433"/>
                    <a:pt x="827" y="442"/>
                  </a:cubicBezTo>
                  <a:cubicBezTo>
                    <a:pt x="827" y="442"/>
                    <a:pt x="827" y="443"/>
                    <a:pt x="827" y="443"/>
                  </a:cubicBezTo>
                  <a:cubicBezTo>
                    <a:pt x="814" y="441"/>
                    <a:pt x="802" y="438"/>
                    <a:pt x="791" y="436"/>
                  </a:cubicBezTo>
                  <a:cubicBezTo>
                    <a:pt x="779" y="434"/>
                    <a:pt x="768" y="432"/>
                    <a:pt x="759" y="430"/>
                  </a:cubicBezTo>
                  <a:cubicBezTo>
                    <a:pt x="753" y="428"/>
                    <a:pt x="746" y="426"/>
                    <a:pt x="740" y="424"/>
                  </a:cubicBezTo>
                  <a:cubicBezTo>
                    <a:pt x="736" y="423"/>
                    <a:pt x="733" y="422"/>
                    <a:pt x="729" y="421"/>
                  </a:cubicBezTo>
                  <a:cubicBezTo>
                    <a:pt x="729" y="404"/>
                    <a:pt x="729" y="386"/>
                    <a:pt x="729" y="368"/>
                  </a:cubicBezTo>
                  <a:cubicBezTo>
                    <a:pt x="735" y="345"/>
                    <a:pt x="745" y="319"/>
                    <a:pt x="755" y="294"/>
                  </a:cubicBezTo>
                  <a:cubicBezTo>
                    <a:pt x="773" y="284"/>
                    <a:pt x="794" y="261"/>
                    <a:pt x="796" y="235"/>
                  </a:cubicBezTo>
                  <a:cubicBezTo>
                    <a:pt x="796" y="223"/>
                    <a:pt x="794" y="203"/>
                    <a:pt x="771" y="186"/>
                  </a:cubicBezTo>
                  <a:cubicBezTo>
                    <a:pt x="777" y="149"/>
                    <a:pt x="786" y="94"/>
                    <a:pt x="754" y="52"/>
                  </a:cubicBezTo>
                  <a:cubicBezTo>
                    <a:pt x="732" y="23"/>
                    <a:pt x="694" y="6"/>
                    <a:pt x="641" y="0"/>
                  </a:cubicBezTo>
                  <a:cubicBezTo>
                    <a:pt x="641" y="0"/>
                    <a:pt x="640" y="0"/>
                    <a:pt x="639" y="0"/>
                  </a:cubicBezTo>
                  <a:cubicBezTo>
                    <a:pt x="575" y="2"/>
                    <a:pt x="532" y="16"/>
                    <a:pt x="507" y="43"/>
                  </a:cubicBezTo>
                  <a:cubicBezTo>
                    <a:pt x="478" y="75"/>
                    <a:pt x="480" y="117"/>
                    <a:pt x="482" y="151"/>
                  </a:cubicBezTo>
                  <a:cubicBezTo>
                    <a:pt x="483" y="160"/>
                    <a:pt x="483" y="168"/>
                    <a:pt x="483" y="175"/>
                  </a:cubicBezTo>
                  <a:cubicBezTo>
                    <a:pt x="469" y="182"/>
                    <a:pt x="460" y="194"/>
                    <a:pt x="458" y="211"/>
                  </a:cubicBezTo>
                  <a:cubicBezTo>
                    <a:pt x="454" y="241"/>
                    <a:pt x="475" y="281"/>
                    <a:pt x="496" y="296"/>
                  </a:cubicBezTo>
                  <a:cubicBezTo>
                    <a:pt x="499" y="303"/>
                    <a:pt x="503" y="311"/>
                    <a:pt x="506" y="318"/>
                  </a:cubicBezTo>
                  <a:cubicBezTo>
                    <a:pt x="514" y="334"/>
                    <a:pt x="521" y="349"/>
                    <a:pt x="526" y="366"/>
                  </a:cubicBezTo>
                  <a:cubicBezTo>
                    <a:pt x="527" y="422"/>
                    <a:pt x="527" y="422"/>
                    <a:pt x="527" y="422"/>
                  </a:cubicBezTo>
                  <a:cubicBezTo>
                    <a:pt x="522" y="424"/>
                    <a:pt x="517" y="425"/>
                    <a:pt x="511" y="426"/>
                  </a:cubicBezTo>
                  <a:cubicBezTo>
                    <a:pt x="506" y="427"/>
                    <a:pt x="499" y="428"/>
                    <a:pt x="492" y="430"/>
                  </a:cubicBezTo>
                  <a:cubicBezTo>
                    <a:pt x="491" y="430"/>
                    <a:pt x="487" y="431"/>
                    <a:pt x="483" y="431"/>
                  </a:cubicBezTo>
                  <a:cubicBezTo>
                    <a:pt x="473" y="433"/>
                    <a:pt x="457" y="435"/>
                    <a:pt x="439" y="439"/>
                  </a:cubicBezTo>
                  <a:cubicBezTo>
                    <a:pt x="438" y="432"/>
                    <a:pt x="432" y="426"/>
                    <a:pt x="425" y="425"/>
                  </a:cubicBezTo>
                  <a:cubicBezTo>
                    <a:pt x="421" y="424"/>
                    <a:pt x="418" y="423"/>
                    <a:pt x="415" y="423"/>
                  </a:cubicBezTo>
                  <a:cubicBezTo>
                    <a:pt x="401" y="420"/>
                    <a:pt x="389" y="418"/>
                    <a:pt x="379" y="414"/>
                  </a:cubicBezTo>
                  <a:cubicBezTo>
                    <a:pt x="374" y="412"/>
                    <a:pt x="369" y="411"/>
                    <a:pt x="364" y="410"/>
                  </a:cubicBezTo>
                  <a:cubicBezTo>
                    <a:pt x="362" y="409"/>
                    <a:pt x="360" y="409"/>
                    <a:pt x="359" y="408"/>
                  </a:cubicBezTo>
                  <a:cubicBezTo>
                    <a:pt x="358" y="373"/>
                    <a:pt x="358" y="373"/>
                    <a:pt x="358" y="373"/>
                  </a:cubicBezTo>
                  <a:cubicBezTo>
                    <a:pt x="362" y="358"/>
                    <a:pt x="370" y="341"/>
                    <a:pt x="376" y="326"/>
                  </a:cubicBezTo>
                  <a:cubicBezTo>
                    <a:pt x="377" y="325"/>
                    <a:pt x="377" y="324"/>
                    <a:pt x="378" y="323"/>
                  </a:cubicBezTo>
                  <a:cubicBezTo>
                    <a:pt x="392" y="314"/>
                    <a:pt x="409" y="297"/>
                    <a:pt x="410" y="276"/>
                  </a:cubicBezTo>
                  <a:cubicBezTo>
                    <a:pt x="410" y="267"/>
                    <a:pt x="408" y="251"/>
                    <a:pt x="392" y="238"/>
                  </a:cubicBezTo>
                  <a:cubicBezTo>
                    <a:pt x="396" y="211"/>
                    <a:pt x="402" y="172"/>
                    <a:pt x="378" y="141"/>
                  </a:cubicBezTo>
                  <a:cubicBezTo>
                    <a:pt x="361" y="118"/>
                    <a:pt x="330" y="104"/>
                    <a:pt x="287" y="100"/>
                  </a:cubicBezTo>
                  <a:cubicBezTo>
                    <a:pt x="287" y="100"/>
                    <a:pt x="286" y="100"/>
                    <a:pt x="285" y="100"/>
                  </a:cubicBezTo>
                  <a:cubicBezTo>
                    <a:pt x="234" y="101"/>
                    <a:pt x="199" y="112"/>
                    <a:pt x="180" y="133"/>
                  </a:cubicBezTo>
                  <a:cubicBezTo>
                    <a:pt x="157" y="158"/>
                    <a:pt x="159" y="190"/>
                    <a:pt x="160" y="215"/>
                  </a:cubicBezTo>
                  <a:cubicBezTo>
                    <a:pt x="161" y="220"/>
                    <a:pt x="161" y="225"/>
                    <a:pt x="161" y="229"/>
                  </a:cubicBezTo>
                  <a:cubicBezTo>
                    <a:pt x="150" y="235"/>
                    <a:pt x="143" y="245"/>
                    <a:pt x="142" y="258"/>
                  </a:cubicBezTo>
                  <a:cubicBezTo>
                    <a:pt x="139" y="282"/>
                    <a:pt x="155" y="312"/>
                    <a:pt x="172" y="324"/>
                  </a:cubicBezTo>
                  <a:cubicBezTo>
                    <a:pt x="174" y="329"/>
                    <a:pt x="177" y="334"/>
                    <a:pt x="179" y="339"/>
                  </a:cubicBezTo>
                  <a:cubicBezTo>
                    <a:pt x="185" y="350"/>
                    <a:pt x="191" y="361"/>
                    <a:pt x="194" y="373"/>
                  </a:cubicBezTo>
                  <a:cubicBezTo>
                    <a:pt x="195" y="409"/>
                    <a:pt x="195" y="409"/>
                    <a:pt x="195" y="409"/>
                  </a:cubicBezTo>
                  <a:cubicBezTo>
                    <a:pt x="192" y="409"/>
                    <a:pt x="189" y="410"/>
                    <a:pt x="186" y="410"/>
                  </a:cubicBezTo>
                  <a:cubicBezTo>
                    <a:pt x="182" y="411"/>
                    <a:pt x="177" y="412"/>
                    <a:pt x="172" y="413"/>
                  </a:cubicBezTo>
                  <a:cubicBezTo>
                    <a:pt x="169" y="414"/>
                    <a:pt x="169" y="414"/>
                    <a:pt x="169" y="414"/>
                  </a:cubicBezTo>
                  <a:cubicBezTo>
                    <a:pt x="65" y="437"/>
                    <a:pt x="7" y="487"/>
                    <a:pt x="3" y="553"/>
                  </a:cubicBezTo>
                  <a:cubicBezTo>
                    <a:pt x="0" y="588"/>
                    <a:pt x="0" y="624"/>
                    <a:pt x="4" y="666"/>
                  </a:cubicBezTo>
                  <a:cubicBezTo>
                    <a:pt x="5" y="675"/>
                    <a:pt x="13" y="682"/>
                    <a:pt x="22" y="682"/>
                  </a:cubicBezTo>
                  <a:cubicBezTo>
                    <a:pt x="22" y="682"/>
                    <a:pt x="22" y="682"/>
                    <a:pt x="22" y="682"/>
                  </a:cubicBezTo>
                  <a:cubicBezTo>
                    <a:pt x="265" y="682"/>
                    <a:pt x="265" y="682"/>
                    <a:pt x="265" y="682"/>
                  </a:cubicBezTo>
                  <a:cubicBezTo>
                    <a:pt x="269" y="682"/>
                    <a:pt x="273" y="681"/>
                    <a:pt x="276" y="678"/>
                  </a:cubicBezTo>
                  <a:cubicBezTo>
                    <a:pt x="276" y="688"/>
                    <a:pt x="277" y="698"/>
                    <a:pt x="277" y="708"/>
                  </a:cubicBezTo>
                  <a:cubicBezTo>
                    <a:pt x="278" y="728"/>
                    <a:pt x="278" y="746"/>
                    <a:pt x="278" y="765"/>
                  </a:cubicBezTo>
                  <a:cubicBezTo>
                    <a:pt x="278" y="770"/>
                    <a:pt x="279" y="775"/>
                    <a:pt x="283" y="778"/>
                  </a:cubicBezTo>
                  <a:cubicBezTo>
                    <a:pt x="286" y="782"/>
                    <a:pt x="291" y="783"/>
                    <a:pt x="296" y="783"/>
                  </a:cubicBezTo>
                  <a:cubicBezTo>
                    <a:pt x="296" y="783"/>
                    <a:pt x="296" y="783"/>
                    <a:pt x="296" y="783"/>
                  </a:cubicBezTo>
                  <a:cubicBezTo>
                    <a:pt x="979" y="783"/>
                    <a:pt x="979" y="783"/>
                    <a:pt x="979" y="783"/>
                  </a:cubicBezTo>
                  <a:cubicBezTo>
                    <a:pt x="984" y="783"/>
                    <a:pt x="989" y="781"/>
                    <a:pt x="992" y="778"/>
                  </a:cubicBezTo>
                  <a:cubicBezTo>
                    <a:pt x="995" y="774"/>
                    <a:pt x="997" y="769"/>
                    <a:pt x="997" y="765"/>
                  </a:cubicBezTo>
                  <a:cubicBezTo>
                    <a:pt x="997" y="746"/>
                    <a:pt x="997" y="726"/>
                    <a:pt x="997" y="708"/>
                  </a:cubicBezTo>
                  <a:cubicBezTo>
                    <a:pt x="997" y="699"/>
                    <a:pt x="997" y="690"/>
                    <a:pt x="997" y="682"/>
                  </a:cubicBezTo>
                  <a:cubicBezTo>
                    <a:pt x="998" y="682"/>
                    <a:pt x="1000" y="682"/>
                    <a:pt x="1001" y="682"/>
                  </a:cubicBezTo>
                  <a:cubicBezTo>
                    <a:pt x="1244" y="682"/>
                    <a:pt x="1244" y="682"/>
                    <a:pt x="1244" y="682"/>
                  </a:cubicBezTo>
                  <a:cubicBezTo>
                    <a:pt x="1244" y="682"/>
                    <a:pt x="1244" y="682"/>
                    <a:pt x="1244" y="682"/>
                  </a:cubicBezTo>
                  <a:cubicBezTo>
                    <a:pt x="1253" y="682"/>
                    <a:pt x="1261" y="675"/>
                    <a:pt x="1262" y="666"/>
                  </a:cubicBezTo>
                  <a:cubicBezTo>
                    <a:pt x="1266" y="624"/>
                    <a:pt x="1266" y="588"/>
                    <a:pt x="1263" y="553"/>
                  </a:cubicBezTo>
                  <a:close/>
                  <a:moveTo>
                    <a:pt x="250" y="594"/>
                  </a:moveTo>
                  <a:cubicBezTo>
                    <a:pt x="248" y="611"/>
                    <a:pt x="247" y="629"/>
                    <a:pt x="247" y="646"/>
                  </a:cubicBezTo>
                  <a:cubicBezTo>
                    <a:pt x="39" y="646"/>
                    <a:pt x="39" y="646"/>
                    <a:pt x="39" y="646"/>
                  </a:cubicBezTo>
                  <a:cubicBezTo>
                    <a:pt x="36" y="613"/>
                    <a:pt x="36" y="585"/>
                    <a:pt x="39" y="556"/>
                  </a:cubicBezTo>
                  <a:cubicBezTo>
                    <a:pt x="39" y="556"/>
                    <a:pt x="39" y="556"/>
                    <a:pt x="39" y="555"/>
                  </a:cubicBezTo>
                  <a:cubicBezTo>
                    <a:pt x="42" y="489"/>
                    <a:pt x="127" y="460"/>
                    <a:pt x="177" y="449"/>
                  </a:cubicBezTo>
                  <a:cubicBezTo>
                    <a:pt x="178" y="449"/>
                    <a:pt x="179" y="449"/>
                    <a:pt x="180" y="448"/>
                  </a:cubicBezTo>
                  <a:cubicBezTo>
                    <a:pt x="184" y="447"/>
                    <a:pt x="189" y="447"/>
                    <a:pt x="193" y="446"/>
                  </a:cubicBezTo>
                  <a:cubicBezTo>
                    <a:pt x="202" y="444"/>
                    <a:pt x="211" y="443"/>
                    <a:pt x="221" y="438"/>
                  </a:cubicBezTo>
                  <a:cubicBezTo>
                    <a:pt x="227" y="435"/>
                    <a:pt x="231" y="428"/>
                    <a:pt x="231" y="421"/>
                  </a:cubicBezTo>
                  <a:cubicBezTo>
                    <a:pt x="230" y="369"/>
                    <a:pt x="230" y="369"/>
                    <a:pt x="230" y="369"/>
                  </a:cubicBezTo>
                  <a:cubicBezTo>
                    <a:pt x="230" y="368"/>
                    <a:pt x="230" y="366"/>
                    <a:pt x="230" y="364"/>
                  </a:cubicBezTo>
                  <a:cubicBezTo>
                    <a:pt x="225" y="349"/>
                    <a:pt x="218" y="335"/>
                    <a:pt x="211" y="322"/>
                  </a:cubicBezTo>
                  <a:cubicBezTo>
                    <a:pt x="208" y="316"/>
                    <a:pt x="205" y="310"/>
                    <a:pt x="202" y="304"/>
                  </a:cubicBezTo>
                  <a:cubicBezTo>
                    <a:pt x="201" y="300"/>
                    <a:pt x="197" y="297"/>
                    <a:pt x="193" y="295"/>
                  </a:cubicBezTo>
                  <a:cubicBezTo>
                    <a:pt x="185" y="290"/>
                    <a:pt x="175" y="267"/>
                    <a:pt x="178" y="261"/>
                  </a:cubicBezTo>
                  <a:cubicBezTo>
                    <a:pt x="178" y="261"/>
                    <a:pt x="178" y="260"/>
                    <a:pt x="181" y="260"/>
                  </a:cubicBezTo>
                  <a:cubicBezTo>
                    <a:pt x="190" y="259"/>
                    <a:pt x="196" y="252"/>
                    <a:pt x="197" y="244"/>
                  </a:cubicBezTo>
                  <a:cubicBezTo>
                    <a:pt x="198" y="234"/>
                    <a:pt x="197" y="223"/>
                    <a:pt x="196" y="213"/>
                  </a:cubicBezTo>
                  <a:cubicBezTo>
                    <a:pt x="195" y="191"/>
                    <a:pt x="194" y="171"/>
                    <a:pt x="206" y="158"/>
                  </a:cubicBezTo>
                  <a:cubicBezTo>
                    <a:pt x="219" y="144"/>
                    <a:pt x="245" y="137"/>
                    <a:pt x="285" y="136"/>
                  </a:cubicBezTo>
                  <a:cubicBezTo>
                    <a:pt x="317" y="139"/>
                    <a:pt x="338" y="148"/>
                    <a:pt x="349" y="163"/>
                  </a:cubicBezTo>
                  <a:cubicBezTo>
                    <a:pt x="365" y="183"/>
                    <a:pt x="360" y="212"/>
                    <a:pt x="356" y="235"/>
                  </a:cubicBezTo>
                  <a:cubicBezTo>
                    <a:pt x="355" y="238"/>
                    <a:pt x="355" y="241"/>
                    <a:pt x="354" y="244"/>
                  </a:cubicBezTo>
                  <a:cubicBezTo>
                    <a:pt x="353" y="251"/>
                    <a:pt x="357" y="259"/>
                    <a:pt x="363" y="262"/>
                  </a:cubicBezTo>
                  <a:cubicBezTo>
                    <a:pt x="367" y="264"/>
                    <a:pt x="374" y="269"/>
                    <a:pt x="374" y="274"/>
                  </a:cubicBezTo>
                  <a:cubicBezTo>
                    <a:pt x="374" y="281"/>
                    <a:pt x="363" y="290"/>
                    <a:pt x="357" y="293"/>
                  </a:cubicBezTo>
                  <a:cubicBezTo>
                    <a:pt x="353" y="294"/>
                    <a:pt x="349" y="298"/>
                    <a:pt x="347" y="302"/>
                  </a:cubicBezTo>
                  <a:cubicBezTo>
                    <a:pt x="346" y="306"/>
                    <a:pt x="344" y="309"/>
                    <a:pt x="343" y="312"/>
                  </a:cubicBezTo>
                  <a:cubicBezTo>
                    <a:pt x="336" y="329"/>
                    <a:pt x="328" y="347"/>
                    <a:pt x="322" y="366"/>
                  </a:cubicBezTo>
                  <a:cubicBezTo>
                    <a:pt x="322" y="368"/>
                    <a:pt x="322" y="369"/>
                    <a:pt x="322" y="371"/>
                  </a:cubicBezTo>
                  <a:cubicBezTo>
                    <a:pt x="323" y="422"/>
                    <a:pt x="323" y="422"/>
                    <a:pt x="323" y="422"/>
                  </a:cubicBezTo>
                  <a:cubicBezTo>
                    <a:pt x="323" y="428"/>
                    <a:pt x="327" y="434"/>
                    <a:pt x="333" y="437"/>
                  </a:cubicBezTo>
                  <a:cubicBezTo>
                    <a:pt x="340" y="441"/>
                    <a:pt x="348" y="443"/>
                    <a:pt x="355" y="445"/>
                  </a:cubicBezTo>
                  <a:cubicBezTo>
                    <a:pt x="358" y="445"/>
                    <a:pt x="361" y="446"/>
                    <a:pt x="363" y="447"/>
                  </a:cubicBezTo>
                  <a:cubicBezTo>
                    <a:pt x="293" y="482"/>
                    <a:pt x="253" y="533"/>
                    <a:pt x="250" y="594"/>
                  </a:cubicBezTo>
                  <a:close/>
                  <a:moveTo>
                    <a:pt x="961" y="707"/>
                  </a:moveTo>
                  <a:cubicBezTo>
                    <a:pt x="961" y="720"/>
                    <a:pt x="961" y="734"/>
                    <a:pt x="961" y="747"/>
                  </a:cubicBezTo>
                  <a:cubicBezTo>
                    <a:pt x="314" y="747"/>
                    <a:pt x="314" y="747"/>
                    <a:pt x="314" y="747"/>
                  </a:cubicBezTo>
                  <a:cubicBezTo>
                    <a:pt x="314" y="734"/>
                    <a:pt x="313" y="720"/>
                    <a:pt x="313" y="707"/>
                  </a:cubicBezTo>
                  <a:cubicBezTo>
                    <a:pt x="312" y="678"/>
                    <a:pt x="311" y="648"/>
                    <a:pt x="314" y="618"/>
                  </a:cubicBezTo>
                  <a:cubicBezTo>
                    <a:pt x="314" y="617"/>
                    <a:pt x="314" y="617"/>
                    <a:pt x="314" y="616"/>
                  </a:cubicBezTo>
                  <a:cubicBezTo>
                    <a:pt x="309" y="493"/>
                    <a:pt x="444" y="473"/>
                    <a:pt x="488" y="467"/>
                  </a:cubicBezTo>
                  <a:cubicBezTo>
                    <a:pt x="494" y="466"/>
                    <a:pt x="498" y="465"/>
                    <a:pt x="501" y="465"/>
                  </a:cubicBezTo>
                  <a:cubicBezTo>
                    <a:pt x="507" y="463"/>
                    <a:pt x="513" y="462"/>
                    <a:pt x="518" y="461"/>
                  </a:cubicBezTo>
                  <a:cubicBezTo>
                    <a:pt x="530" y="459"/>
                    <a:pt x="541" y="457"/>
                    <a:pt x="553" y="451"/>
                  </a:cubicBezTo>
                  <a:cubicBezTo>
                    <a:pt x="559" y="448"/>
                    <a:pt x="563" y="441"/>
                    <a:pt x="563" y="434"/>
                  </a:cubicBezTo>
                  <a:cubicBezTo>
                    <a:pt x="562" y="363"/>
                    <a:pt x="562" y="363"/>
                    <a:pt x="562" y="363"/>
                  </a:cubicBezTo>
                  <a:cubicBezTo>
                    <a:pt x="562" y="361"/>
                    <a:pt x="562" y="360"/>
                    <a:pt x="562" y="358"/>
                  </a:cubicBezTo>
                  <a:cubicBezTo>
                    <a:pt x="555" y="338"/>
                    <a:pt x="547" y="319"/>
                    <a:pt x="538" y="302"/>
                  </a:cubicBezTo>
                  <a:cubicBezTo>
                    <a:pt x="534" y="293"/>
                    <a:pt x="530" y="285"/>
                    <a:pt x="527" y="277"/>
                  </a:cubicBezTo>
                  <a:cubicBezTo>
                    <a:pt x="525" y="272"/>
                    <a:pt x="522" y="269"/>
                    <a:pt x="517" y="267"/>
                  </a:cubicBezTo>
                  <a:cubicBezTo>
                    <a:pt x="510" y="263"/>
                    <a:pt x="490" y="232"/>
                    <a:pt x="494" y="214"/>
                  </a:cubicBezTo>
                  <a:cubicBezTo>
                    <a:pt x="494" y="211"/>
                    <a:pt x="495" y="208"/>
                    <a:pt x="503" y="206"/>
                  </a:cubicBezTo>
                  <a:cubicBezTo>
                    <a:pt x="511" y="205"/>
                    <a:pt x="518" y="199"/>
                    <a:pt x="518" y="191"/>
                  </a:cubicBezTo>
                  <a:cubicBezTo>
                    <a:pt x="520" y="178"/>
                    <a:pt x="519" y="164"/>
                    <a:pt x="518" y="149"/>
                  </a:cubicBezTo>
                  <a:cubicBezTo>
                    <a:pt x="516" y="119"/>
                    <a:pt x="514" y="88"/>
                    <a:pt x="533" y="67"/>
                  </a:cubicBezTo>
                  <a:cubicBezTo>
                    <a:pt x="551" y="48"/>
                    <a:pt x="586" y="37"/>
                    <a:pt x="639" y="36"/>
                  </a:cubicBezTo>
                  <a:cubicBezTo>
                    <a:pt x="681" y="41"/>
                    <a:pt x="710" y="54"/>
                    <a:pt x="725" y="74"/>
                  </a:cubicBezTo>
                  <a:cubicBezTo>
                    <a:pt x="748" y="104"/>
                    <a:pt x="741" y="148"/>
                    <a:pt x="736" y="181"/>
                  </a:cubicBezTo>
                  <a:cubicBezTo>
                    <a:pt x="735" y="185"/>
                    <a:pt x="734" y="188"/>
                    <a:pt x="734" y="192"/>
                  </a:cubicBezTo>
                  <a:cubicBezTo>
                    <a:pt x="733" y="199"/>
                    <a:pt x="736" y="206"/>
                    <a:pt x="743" y="210"/>
                  </a:cubicBezTo>
                  <a:cubicBezTo>
                    <a:pt x="760" y="220"/>
                    <a:pt x="760" y="229"/>
                    <a:pt x="760" y="232"/>
                  </a:cubicBezTo>
                  <a:cubicBezTo>
                    <a:pt x="759" y="245"/>
                    <a:pt x="744" y="260"/>
                    <a:pt x="734" y="264"/>
                  </a:cubicBezTo>
                  <a:cubicBezTo>
                    <a:pt x="730" y="266"/>
                    <a:pt x="726" y="270"/>
                    <a:pt x="724" y="274"/>
                  </a:cubicBezTo>
                  <a:cubicBezTo>
                    <a:pt x="713" y="303"/>
                    <a:pt x="701" y="333"/>
                    <a:pt x="693" y="362"/>
                  </a:cubicBezTo>
                  <a:cubicBezTo>
                    <a:pt x="693" y="363"/>
                    <a:pt x="693" y="365"/>
                    <a:pt x="693" y="366"/>
                  </a:cubicBezTo>
                  <a:cubicBezTo>
                    <a:pt x="693" y="389"/>
                    <a:pt x="693" y="411"/>
                    <a:pt x="693" y="434"/>
                  </a:cubicBezTo>
                  <a:cubicBezTo>
                    <a:pt x="693" y="441"/>
                    <a:pt x="697" y="447"/>
                    <a:pt x="703" y="450"/>
                  </a:cubicBezTo>
                  <a:cubicBezTo>
                    <a:pt x="712" y="454"/>
                    <a:pt x="721" y="457"/>
                    <a:pt x="731" y="459"/>
                  </a:cubicBezTo>
                  <a:cubicBezTo>
                    <a:pt x="737" y="461"/>
                    <a:pt x="742" y="462"/>
                    <a:pt x="747" y="464"/>
                  </a:cubicBezTo>
                  <a:cubicBezTo>
                    <a:pt x="748" y="465"/>
                    <a:pt x="749" y="465"/>
                    <a:pt x="749" y="465"/>
                  </a:cubicBezTo>
                  <a:cubicBezTo>
                    <a:pt x="760" y="467"/>
                    <a:pt x="772" y="470"/>
                    <a:pt x="785" y="472"/>
                  </a:cubicBezTo>
                  <a:cubicBezTo>
                    <a:pt x="858" y="485"/>
                    <a:pt x="958" y="502"/>
                    <a:pt x="959" y="616"/>
                  </a:cubicBezTo>
                  <a:cubicBezTo>
                    <a:pt x="959" y="616"/>
                    <a:pt x="959" y="616"/>
                    <a:pt x="959" y="617"/>
                  </a:cubicBezTo>
                  <a:cubicBezTo>
                    <a:pt x="962" y="647"/>
                    <a:pt x="961" y="678"/>
                    <a:pt x="961" y="707"/>
                  </a:cubicBezTo>
                  <a:close/>
                  <a:moveTo>
                    <a:pt x="1227" y="646"/>
                  </a:moveTo>
                  <a:cubicBezTo>
                    <a:pt x="1019" y="646"/>
                    <a:pt x="1019" y="646"/>
                    <a:pt x="1019" y="646"/>
                  </a:cubicBezTo>
                  <a:cubicBezTo>
                    <a:pt x="1019" y="629"/>
                    <a:pt x="1018" y="611"/>
                    <a:pt x="1016" y="594"/>
                  </a:cubicBezTo>
                  <a:cubicBezTo>
                    <a:pt x="1013" y="533"/>
                    <a:pt x="973" y="482"/>
                    <a:pt x="903" y="447"/>
                  </a:cubicBezTo>
                  <a:cubicBezTo>
                    <a:pt x="905" y="446"/>
                    <a:pt x="908" y="445"/>
                    <a:pt x="911" y="445"/>
                  </a:cubicBezTo>
                  <a:cubicBezTo>
                    <a:pt x="918" y="443"/>
                    <a:pt x="926" y="441"/>
                    <a:pt x="933" y="437"/>
                  </a:cubicBezTo>
                  <a:cubicBezTo>
                    <a:pt x="939" y="434"/>
                    <a:pt x="943" y="428"/>
                    <a:pt x="943" y="422"/>
                  </a:cubicBezTo>
                  <a:cubicBezTo>
                    <a:pt x="944" y="371"/>
                    <a:pt x="944" y="371"/>
                    <a:pt x="944" y="371"/>
                  </a:cubicBezTo>
                  <a:cubicBezTo>
                    <a:pt x="944" y="369"/>
                    <a:pt x="944" y="368"/>
                    <a:pt x="944" y="366"/>
                  </a:cubicBezTo>
                  <a:cubicBezTo>
                    <a:pt x="938" y="347"/>
                    <a:pt x="930" y="329"/>
                    <a:pt x="923" y="312"/>
                  </a:cubicBezTo>
                  <a:cubicBezTo>
                    <a:pt x="922" y="309"/>
                    <a:pt x="920" y="306"/>
                    <a:pt x="919" y="302"/>
                  </a:cubicBezTo>
                  <a:cubicBezTo>
                    <a:pt x="917" y="298"/>
                    <a:pt x="913" y="294"/>
                    <a:pt x="909" y="293"/>
                  </a:cubicBezTo>
                  <a:cubicBezTo>
                    <a:pt x="903" y="290"/>
                    <a:pt x="892" y="281"/>
                    <a:pt x="892" y="274"/>
                  </a:cubicBezTo>
                  <a:cubicBezTo>
                    <a:pt x="892" y="269"/>
                    <a:pt x="899" y="264"/>
                    <a:pt x="903" y="262"/>
                  </a:cubicBezTo>
                  <a:cubicBezTo>
                    <a:pt x="909" y="259"/>
                    <a:pt x="913" y="251"/>
                    <a:pt x="912" y="244"/>
                  </a:cubicBezTo>
                  <a:cubicBezTo>
                    <a:pt x="911" y="241"/>
                    <a:pt x="911" y="238"/>
                    <a:pt x="910" y="235"/>
                  </a:cubicBezTo>
                  <a:cubicBezTo>
                    <a:pt x="906" y="212"/>
                    <a:pt x="901" y="183"/>
                    <a:pt x="917" y="163"/>
                  </a:cubicBezTo>
                  <a:cubicBezTo>
                    <a:pt x="928" y="148"/>
                    <a:pt x="949" y="139"/>
                    <a:pt x="981" y="136"/>
                  </a:cubicBezTo>
                  <a:cubicBezTo>
                    <a:pt x="1021" y="137"/>
                    <a:pt x="1047" y="144"/>
                    <a:pt x="1060" y="158"/>
                  </a:cubicBezTo>
                  <a:cubicBezTo>
                    <a:pt x="1072" y="171"/>
                    <a:pt x="1071" y="191"/>
                    <a:pt x="1070" y="213"/>
                  </a:cubicBezTo>
                  <a:cubicBezTo>
                    <a:pt x="1069" y="223"/>
                    <a:pt x="1068" y="234"/>
                    <a:pt x="1069" y="244"/>
                  </a:cubicBezTo>
                  <a:cubicBezTo>
                    <a:pt x="1070" y="252"/>
                    <a:pt x="1076" y="259"/>
                    <a:pt x="1085" y="260"/>
                  </a:cubicBezTo>
                  <a:cubicBezTo>
                    <a:pt x="1087" y="260"/>
                    <a:pt x="1088" y="261"/>
                    <a:pt x="1088" y="261"/>
                  </a:cubicBezTo>
                  <a:cubicBezTo>
                    <a:pt x="1088" y="261"/>
                    <a:pt x="1088" y="261"/>
                    <a:pt x="1088" y="261"/>
                  </a:cubicBezTo>
                  <a:cubicBezTo>
                    <a:pt x="1091" y="267"/>
                    <a:pt x="1081" y="290"/>
                    <a:pt x="1073" y="295"/>
                  </a:cubicBezTo>
                  <a:cubicBezTo>
                    <a:pt x="1069" y="297"/>
                    <a:pt x="1065" y="300"/>
                    <a:pt x="1064" y="304"/>
                  </a:cubicBezTo>
                  <a:cubicBezTo>
                    <a:pt x="1061" y="310"/>
                    <a:pt x="1058" y="316"/>
                    <a:pt x="1055" y="323"/>
                  </a:cubicBezTo>
                  <a:cubicBezTo>
                    <a:pt x="1048" y="335"/>
                    <a:pt x="1041" y="349"/>
                    <a:pt x="1036" y="364"/>
                  </a:cubicBezTo>
                  <a:cubicBezTo>
                    <a:pt x="1036" y="366"/>
                    <a:pt x="1036" y="368"/>
                    <a:pt x="1036" y="369"/>
                  </a:cubicBezTo>
                  <a:cubicBezTo>
                    <a:pt x="1035" y="421"/>
                    <a:pt x="1035" y="421"/>
                    <a:pt x="1035" y="421"/>
                  </a:cubicBezTo>
                  <a:cubicBezTo>
                    <a:pt x="1035" y="428"/>
                    <a:pt x="1039" y="435"/>
                    <a:pt x="1045" y="438"/>
                  </a:cubicBezTo>
                  <a:cubicBezTo>
                    <a:pt x="1055" y="443"/>
                    <a:pt x="1064" y="444"/>
                    <a:pt x="1073" y="446"/>
                  </a:cubicBezTo>
                  <a:cubicBezTo>
                    <a:pt x="1077" y="447"/>
                    <a:pt x="1082" y="447"/>
                    <a:pt x="1086" y="448"/>
                  </a:cubicBezTo>
                  <a:cubicBezTo>
                    <a:pt x="1087" y="449"/>
                    <a:pt x="1088" y="449"/>
                    <a:pt x="1089" y="449"/>
                  </a:cubicBezTo>
                  <a:cubicBezTo>
                    <a:pt x="1139" y="460"/>
                    <a:pt x="1224" y="489"/>
                    <a:pt x="1227" y="555"/>
                  </a:cubicBezTo>
                  <a:cubicBezTo>
                    <a:pt x="1227" y="556"/>
                    <a:pt x="1227" y="556"/>
                    <a:pt x="1227" y="556"/>
                  </a:cubicBezTo>
                  <a:cubicBezTo>
                    <a:pt x="1230" y="585"/>
                    <a:pt x="1230" y="613"/>
                    <a:pt x="1227" y="646"/>
                  </a:cubicBezTo>
                  <a:close/>
                </a:path>
              </a:pathLst>
            </a:custGeom>
            <a:solidFill>
              <a:schemeClr val="bg1"/>
            </a:solidFill>
            <a:ln>
              <a:noFill/>
            </a:ln>
          </p:spPr>
          <p:txBody>
            <a:bodyPr vert="horz" wrap="square" lIns="186494" tIns="46623" rIns="186494" bIns="46623" numCol="1" anchor="t" anchorCtr="0" compatLnSpc="1">
              <a:prstTxWarp prst="textNoShape">
                <a:avLst/>
              </a:prstTxWarp>
            </a:bodyPr>
            <a:lstStyle/>
            <a:p>
              <a:pPr defTabSz="932418"/>
              <a:endParaRPr lang="en-US" sz="1836">
                <a:solidFill>
                  <a:srgbClr val="FFFFFF"/>
                </a:solidFill>
                <a:latin typeface="Segoe UI"/>
              </a:endParaRPr>
            </a:p>
          </p:txBody>
        </p:sp>
      </p:grpSp>
    </p:spTree>
    <p:extLst>
      <p:ext uri="{BB962C8B-B14F-4D97-AF65-F5344CB8AC3E}">
        <p14:creationId xmlns:p14="http://schemas.microsoft.com/office/powerpoint/2010/main" val="35010144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283" tIns="91427" rIns="146283" bIns="91427" rtlCol="0" anchor="t">
            <a:noAutofit/>
          </a:bodyPr>
          <a:lstStyle/>
          <a:p>
            <a:r>
              <a:rPr lang="en-US" dirty="0"/>
              <a:t>Digital transformation solutions in action</a:t>
            </a:r>
          </a:p>
        </p:txBody>
      </p:sp>
      <p:sp>
        <p:nvSpPr>
          <p:cNvPr id="141" name="Rectangle 140"/>
          <p:cNvSpPr/>
          <p:nvPr/>
        </p:nvSpPr>
        <p:spPr bwMode="auto">
          <a:xfrm>
            <a:off x="1447788" y="1105742"/>
            <a:ext cx="1665990" cy="825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r>
              <a:rPr lang="en-US" sz="1599" kern="0" dirty="0">
                <a:solidFill>
                  <a:srgbClr val="505050"/>
                </a:solidFill>
                <a:latin typeface="Segoe UI Semibold" panose="020B0702040204020203" pitchFamily="34" charset="0"/>
                <a:ea typeface="Segoe UI" pitchFamily="34" charset="0"/>
                <a:cs typeface="Segoe UI Semibold" panose="020B0702040204020203" pitchFamily="34" charset="0"/>
              </a:rPr>
              <a:t>Retail &amp; Consumer Goods</a:t>
            </a:r>
          </a:p>
        </p:txBody>
      </p:sp>
      <p:sp>
        <p:nvSpPr>
          <p:cNvPr id="150" name="Rectangle 149"/>
          <p:cNvSpPr/>
          <p:nvPr/>
        </p:nvSpPr>
        <p:spPr bwMode="auto">
          <a:xfrm>
            <a:off x="1447788" y="1985686"/>
            <a:ext cx="1665990" cy="825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r>
              <a:rPr lang="en-US" sz="1599" kern="0" dirty="0">
                <a:solidFill>
                  <a:srgbClr val="505050"/>
                </a:solidFill>
                <a:latin typeface="Segoe UI Semibold" panose="020B0702040204020203" pitchFamily="34" charset="0"/>
                <a:ea typeface="Segoe UI" pitchFamily="34" charset="0"/>
                <a:cs typeface="Segoe UI Semibold" panose="020B0702040204020203" pitchFamily="34" charset="0"/>
              </a:rPr>
              <a:t>Discrete Manufacturing</a:t>
            </a:r>
          </a:p>
        </p:txBody>
      </p:sp>
      <p:sp>
        <p:nvSpPr>
          <p:cNvPr id="171" name="Rectangle 170"/>
          <p:cNvSpPr/>
          <p:nvPr/>
        </p:nvSpPr>
        <p:spPr bwMode="auto">
          <a:xfrm>
            <a:off x="1447788" y="2861341"/>
            <a:ext cx="1665990" cy="825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r>
              <a:rPr lang="en-US" sz="1599" kern="0" dirty="0">
                <a:solidFill>
                  <a:srgbClr val="505050"/>
                </a:solidFill>
                <a:latin typeface="Segoe UI Semibold" panose="020B0702040204020203" pitchFamily="34" charset="0"/>
                <a:ea typeface="Segoe UI" pitchFamily="34" charset="0"/>
                <a:cs typeface="Segoe UI Semibold" panose="020B0702040204020203" pitchFamily="34" charset="0"/>
              </a:rPr>
              <a:t>Government &amp; Education</a:t>
            </a:r>
          </a:p>
        </p:txBody>
      </p:sp>
      <p:sp>
        <p:nvSpPr>
          <p:cNvPr id="172" name="Rectangle 171"/>
          <p:cNvSpPr/>
          <p:nvPr/>
        </p:nvSpPr>
        <p:spPr bwMode="auto">
          <a:xfrm>
            <a:off x="1437432" y="5483068"/>
            <a:ext cx="1665990" cy="825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r>
              <a:rPr lang="en-US" sz="1599" kern="0" dirty="0">
                <a:solidFill>
                  <a:srgbClr val="505050"/>
                </a:solidFill>
                <a:latin typeface="Segoe UI Semibold" panose="020B0702040204020203" pitchFamily="34" charset="0"/>
                <a:ea typeface="Segoe UI" pitchFamily="34" charset="0"/>
                <a:cs typeface="Segoe UI Semibold" panose="020B0702040204020203" pitchFamily="34" charset="0"/>
              </a:rPr>
              <a:t>Professional Services</a:t>
            </a:r>
          </a:p>
        </p:txBody>
      </p:sp>
      <p:sp>
        <p:nvSpPr>
          <p:cNvPr id="183" name="Rectangle 182"/>
          <p:cNvSpPr/>
          <p:nvPr/>
        </p:nvSpPr>
        <p:spPr bwMode="auto">
          <a:xfrm>
            <a:off x="1447788" y="4613272"/>
            <a:ext cx="1665990" cy="825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r>
              <a:rPr lang="en-US" sz="1599" kern="0" dirty="0">
                <a:solidFill>
                  <a:srgbClr val="505050"/>
                </a:solidFill>
                <a:latin typeface="Segoe UI Semibold" panose="020B0702040204020203" pitchFamily="34" charset="0"/>
                <a:ea typeface="Segoe UI" pitchFamily="34" charset="0"/>
                <a:cs typeface="Segoe UI Semibold" panose="020B0702040204020203" pitchFamily="34" charset="0"/>
              </a:rPr>
              <a:t>Banking &amp; Financial Services</a:t>
            </a:r>
          </a:p>
        </p:txBody>
      </p:sp>
      <p:sp>
        <p:nvSpPr>
          <p:cNvPr id="186" name="Rectangle 185"/>
          <p:cNvSpPr/>
          <p:nvPr/>
        </p:nvSpPr>
        <p:spPr bwMode="auto">
          <a:xfrm>
            <a:off x="1447788" y="3741294"/>
            <a:ext cx="1665990" cy="825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r>
              <a:rPr lang="en-US" sz="1599" kern="0" dirty="0">
                <a:solidFill>
                  <a:srgbClr val="505050"/>
                </a:solidFill>
                <a:latin typeface="Segoe UI Semibold" panose="020B0702040204020203" pitchFamily="34" charset="0"/>
                <a:ea typeface="Segoe UI" pitchFamily="34" charset="0"/>
                <a:cs typeface="Segoe UI Semibold" panose="020B0702040204020203" pitchFamily="34" charset="0"/>
              </a:rPr>
              <a:t>Healthcare</a:t>
            </a:r>
          </a:p>
        </p:txBody>
      </p:sp>
      <p:sp>
        <p:nvSpPr>
          <p:cNvPr id="188" name="Freeform 79"/>
          <p:cNvSpPr>
            <a:spLocks noChangeArrowheads="1"/>
          </p:cNvSpPr>
          <p:nvPr/>
        </p:nvSpPr>
        <p:spPr bwMode="auto">
          <a:xfrm>
            <a:off x="834598" y="1277090"/>
            <a:ext cx="492261" cy="482310"/>
          </a:xfrm>
          <a:custGeom>
            <a:avLst/>
            <a:gdLst>
              <a:gd name="connsiteX0" fmla="*/ 2577306 w 3276152"/>
              <a:gd name="connsiteY0" fmla="*/ 2738438 h 3209926"/>
              <a:gd name="connsiteX1" fmla="*/ 2403474 w 3276152"/>
              <a:gd name="connsiteY1" fmla="*/ 2913063 h 3209926"/>
              <a:gd name="connsiteX2" fmla="*/ 2577306 w 3276152"/>
              <a:gd name="connsiteY2" fmla="*/ 3087688 h 3209926"/>
              <a:gd name="connsiteX3" fmla="*/ 2751138 w 3276152"/>
              <a:gd name="connsiteY3" fmla="*/ 2913063 h 3209926"/>
              <a:gd name="connsiteX4" fmla="*/ 2577306 w 3276152"/>
              <a:gd name="connsiteY4" fmla="*/ 2738438 h 3209926"/>
              <a:gd name="connsiteX5" fmla="*/ 1571626 w 3276152"/>
              <a:gd name="connsiteY5" fmla="*/ 2738438 h 3209926"/>
              <a:gd name="connsiteX6" fmla="*/ 1398588 w 3276152"/>
              <a:gd name="connsiteY6" fmla="*/ 2913063 h 3209926"/>
              <a:gd name="connsiteX7" fmla="*/ 1571626 w 3276152"/>
              <a:gd name="connsiteY7" fmla="*/ 3087688 h 3209926"/>
              <a:gd name="connsiteX8" fmla="*/ 1744664 w 3276152"/>
              <a:gd name="connsiteY8" fmla="*/ 2913063 h 3209926"/>
              <a:gd name="connsiteX9" fmla="*/ 1571626 w 3276152"/>
              <a:gd name="connsiteY9" fmla="*/ 2738438 h 3209926"/>
              <a:gd name="connsiteX10" fmla="*/ 988409 w 3276152"/>
              <a:gd name="connsiteY10" fmla="*/ 928004 h 3209926"/>
              <a:gd name="connsiteX11" fmla="*/ 1011936 w 3276152"/>
              <a:gd name="connsiteY11" fmla="*/ 1011882 h 3209926"/>
              <a:gd name="connsiteX12" fmla="*/ 1376554 w 3276152"/>
              <a:gd name="connsiteY12" fmla="*/ 2311819 h 3209926"/>
              <a:gd name="connsiteX13" fmla="*/ 1377458 w 3276152"/>
              <a:gd name="connsiteY13" fmla="*/ 2315042 h 3209926"/>
              <a:gd name="connsiteX14" fmla="*/ 1381153 w 3276152"/>
              <a:gd name="connsiteY14" fmla="*/ 2320508 h 3209926"/>
              <a:gd name="connsiteX15" fmla="*/ 1385951 w 3276152"/>
              <a:gd name="connsiteY15" fmla="*/ 2344106 h 3209926"/>
              <a:gd name="connsiteX16" fmla="*/ 1392031 w 3276152"/>
              <a:gd name="connsiteY16" fmla="*/ 2350184 h 3209926"/>
              <a:gd name="connsiteX17" fmla="*/ 2741819 w 3276152"/>
              <a:gd name="connsiteY17" fmla="*/ 2350184 h 3209926"/>
              <a:gd name="connsiteX18" fmla="*/ 2747899 w 3276152"/>
              <a:gd name="connsiteY18" fmla="*/ 2347145 h 3209926"/>
              <a:gd name="connsiteX19" fmla="*/ 3155268 w 3276152"/>
              <a:gd name="connsiteY19" fmla="*/ 937120 h 3209926"/>
              <a:gd name="connsiteX20" fmla="*/ 3152227 w 3276152"/>
              <a:gd name="connsiteY20" fmla="*/ 931043 h 3209926"/>
              <a:gd name="connsiteX21" fmla="*/ 3149187 w 3276152"/>
              <a:gd name="connsiteY21" fmla="*/ 928004 h 3209926"/>
              <a:gd name="connsiteX22" fmla="*/ 1029693 w 3276152"/>
              <a:gd name="connsiteY22" fmla="*/ 928004 h 3209926"/>
              <a:gd name="connsiteX23" fmla="*/ 60802 w 3276152"/>
              <a:gd name="connsiteY23" fmla="*/ 0 h 3209926"/>
              <a:gd name="connsiteX24" fmla="*/ 598903 w 3276152"/>
              <a:gd name="connsiteY24" fmla="*/ 0 h 3209926"/>
              <a:gd name="connsiteX25" fmla="*/ 763069 w 3276152"/>
              <a:gd name="connsiteY25" fmla="*/ 124622 h 3209926"/>
              <a:gd name="connsiteX26" fmla="*/ 922431 w 3276152"/>
              <a:gd name="connsiteY26" fmla="*/ 692780 h 3209926"/>
              <a:gd name="connsiteX27" fmla="*/ 954314 w 3276152"/>
              <a:gd name="connsiteY27" fmla="*/ 806450 h 3209926"/>
              <a:gd name="connsiteX28" fmla="*/ 1114978 w 3276152"/>
              <a:gd name="connsiteY28" fmla="*/ 806450 h 3209926"/>
              <a:gd name="connsiteX29" fmla="*/ 3149187 w 3276152"/>
              <a:gd name="connsiteY29" fmla="*/ 806450 h 3209926"/>
              <a:gd name="connsiteX30" fmla="*/ 3249509 w 3276152"/>
              <a:gd name="connsiteY30" fmla="*/ 858110 h 3209926"/>
              <a:gd name="connsiteX31" fmla="*/ 3270790 w 3276152"/>
              <a:gd name="connsiteY31" fmla="*/ 970548 h 3209926"/>
              <a:gd name="connsiteX32" fmla="*/ 2866462 w 3276152"/>
              <a:gd name="connsiteY32" fmla="*/ 2380572 h 3209926"/>
              <a:gd name="connsiteX33" fmla="*/ 2741819 w 3276152"/>
              <a:gd name="connsiteY33" fmla="*/ 2471738 h 3209926"/>
              <a:gd name="connsiteX34" fmla="*/ 2638426 w 3276152"/>
              <a:gd name="connsiteY34" fmla="*/ 2471738 h 3209926"/>
              <a:gd name="connsiteX35" fmla="*/ 2638426 w 3276152"/>
              <a:gd name="connsiteY35" fmla="*/ 2624356 h 3209926"/>
              <a:gd name="connsiteX36" fmla="*/ 2691932 w 3276152"/>
              <a:gd name="connsiteY36" fmla="*/ 2641055 h 3209926"/>
              <a:gd name="connsiteX37" fmla="*/ 2871788 w 3276152"/>
              <a:gd name="connsiteY37" fmla="*/ 2913857 h 3209926"/>
              <a:gd name="connsiteX38" fmla="*/ 2577306 w 3276152"/>
              <a:gd name="connsiteY38" fmla="*/ 3209926 h 3209926"/>
              <a:gd name="connsiteX39" fmla="*/ 2282824 w 3276152"/>
              <a:gd name="connsiteY39" fmla="*/ 2913857 h 3209926"/>
              <a:gd name="connsiteX40" fmla="*/ 2462681 w 3276152"/>
              <a:gd name="connsiteY40" fmla="*/ 2641055 h 3209926"/>
              <a:gd name="connsiteX41" fmla="*/ 2516188 w 3276152"/>
              <a:gd name="connsiteY41" fmla="*/ 2624356 h 3209926"/>
              <a:gd name="connsiteX42" fmla="*/ 2516188 w 3276152"/>
              <a:gd name="connsiteY42" fmla="*/ 2471738 h 3209926"/>
              <a:gd name="connsiteX43" fmla="*/ 2504222 w 3276152"/>
              <a:gd name="connsiteY43" fmla="*/ 2471738 h 3209926"/>
              <a:gd name="connsiteX44" fmla="*/ 1632264 w 3276152"/>
              <a:gd name="connsiteY44" fmla="*/ 2471738 h 3209926"/>
              <a:gd name="connsiteX45" fmla="*/ 1631950 w 3276152"/>
              <a:gd name="connsiteY45" fmla="*/ 2471738 h 3209926"/>
              <a:gd name="connsiteX46" fmla="*/ 1631950 w 3276152"/>
              <a:gd name="connsiteY46" fmla="*/ 2624058 h 3209926"/>
              <a:gd name="connsiteX47" fmla="*/ 1686559 w 3276152"/>
              <a:gd name="connsiteY47" fmla="*/ 2641055 h 3209926"/>
              <a:gd name="connsiteX48" fmla="*/ 1866900 w 3276152"/>
              <a:gd name="connsiteY48" fmla="*/ 2913857 h 3209926"/>
              <a:gd name="connsiteX49" fmla="*/ 1571625 w 3276152"/>
              <a:gd name="connsiteY49" fmla="*/ 3209926 h 3209926"/>
              <a:gd name="connsiteX50" fmla="*/ 1276350 w 3276152"/>
              <a:gd name="connsiteY50" fmla="*/ 2913857 h 3209926"/>
              <a:gd name="connsiteX51" fmla="*/ 1456690 w 3276152"/>
              <a:gd name="connsiteY51" fmla="*/ 2641055 h 3209926"/>
              <a:gd name="connsiteX52" fmla="*/ 1511300 w 3276152"/>
              <a:gd name="connsiteY52" fmla="*/ 2624058 h 3209926"/>
              <a:gd name="connsiteX53" fmla="*/ 1511300 w 3276152"/>
              <a:gd name="connsiteY53" fmla="*/ 2471738 h 3209926"/>
              <a:gd name="connsiteX54" fmla="*/ 1505062 w 3276152"/>
              <a:gd name="connsiteY54" fmla="*/ 2471738 h 3209926"/>
              <a:gd name="connsiteX55" fmla="*/ 1392031 w 3276152"/>
              <a:gd name="connsiteY55" fmla="*/ 2471738 h 3209926"/>
              <a:gd name="connsiteX56" fmla="*/ 1274466 w 3276152"/>
              <a:gd name="connsiteY56" fmla="*/ 2393535 h 3209926"/>
              <a:gd name="connsiteX57" fmla="*/ 1271211 w 3276152"/>
              <a:gd name="connsiteY57" fmla="*/ 2377632 h 3209926"/>
              <a:gd name="connsiteX58" fmla="*/ 1270768 w 3276152"/>
              <a:gd name="connsiteY58" fmla="*/ 2376932 h 3209926"/>
              <a:gd name="connsiteX59" fmla="*/ 647544 w 3276152"/>
              <a:gd name="connsiteY59" fmla="*/ 158057 h 3209926"/>
              <a:gd name="connsiteX60" fmla="*/ 598903 w 3276152"/>
              <a:gd name="connsiteY60" fmla="*/ 121582 h 3209926"/>
              <a:gd name="connsiteX61" fmla="*/ 60802 w 3276152"/>
              <a:gd name="connsiteY61" fmla="*/ 121582 h 3209926"/>
              <a:gd name="connsiteX62" fmla="*/ 0 w 3276152"/>
              <a:gd name="connsiteY62" fmla="*/ 60791 h 3209926"/>
              <a:gd name="connsiteX63" fmla="*/ 60802 w 3276152"/>
              <a:gd name="connsiteY63" fmla="*/ 0 h 3209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76152" h="3209926">
                <a:moveTo>
                  <a:pt x="2577306" y="2738438"/>
                </a:moveTo>
                <a:cubicBezTo>
                  <a:pt x="2481301" y="2738438"/>
                  <a:pt x="2403474" y="2816620"/>
                  <a:pt x="2403474" y="2913063"/>
                </a:cubicBezTo>
                <a:cubicBezTo>
                  <a:pt x="2403474" y="3009506"/>
                  <a:pt x="2481301" y="3087688"/>
                  <a:pt x="2577306" y="3087688"/>
                </a:cubicBezTo>
                <a:cubicBezTo>
                  <a:pt x="2673311" y="3087688"/>
                  <a:pt x="2751138" y="3009506"/>
                  <a:pt x="2751138" y="2913063"/>
                </a:cubicBezTo>
                <a:cubicBezTo>
                  <a:pt x="2751138" y="2816620"/>
                  <a:pt x="2673311" y="2738438"/>
                  <a:pt x="2577306" y="2738438"/>
                </a:cubicBezTo>
                <a:close/>
                <a:moveTo>
                  <a:pt x="1571626" y="2738438"/>
                </a:moveTo>
                <a:cubicBezTo>
                  <a:pt x="1476060" y="2738438"/>
                  <a:pt x="1398588" y="2816620"/>
                  <a:pt x="1398588" y="2913063"/>
                </a:cubicBezTo>
                <a:cubicBezTo>
                  <a:pt x="1398588" y="3009506"/>
                  <a:pt x="1476060" y="3087688"/>
                  <a:pt x="1571626" y="3087688"/>
                </a:cubicBezTo>
                <a:cubicBezTo>
                  <a:pt x="1667192" y="3087688"/>
                  <a:pt x="1744664" y="3009506"/>
                  <a:pt x="1744664" y="2913063"/>
                </a:cubicBezTo>
                <a:cubicBezTo>
                  <a:pt x="1744664" y="2816620"/>
                  <a:pt x="1667192" y="2738438"/>
                  <a:pt x="1571626" y="2738438"/>
                </a:cubicBezTo>
                <a:close/>
                <a:moveTo>
                  <a:pt x="988409" y="928004"/>
                </a:moveTo>
                <a:lnTo>
                  <a:pt x="1011936" y="1011882"/>
                </a:lnTo>
                <a:cubicBezTo>
                  <a:pt x="1275372" y="1951083"/>
                  <a:pt x="1353427" y="2229365"/>
                  <a:pt x="1376554" y="2311819"/>
                </a:cubicBezTo>
                <a:lnTo>
                  <a:pt x="1377458" y="2315042"/>
                </a:lnTo>
                <a:lnTo>
                  <a:pt x="1381153" y="2320508"/>
                </a:lnTo>
                <a:cubicBezTo>
                  <a:pt x="1384241" y="2327772"/>
                  <a:pt x="1385951" y="2335749"/>
                  <a:pt x="1385951" y="2344106"/>
                </a:cubicBezTo>
                <a:cubicBezTo>
                  <a:pt x="1385951" y="2347145"/>
                  <a:pt x="1388991" y="2350184"/>
                  <a:pt x="1392031" y="2350184"/>
                </a:cubicBezTo>
                <a:cubicBezTo>
                  <a:pt x="2741819" y="2350184"/>
                  <a:pt x="2741819" y="2350184"/>
                  <a:pt x="2741819" y="2350184"/>
                </a:cubicBezTo>
                <a:cubicBezTo>
                  <a:pt x="2744859" y="2350184"/>
                  <a:pt x="2747899" y="2347145"/>
                  <a:pt x="2747899" y="2347145"/>
                </a:cubicBezTo>
                <a:cubicBezTo>
                  <a:pt x="3155268" y="937120"/>
                  <a:pt x="3155268" y="937120"/>
                  <a:pt x="3155268" y="937120"/>
                </a:cubicBezTo>
                <a:cubicBezTo>
                  <a:pt x="3155268" y="934081"/>
                  <a:pt x="3155268" y="934081"/>
                  <a:pt x="3152227" y="931043"/>
                </a:cubicBezTo>
                <a:cubicBezTo>
                  <a:pt x="3152227" y="928004"/>
                  <a:pt x="3149187" y="928004"/>
                  <a:pt x="3149187" y="928004"/>
                </a:cubicBezTo>
                <a:cubicBezTo>
                  <a:pt x="1750758" y="928004"/>
                  <a:pt x="1226347" y="928004"/>
                  <a:pt x="1029693" y="928004"/>
                </a:cubicBezTo>
                <a:close/>
                <a:moveTo>
                  <a:pt x="60802" y="0"/>
                </a:moveTo>
                <a:cubicBezTo>
                  <a:pt x="598903" y="0"/>
                  <a:pt x="598903" y="0"/>
                  <a:pt x="598903" y="0"/>
                </a:cubicBezTo>
                <a:cubicBezTo>
                  <a:pt x="671865" y="0"/>
                  <a:pt x="744828" y="57752"/>
                  <a:pt x="763069" y="124622"/>
                </a:cubicBezTo>
                <a:cubicBezTo>
                  <a:pt x="821496" y="332926"/>
                  <a:pt x="874446" y="521702"/>
                  <a:pt x="922431" y="692780"/>
                </a:cubicBezTo>
                <a:lnTo>
                  <a:pt x="954314" y="806450"/>
                </a:lnTo>
                <a:lnTo>
                  <a:pt x="1114978" y="806450"/>
                </a:lnTo>
                <a:cubicBezTo>
                  <a:pt x="3149187" y="806450"/>
                  <a:pt x="3149187" y="806450"/>
                  <a:pt x="3149187" y="806450"/>
                </a:cubicBezTo>
                <a:cubicBezTo>
                  <a:pt x="3188708" y="806450"/>
                  <a:pt x="3228229" y="824683"/>
                  <a:pt x="3249509" y="858110"/>
                </a:cubicBezTo>
                <a:cubicBezTo>
                  <a:pt x="3273830" y="888499"/>
                  <a:pt x="3282950" y="931043"/>
                  <a:pt x="3270790" y="970548"/>
                </a:cubicBezTo>
                <a:cubicBezTo>
                  <a:pt x="2866462" y="2380572"/>
                  <a:pt x="2866462" y="2380572"/>
                  <a:pt x="2866462" y="2380572"/>
                </a:cubicBezTo>
                <a:cubicBezTo>
                  <a:pt x="2848221" y="2435272"/>
                  <a:pt x="2799580" y="2471738"/>
                  <a:pt x="2741819" y="2471738"/>
                </a:cubicBezTo>
                <a:lnTo>
                  <a:pt x="2638426" y="2471738"/>
                </a:lnTo>
                <a:lnTo>
                  <a:pt x="2638426" y="2624356"/>
                </a:lnTo>
                <a:lnTo>
                  <a:pt x="2691932" y="2641055"/>
                </a:lnTo>
                <a:cubicBezTo>
                  <a:pt x="2797626" y="2686001"/>
                  <a:pt x="2871788" y="2791222"/>
                  <a:pt x="2871788" y="2913857"/>
                </a:cubicBezTo>
                <a:cubicBezTo>
                  <a:pt x="2871788" y="3077371"/>
                  <a:pt x="2739944" y="3209926"/>
                  <a:pt x="2577306" y="3209926"/>
                </a:cubicBezTo>
                <a:cubicBezTo>
                  <a:pt x="2414668" y="3209926"/>
                  <a:pt x="2282824" y="3077371"/>
                  <a:pt x="2282824" y="2913857"/>
                </a:cubicBezTo>
                <a:cubicBezTo>
                  <a:pt x="2282824" y="2791222"/>
                  <a:pt x="2356987" y="2686001"/>
                  <a:pt x="2462681" y="2641055"/>
                </a:cubicBezTo>
                <a:lnTo>
                  <a:pt x="2516188" y="2624356"/>
                </a:lnTo>
                <a:lnTo>
                  <a:pt x="2516188" y="2471738"/>
                </a:lnTo>
                <a:lnTo>
                  <a:pt x="2504222" y="2471738"/>
                </a:lnTo>
                <a:cubicBezTo>
                  <a:pt x="2059345" y="2471738"/>
                  <a:pt x="1792420" y="2471738"/>
                  <a:pt x="1632264" y="2471738"/>
                </a:cubicBezTo>
                <a:lnTo>
                  <a:pt x="1631950" y="2471738"/>
                </a:lnTo>
                <a:lnTo>
                  <a:pt x="1631950" y="2624058"/>
                </a:lnTo>
                <a:lnTo>
                  <a:pt x="1686559" y="2641055"/>
                </a:lnTo>
                <a:cubicBezTo>
                  <a:pt x="1792538" y="2686001"/>
                  <a:pt x="1866900" y="2791222"/>
                  <a:pt x="1866900" y="2913857"/>
                </a:cubicBezTo>
                <a:cubicBezTo>
                  <a:pt x="1866900" y="3077371"/>
                  <a:pt x="1734701" y="3209926"/>
                  <a:pt x="1571625" y="3209926"/>
                </a:cubicBezTo>
                <a:cubicBezTo>
                  <a:pt x="1408549" y="3209926"/>
                  <a:pt x="1276350" y="3077371"/>
                  <a:pt x="1276350" y="2913857"/>
                </a:cubicBezTo>
                <a:cubicBezTo>
                  <a:pt x="1276350" y="2791222"/>
                  <a:pt x="1350712" y="2686001"/>
                  <a:pt x="1456690" y="2641055"/>
                </a:cubicBezTo>
                <a:lnTo>
                  <a:pt x="1511300" y="2624058"/>
                </a:lnTo>
                <a:lnTo>
                  <a:pt x="1511300" y="2471738"/>
                </a:lnTo>
                <a:lnTo>
                  <a:pt x="1505062" y="2471738"/>
                </a:lnTo>
                <a:cubicBezTo>
                  <a:pt x="1392031" y="2471738"/>
                  <a:pt x="1392031" y="2471738"/>
                  <a:pt x="1392031" y="2471738"/>
                </a:cubicBezTo>
                <a:cubicBezTo>
                  <a:pt x="1339590" y="2471738"/>
                  <a:pt x="1293989" y="2439260"/>
                  <a:pt x="1274466" y="2393535"/>
                </a:cubicBezTo>
                <a:lnTo>
                  <a:pt x="1271211" y="2377632"/>
                </a:lnTo>
                <a:lnTo>
                  <a:pt x="1270768" y="2376932"/>
                </a:lnTo>
                <a:cubicBezTo>
                  <a:pt x="647544" y="158057"/>
                  <a:pt x="647544" y="158057"/>
                  <a:pt x="647544" y="158057"/>
                </a:cubicBezTo>
                <a:cubicBezTo>
                  <a:pt x="641464" y="142859"/>
                  <a:pt x="617143" y="121582"/>
                  <a:pt x="598903" y="121582"/>
                </a:cubicBezTo>
                <a:cubicBezTo>
                  <a:pt x="60802" y="121582"/>
                  <a:pt x="60802" y="121582"/>
                  <a:pt x="60802" y="121582"/>
                </a:cubicBezTo>
                <a:cubicBezTo>
                  <a:pt x="27361" y="121582"/>
                  <a:pt x="0" y="94226"/>
                  <a:pt x="0" y="60791"/>
                </a:cubicBezTo>
                <a:cubicBezTo>
                  <a:pt x="0" y="27356"/>
                  <a:pt x="27361" y="0"/>
                  <a:pt x="60802" y="0"/>
                </a:cubicBezTo>
                <a:close/>
              </a:path>
            </a:pathLst>
          </a:custGeom>
          <a:solidFill>
            <a:schemeClr val="accent1"/>
          </a:solidFill>
          <a:ln>
            <a:noFill/>
          </a:ln>
        </p:spPr>
        <p:txBody>
          <a:bodyPr vert="horz" wrap="square" lIns="93234" tIns="46616" rIns="93234" bIns="46616" numCol="1" anchor="t" anchorCtr="0" compatLnSpc="1">
            <a:prstTxWarp prst="textNoShape">
              <a:avLst/>
            </a:prstTxWarp>
            <a:noAutofit/>
          </a:bodyPr>
          <a:lstStyle/>
          <a:p>
            <a:pPr defTabSz="914049">
              <a:defRPr/>
            </a:pPr>
            <a:endParaRPr lang="en-US" sz="1836" kern="0">
              <a:solidFill>
                <a:sysClr val="windowText" lastClr="000000"/>
              </a:solidFill>
              <a:latin typeface="Segoe UI"/>
            </a:endParaRPr>
          </a:p>
        </p:txBody>
      </p:sp>
      <p:sp>
        <p:nvSpPr>
          <p:cNvPr id="189" name="Freeform 45"/>
          <p:cNvSpPr>
            <a:spLocks/>
          </p:cNvSpPr>
          <p:nvPr/>
        </p:nvSpPr>
        <p:spPr bwMode="auto">
          <a:xfrm>
            <a:off x="855700" y="3943409"/>
            <a:ext cx="458863" cy="420771"/>
          </a:xfrm>
          <a:custGeom>
            <a:avLst/>
            <a:gdLst>
              <a:gd name="connsiteX0" fmla="*/ 2636363 w 3697874"/>
              <a:gd name="connsiteY0" fmla="*/ 122238 h 3390900"/>
              <a:gd name="connsiteX1" fmla="*/ 1909472 w 3697874"/>
              <a:gd name="connsiteY1" fmla="*/ 708664 h 3390900"/>
              <a:gd name="connsiteX2" fmla="*/ 1861012 w 3697874"/>
              <a:gd name="connsiteY2" fmla="*/ 881857 h 3390900"/>
              <a:gd name="connsiteX3" fmla="*/ 1794381 w 3697874"/>
              <a:gd name="connsiteY3" fmla="*/ 714741 h 3390900"/>
              <a:gd name="connsiteX4" fmla="*/ 1037203 w 3697874"/>
              <a:gd name="connsiteY4" fmla="*/ 128315 h 3390900"/>
              <a:gd name="connsiteX5" fmla="*/ 561695 w 3697874"/>
              <a:gd name="connsiteY5" fmla="*/ 240739 h 3390900"/>
              <a:gd name="connsiteX6" fmla="*/ 189164 w 3697874"/>
              <a:gd name="connsiteY6" fmla="*/ 726895 h 3390900"/>
              <a:gd name="connsiteX7" fmla="*/ 243681 w 3697874"/>
              <a:gd name="connsiteY7" fmla="*/ 1635399 h 3390900"/>
              <a:gd name="connsiteX8" fmla="*/ 246709 w 3697874"/>
              <a:gd name="connsiteY8" fmla="*/ 1635399 h 3390900"/>
              <a:gd name="connsiteX9" fmla="*/ 1049318 w 3697874"/>
              <a:gd name="connsiteY9" fmla="*/ 2443633 h 3390900"/>
              <a:gd name="connsiteX10" fmla="*/ 1845869 w 3697874"/>
              <a:gd name="connsiteY10" fmla="*/ 3160713 h 3390900"/>
              <a:gd name="connsiteX11" fmla="*/ 2484927 w 3697874"/>
              <a:gd name="connsiteY11" fmla="*/ 2586441 h 3390900"/>
              <a:gd name="connsiteX12" fmla="*/ 3423828 w 3697874"/>
              <a:gd name="connsiteY12" fmla="*/ 1693130 h 3390900"/>
              <a:gd name="connsiteX13" fmla="*/ 3426856 w 3697874"/>
              <a:gd name="connsiteY13" fmla="*/ 1690091 h 3390900"/>
              <a:gd name="connsiteX14" fmla="*/ 3523775 w 3697874"/>
              <a:gd name="connsiteY14" fmla="*/ 787664 h 3390900"/>
              <a:gd name="connsiteX15" fmla="*/ 3108842 w 3697874"/>
              <a:gd name="connsiteY15" fmla="*/ 240739 h 3390900"/>
              <a:gd name="connsiteX16" fmla="*/ 2636363 w 3697874"/>
              <a:gd name="connsiteY16" fmla="*/ 122238 h 3390900"/>
              <a:gd name="connsiteX17" fmla="*/ 2637345 w 3697874"/>
              <a:gd name="connsiteY17" fmla="*/ 0 h 3390900"/>
              <a:gd name="connsiteX18" fmla="*/ 3161500 w 3697874"/>
              <a:gd name="connsiteY18" fmla="*/ 127615 h 3390900"/>
              <a:gd name="connsiteX19" fmla="*/ 3640209 w 3697874"/>
              <a:gd name="connsiteY19" fmla="*/ 750495 h 3390900"/>
              <a:gd name="connsiteX20" fmla="*/ 3531136 w 3697874"/>
              <a:gd name="connsiteY20" fmla="*/ 1756219 h 3390900"/>
              <a:gd name="connsiteX21" fmla="*/ 2561600 w 3697874"/>
              <a:gd name="connsiteY21" fmla="*/ 2679905 h 3390900"/>
              <a:gd name="connsiteX22" fmla="*/ 1913222 w 3697874"/>
              <a:gd name="connsiteY22" fmla="*/ 3287593 h 3390900"/>
              <a:gd name="connsiteX23" fmla="*/ 1876864 w 3697874"/>
              <a:gd name="connsiteY23" fmla="*/ 3390900 h 3390900"/>
              <a:gd name="connsiteX24" fmla="*/ 1810209 w 3697874"/>
              <a:gd name="connsiteY24" fmla="*/ 3302785 h 3390900"/>
              <a:gd name="connsiteX25" fmla="*/ 973984 w 3697874"/>
              <a:gd name="connsiteY25" fmla="*/ 2540137 h 3390900"/>
              <a:gd name="connsiteX26" fmla="*/ 134728 w 3697874"/>
              <a:gd name="connsiteY26" fmla="*/ 1683296 h 3390900"/>
              <a:gd name="connsiteX27" fmla="*/ 504364 w 3697874"/>
              <a:gd name="connsiteY27" fmla="*/ 133691 h 3390900"/>
              <a:gd name="connsiteX28" fmla="*/ 510424 w 3697874"/>
              <a:gd name="connsiteY28" fmla="*/ 130653 h 3390900"/>
              <a:gd name="connsiteX29" fmla="*/ 1037609 w 3697874"/>
              <a:gd name="connsiteY29" fmla="*/ 6077 h 3390900"/>
              <a:gd name="connsiteX30" fmla="*/ 1849596 w 3697874"/>
              <a:gd name="connsiteY30" fmla="*/ 537804 h 3390900"/>
              <a:gd name="connsiteX31" fmla="*/ 2637345 w 3697874"/>
              <a:gd name="connsiteY31" fmla="*/ 0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97874" h="3390900">
                <a:moveTo>
                  <a:pt x="2636363" y="122238"/>
                </a:moveTo>
                <a:cubicBezTo>
                  <a:pt x="2175998" y="122238"/>
                  <a:pt x="1954903" y="544586"/>
                  <a:pt x="1909472" y="708664"/>
                </a:cubicBezTo>
                <a:cubicBezTo>
                  <a:pt x="1861012" y="881857"/>
                  <a:pt x="1861012" y="881857"/>
                  <a:pt x="1861012" y="881857"/>
                </a:cubicBezTo>
                <a:cubicBezTo>
                  <a:pt x="1794381" y="714741"/>
                  <a:pt x="1794381" y="714741"/>
                  <a:pt x="1794381" y="714741"/>
                </a:cubicBezTo>
                <a:cubicBezTo>
                  <a:pt x="1642945" y="331893"/>
                  <a:pt x="1379447" y="128315"/>
                  <a:pt x="1037203" y="128315"/>
                </a:cubicBezTo>
                <a:cubicBezTo>
                  <a:pt x="846394" y="128315"/>
                  <a:pt x="673758" y="189085"/>
                  <a:pt x="561695" y="240739"/>
                </a:cubicBezTo>
                <a:cubicBezTo>
                  <a:pt x="446604" y="310624"/>
                  <a:pt x="280025" y="477740"/>
                  <a:pt x="189164" y="726895"/>
                </a:cubicBezTo>
                <a:cubicBezTo>
                  <a:pt x="116475" y="924396"/>
                  <a:pt x="68015" y="1243435"/>
                  <a:pt x="243681" y="1635399"/>
                </a:cubicBezTo>
                <a:cubicBezTo>
                  <a:pt x="246709" y="1635399"/>
                  <a:pt x="246709" y="1635399"/>
                  <a:pt x="246709" y="1635399"/>
                </a:cubicBezTo>
                <a:cubicBezTo>
                  <a:pt x="358772" y="1899746"/>
                  <a:pt x="694959" y="2164093"/>
                  <a:pt x="1049318" y="2443633"/>
                </a:cubicBezTo>
                <a:cubicBezTo>
                  <a:pt x="1334017" y="2668480"/>
                  <a:pt x="1627802" y="2899404"/>
                  <a:pt x="1845869" y="3160713"/>
                </a:cubicBezTo>
                <a:cubicBezTo>
                  <a:pt x="1951874" y="3008789"/>
                  <a:pt x="2194171" y="2817365"/>
                  <a:pt x="2484927" y="2586441"/>
                </a:cubicBezTo>
                <a:cubicBezTo>
                  <a:pt x="2851401" y="2297786"/>
                  <a:pt x="3263306" y="1969631"/>
                  <a:pt x="3423828" y="1693130"/>
                </a:cubicBezTo>
                <a:cubicBezTo>
                  <a:pt x="3426856" y="1690091"/>
                  <a:pt x="3426856" y="1690091"/>
                  <a:pt x="3426856" y="1690091"/>
                </a:cubicBezTo>
                <a:cubicBezTo>
                  <a:pt x="3584349" y="1450052"/>
                  <a:pt x="3617665" y="1112781"/>
                  <a:pt x="3523775" y="787664"/>
                </a:cubicBezTo>
                <a:cubicBezTo>
                  <a:pt x="3445029" y="526355"/>
                  <a:pt x="3290564" y="319739"/>
                  <a:pt x="3108842" y="240739"/>
                </a:cubicBezTo>
                <a:cubicBezTo>
                  <a:pt x="2939234" y="161738"/>
                  <a:pt x="2781741" y="122238"/>
                  <a:pt x="2636363" y="122238"/>
                </a:cubicBezTo>
                <a:close/>
                <a:moveTo>
                  <a:pt x="2637345" y="0"/>
                </a:moveTo>
                <a:cubicBezTo>
                  <a:pt x="2800954" y="0"/>
                  <a:pt x="2976682" y="42538"/>
                  <a:pt x="3161500" y="127615"/>
                </a:cubicBezTo>
                <a:cubicBezTo>
                  <a:pt x="3376616" y="224845"/>
                  <a:pt x="3552345" y="452728"/>
                  <a:pt x="3640209" y="750495"/>
                </a:cubicBezTo>
                <a:cubicBezTo>
                  <a:pt x="3746252" y="1109031"/>
                  <a:pt x="3703835" y="1485798"/>
                  <a:pt x="3531136" y="1756219"/>
                </a:cubicBezTo>
                <a:cubicBezTo>
                  <a:pt x="3358437" y="2050948"/>
                  <a:pt x="2934265" y="2385176"/>
                  <a:pt x="2561600" y="2679905"/>
                </a:cubicBezTo>
                <a:cubicBezTo>
                  <a:pt x="2264679" y="2913865"/>
                  <a:pt x="1958669" y="3156940"/>
                  <a:pt x="1913222" y="3287593"/>
                </a:cubicBezTo>
                <a:lnTo>
                  <a:pt x="1876864" y="3390900"/>
                </a:lnTo>
                <a:cubicBezTo>
                  <a:pt x="1810209" y="3302785"/>
                  <a:pt x="1810209" y="3302785"/>
                  <a:pt x="1810209" y="3302785"/>
                </a:cubicBezTo>
                <a:cubicBezTo>
                  <a:pt x="1595093" y="3026287"/>
                  <a:pt x="1279993" y="2780174"/>
                  <a:pt x="973984" y="2540137"/>
                </a:cubicBezTo>
                <a:cubicBezTo>
                  <a:pt x="607378" y="2251485"/>
                  <a:pt x="258950" y="1978025"/>
                  <a:pt x="134728" y="1683296"/>
                </a:cubicBezTo>
                <a:cubicBezTo>
                  <a:pt x="-228848" y="887225"/>
                  <a:pt x="228652" y="294729"/>
                  <a:pt x="504364" y="133691"/>
                </a:cubicBezTo>
                <a:cubicBezTo>
                  <a:pt x="510424" y="130653"/>
                  <a:pt x="510424" y="130653"/>
                  <a:pt x="510424" y="130653"/>
                </a:cubicBezTo>
                <a:cubicBezTo>
                  <a:pt x="631616" y="72923"/>
                  <a:pt x="822493" y="6077"/>
                  <a:pt x="1037609" y="6077"/>
                </a:cubicBezTo>
                <a:cubicBezTo>
                  <a:pt x="1292113" y="6077"/>
                  <a:pt x="1625391" y="100269"/>
                  <a:pt x="1849596" y="537804"/>
                </a:cubicBezTo>
                <a:cubicBezTo>
                  <a:pt x="1943520" y="340305"/>
                  <a:pt x="2176815" y="0"/>
                  <a:pt x="2637345" y="0"/>
                </a:cubicBezTo>
                <a:close/>
              </a:path>
            </a:pathLst>
          </a:custGeom>
          <a:solidFill>
            <a:schemeClr val="accent1"/>
          </a:solidFill>
          <a:ln>
            <a:noFill/>
          </a:ln>
        </p:spPr>
        <p:txBody>
          <a:bodyPr vert="horz" wrap="square" lIns="93234" tIns="46616" rIns="93234" bIns="46616" numCol="1" anchor="t" anchorCtr="0" compatLnSpc="1">
            <a:prstTxWarp prst="textNoShape">
              <a:avLst/>
            </a:prstTxWarp>
            <a:noAutofit/>
          </a:bodyPr>
          <a:lstStyle/>
          <a:p>
            <a:pPr defTabSz="914049">
              <a:defRPr/>
            </a:pPr>
            <a:endParaRPr lang="en-US" sz="1836" kern="0">
              <a:solidFill>
                <a:sysClr val="windowText" lastClr="000000"/>
              </a:solidFill>
              <a:latin typeface="Segoe UI"/>
            </a:endParaRPr>
          </a:p>
        </p:txBody>
      </p:sp>
      <p:sp>
        <p:nvSpPr>
          <p:cNvPr id="191" name="Freeform 48"/>
          <p:cNvSpPr>
            <a:spLocks/>
          </p:cNvSpPr>
          <p:nvPr/>
        </p:nvSpPr>
        <p:spPr bwMode="auto">
          <a:xfrm>
            <a:off x="834586" y="4878307"/>
            <a:ext cx="492282" cy="294933"/>
          </a:xfrm>
          <a:custGeom>
            <a:avLst/>
            <a:gdLst>
              <a:gd name="connsiteX0" fmla="*/ 225810 w 954087"/>
              <a:gd name="connsiteY0" fmla="*/ 22705 h 571606"/>
              <a:gd name="connsiteX1" fmla="*/ 23682 w 954087"/>
              <a:gd name="connsiteY1" fmla="*/ 47404 h 571606"/>
              <a:gd name="connsiteX2" fmla="*/ 20637 w 954087"/>
              <a:gd name="connsiteY2" fmla="*/ 51218 h 571606"/>
              <a:gd name="connsiteX3" fmla="*/ 20637 w 954087"/>
              <a:gd name="connsiteY3" fmla="*/ 505897 h 571606"/>
              <a:gd name="connsiteX4" fmla="*/ 22921 w 954087"/>
              <a:gd name="connsiteY4" fmla="*/ 509711 h 571606"/>
              <a:gd name="connsiteX5" fmla="*/ 26728 w 954087"/>
              <a:gd name="connsiteY5" fmla="*/ 510474 h 571606"/>
              <a:gd name="connsiteX6" fmla="*/ 180513 w 954087"/>
              <a:gd name="connsiteY6" fmla="*/ 485299 h 571606"/>
              <a:gd name="connsiteX7" fmla="*/ 458391 w 954087"/>
              <a:gd name="connsiteY7" fmla="*/ 517340 h 571606"/>
              <a:gd name="connsiteX8" fmla="*/ 742360 w 954087"/>
              <a:gd name="connsiteY8" fmla="*/ 549381 h 571606"/>
              <a:gd name="connsiteX9" fmla="*/ 931165 w 954087"/>
              <a:gd name="connsiteY9" fmla="*/ 510474 h 571606"/>
              <a:gd name="connsiteX10" fmla="*/ 933449 w 954087"/>
              <a:gd name="connsiteY10" fmla="*/ 505897 h 571606"/>
              <a:gd name="connsiteX11" fmla="*/ 933449 w 954087"/>
              <a:gd name="connsiteY11" fmla="*/ 51218 h 571606"/>
              <a:gd name="connsiteX12" fmla="*/ 931926 w 954087"/>
              <a:gd name="connsiteY12" fmla="*/ 47404 h 571606"/>
              <a:gd name="connsiteX13" fmla="*/ 928120 w 954087"/>
              <a:gd name="connsiteY13" fmla="*/ 47404 h 571606"/>
              <a:gd name="connsiteX14" fmla="*/ 459913 w 954087"/>
              <a:gd name="connsiteY14" fmla="*/ 53507 h 571606"/>
              <a:gd name="connsiteX15" fmla="*/ 225810 w 954087"/>
              <a:gd name="connsiteY15" fmla="*/ 22705 h 571606"/>
              <a:gd name="connsiteX16" fmla="*/ 224743 w 954087"/>
              <a:gd name="connsiteY16" fmla="*/ 1186 h 571606"/>
              <a:gd name="connsiteX17" fmla="*/ 463739 w 954087"/>
              <a:gd name="connsiteY17" fmla="*/ 32133 h 571606"/>
              <a:gd name="connsiteX18" fmla="*/ 916836 w 954087"/>
              <a:gd name="connsiteY18" fmla="*/ 28312 h 571606"/>
              <a:gd name="connsiteX19" fmla="*/ 941923 w 954087"/>
              <a:gd name="connsiteY19" fmla="*/ 29077 h 571606"/>
              <a:gd name="connsiteX20" fmla="*/ 954087 w 954087"/>
              <a:gd name="connsiteY20" fmla="*/ 51236 h 571606"/>
              <a:gd name="connsiteX21" fmla="*/ 954087 w 954087"/>
              <a:gd name="connsiteY21" fmla="*/ 506655 h 571606"/>
              <a:gd name="connsiteX22" fmla="*/ 940403 w 954087"/>
              <a:gd name="connsiteY22" fmla="*/ 529579 h 571606"/>
              <a:gd name="connsiteX23" fmla="*/ 741983 w 954087"/>
              <a:gd name="connsiteY23" fmla="*/ 571606 h 571606"/>
              <a:gd name="connsiteX24" fmla="*/ 455377 w 954087"/>
              <a:gd name="connsiteY24" fmla="*/ 538749 h 571606"/>
              <a:gd name="connsiteX25" fmla="*/ 34971 w 954087"/>
              <a:gd name="connsiteY25" fmla="*/ 531107 h 571606"/>
              <a:gd name="connsiteX26" fmla="*/ 11404 w 954087"/>
              <a:gd name="connsiteY26" fmla="*/ 528051 h 571606"/>
              <a:gd name="connsiteX27" fmla="*/ 0 w 954087"/>
              <a:gd name="connsiteY27" fmla="*/ 506655 h 571606"/>
              <a:gd name="connsiteX28" fmla="*/ 0 w 954087"/>
              <a:gd name="connsiteY28" fmla="*/ 51236 h 571606"/>
              <a:gd name="connsiteX29" fmla="*/ 15965 w 954087"/>
              <a:gd name="connsiteY29" fmla="*/ 27548 h 571606"/>
              <a:gd name="connsiteX30" fmla="*/ 224743 w 954087"/>
              <a:gd name="connsiteY30" fmla="*/ 1186 h 57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4087" h="571606">
                <a:moveTo>
                  <a:pt x="225810" y="22705"/>
                </a:moveTo>
                <a:cubicBezTo>
                  <a:pt x="150821" y="18605"/>
                  <a:pt x="81161" y="23754"/>
                  <a:pt x="23682" y="47404"/>
                </a:cubicBezTo>
                <a:cubicBezTo>
                  <a:pt x="22160" y="47404"/>
                  <a:pt x="20637" y="49692"/>
                  <a:pt x="20637" y="51218"/>
                </a:cubicBezTo>
                <a:cubicBezTo>
                  <a:pt x="20637" y="505897"/>
                  <a:pt x="20637" y="505897"/>
                  <a:pt x="20637" y="505897"/>
                </a:cubicBezTo>
                <a:cubicBezTo>
                  <a:pt x="20637" y="507422"/>
                  <a:pt x="21399" y="508948"/>
                  <a:pt x="22921" y="509711"/>
                </a:cubicBezTo>
                <a:cubicBezTo>
                  <a:pt x="23682" y="510474"/>
                  <a:pt x="25205" y="510474"/>
                  <a:pt x="26728" y="510474"/>
                </a:cubicBezTo>
                <a:cubicBezTo>
                  <a:pt x="70884" y="492165"/>
                  <a:pt x="123414" y="485299"/>
                  <a:pt x="180513" y="485299"/>
                </a:cubicBezTo>
                <a:cubicBezTo>
                  <a:pt x="267302" y="485299"/>
                  <a:pt x="363989" y="501319"/>
                  <a:pt x="458391" y="517340"/>
                </a:cubicBezTo>
                <a:cubicBezTo>
                  <a:pt x="554316" y="532598"/>
                  <a:pt x="653287" y="549381"/>
                  <a:pt x="742360" y="549381"/>
                </a:cubicBezTo>
                <a:cubicBezTo>
                  <a:pt x="820775" y="549381"/>
                  <a:pt x="882441" y="536412"/>
                  <a:pt x="931165" y="510474"/>
                </a:cubicBezTo>
                <a:cubicBezTo>
                  <a:pt x="932688" y="509711"/>
                  <a:pt x="933449" y="507422"/>
                  <a:pt x="933449" y="505897"/>
                </a:cubicBezTo>
                <a:cubicBezTo>
                  <a:pt x="933449" y="51218"/>
                  <a:pt x="933449" y="51218"/>
                  <a:pt x="933449" y="51218"/>
                </a:cubicBezTo>
                <a:cubicBezTo>
                  <a:pt x="933449" y="49692"/>
                  <a:pt x="932688" y="48167"/>
                  <a:pt x="931926" y="47404"/>
                </a:cubicBezTo>
                <a:cubicBezTo>
                  <a:pt x="930404" y="46641"/>
                  <a:pt x="928881" y="46641"/>
                  <a:pt x="928120" y="47404"/>
                </a:cubicBezTo>
                <a:cubicBezTo>
                  <a:pt x="808594" y="110723"/>
                  <a:pt x="631209" y="81734"/>
                  <a:pt x="459913" y="53507"/>
                </a:cubicBezTo>
                <a:cubicBezTo>
                  <a:pt x="381118" y="40156"/>
                  <a:pt x="300800" y="26806"/>
                  <a:pt x="225810" y="22705"/>
                </a:cubicBezTo>
                <a:close/>
                <a:moveTo>
                  <a:pt x="224743" y="1186"/>
                </a:moveTo>
                <a:cubicBezTo>
                  <a:pt x="301431" y="5198"/>
                  <a:pt x="383155" y="18761"/>
                  <a:pt x="463739" y="32133"/>
                </a:cubicBezTo>
                <a:cubicBezTo>
                  <a:pt x="630990" y="60406"/>
                  <a:pt x="805082" y="88678"/>
                  <a:pt x="916836" y="28312"/>
                </a:cubicBezTo>
                <a:cubicBezTo>
                  <a:pt x="925198" y="24492"/>
                  <a:pt x="934321" y="24492"/>
                  <a:pt x="941923" y="29077"/>
                </a:cubicBezTo>
                <a:cubicBezTo>
                  <a:pt x="949526" y="33661"/>
                  <a:pt x="954087" y="42067"/>
                  <a:pt x="954087" y="51236"/>
                </a:cubicBezTo>
                <a:cubicBezTo>
                  <a:pt x="954087" y="506655"/>
                  <a:pt x="954087" y="506655"/>
                  <a:pt x="954087" y="506655"/>
                </a:cubicBezTo>
                <a:cubicBezTo>
                  <a:pt x="954087" y="516589"/>
                  <a:pt x="948765" y="524994"/>
                  <a:pt x="940403" y="529579"/>
                </a:cubicBezTo>
                <a:cubicBezTo>
                  <a:pt x="888707" y="557852"/>
                  <a:pt x="823328" y="571606"/>
                  <a:pt x="741983" y="571606"/>
                </a:cubicBezTo>
                <a:cubicBezTo>
                  <a:pt x="651516" y="571606"/>
                  <a:pt x="551926" y="554795"/>
                  <a:pt x="455377" y="538749"/>
                </a:cubicBezTo>
                <a:cubicBezTo>
                  <a:pt x="301811" y="513533"/>
                  <a:pt x="142923" y="486788"/>
                  <a:pt x="34971" y="531107"/>
                </a:cubicBezTo>
                <a:cubicBezTo>
                  <a:pt x="27368" y="534164"/>
                  <a:pt x="18246" y="533400"/>
                  <a:pt x="11404" y="528051"/>
                </a:cubicBezTo>
                <a:cubicBezTo>
                  <a:pt x="4562" y="523466"/>
                  <a:pt x="0" y="515061"/>
                  <a:pt x="0" y="506655"/>
                </a:cubicBezTo>
                <a:cubicBezTo>
                  <a:pt x="0" y="51236"/>
                  <a:pt x="0" y="51236"/>
                  <a:pt x="0" y="51236"/>
                </a:cubicBezTo>
                <a:cubicBezTo>
                  <a:pt x="0" y="40538"/>
                  <a:pt x="6842" y="31369"/>
                  <a:pt x="15965" y="27548"/>
                </a:cubicBezTo>
                <a:cubicBezTo>
                  <a:pt x="76403" y="2714"/>
                  <a:pt x="148055" y="-2826"/>
                  <a:pt x="224743" y="1186"/>
                </a:cubicBezTo>
                <a:close/>
              </a:path>
            </a:pathLst>
          </a:custGeom>
          <a:solidFill>
            <a:schemeClr val="accent1"/>
          </a:solidFill>
          <a:ln>
            <a:noFill/>
          </a:ln>
        </p:spPr>
        <p:txBody>
          <a:bodyPr vert="horz" wrap="square" lIns="93234" tIns="46616" rIns="93234" bIns="46616" numCol="1" anchor="t" anchorCtr="0" compatLnSpc="1">
            <a:prstTxWarp prst="textNoShape">
              <a:avLst/>
            </a:prstTxWarp>
            <a:noAutofit/>
          </a:bodyPr>
          <a:lstStyle/>
          <a:p>
            <a:pPr defTabSz="914049">
              <a:defRPr/>
            </a:pPr>
            <a:endParaRPr lang="en-US" sz="1836" kern="0">
              <a:solidFill>
                <a:sysClr val="windowText" lastClr="000000"/>
              </a:solidFill>
              <a:latin typeface="Segoe UI"/>
            </a:endParaRPr>
          </a:p>
        </p:txBody>
      </p:sp>
      <p:sp>
        <p:nvSpPr>
          <p:cNvPr id="192" name="Freeform 49"/>
          <p:cNvSpPr>
            <a:spLocks noChangeArrowheads="1"/>
          </p:cNvSpPr>
          <p:nvPr/>
        </p:nvSpPr>
        <p:spPr bwMode="auto">
          <a:xfrm>
            <a:off x="985301" y="4927509"/>
            <a:ext cx="190852" cy="197405"/>
          </a:xfrm>
          <a:custGeom>
            <a:avLst/>
            <a:gdLst>
              <a:gd name="connsiteX0" fmla="*/ 184943 w 369888"/>
              <a:gd name="connsiteY0" fmla="*/ 20638 h 382588"/>
              <a:gd name="connsiteX1" fmla="*/ 20637 w 369888"/>
              <a:gd name="connsiteY1" fmla="*/ 190501 h 382588"/>
              <a:gd name="connsiteX2" fmla="*/ 184943 w 369888"/>
              <a:gd name="connsiteY2" fmla="*/ 360364 h 382588"/>
              <a:gd name="connsiteX3" fmla="*/ 349249 w 369888"/>
              <a:gd name="connsiteY3" fmla="*/ 190501 h 382588"/>
              <a:gd name="connsiteX4" fmla="*/ 184943 w 369888"/>
              <a:gd name="connsiteY4" fmla="*/ 20638 h 382588"/>
              <a:gd name="connsiteX5" fmla="*/ 184944 w 369888"/>
              <a:gd name="connsiteY5" fmla="*/ 0 h 382588"/>
              <a:gd name="connsiteX6" fmla="*/ 369888 w 369888"/>
              <a:gd name="connsiteY6" fmla="*/ 191294 h 382588"/>
              <a:gd name="connsiteX7" fmla="*/ 184944 w 369888"/>
              <a:gd name="connsiteY7" fmla="*/ 382588 h 382588"/>
              <a:gd name="connsiteX8" fmla="*/ 0 w 369888"/>
              <a:gd name="connsiteY8" fmla="*/ 191294 h 382588"/>
              <a:gd name="connsiteX9" fmla="*/ 184944 w 369888"/>
              <a:gd name="connsiteY9" fmla="*/ 0 h 38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888" h="382588">
                <a:moveTo>
                  <a:pt x="184943" y="20638"/>
                </a:moveTo>
                <a:cubicBezTo>
                  <a:pt x="94199" y="20638"/>
                  <a:pt x="20637" y="96688"/>
                  <a:pt x="20637" y="190501"/>
                </a:cubicBezTo>
                <a:cubicBezTo>
                  <a:pt x="20637" y="284314"/>
                  <a:pt x="94199" y="360364"/>
                  <a:pt x="184943" y="360364"/>
                </a:cubicBezTo>
                <a:cubicBezTo>
                  <a:pt x="275687" y="360364"/>
                  <a:pt x="349249" y="284314"/>
                  <a:pt x="349249" y="190501"/>
                </a:cubicBezTo>
                <a:cubicBezTo>
                  <a:pt x="349249" y="96688"/>
                  <a:pt x="275687" y="20638"/>
                  <a:pt x="184943" y="20638"/>
                </a:cubicBezTo>
                <a:close/>
                <a:moveTo>
                  <a:pt x="184944" y="0"/>
                </a:moveTo>
                <a:cubicBezTo>
                  <a:pt x="287086" y="0"/>
                  <a:pt x="369888" y="85645"/>
                  <a:pt x="369888" y="191294"/>
                </a:cubicBezTo>
                <a:cubicBezTo>
                  <a:pt x="369888" y="296943"/>
                  <a:pt x="287086" y="382588"/>
                  <a:pt x="184944" y="382588"/>
                </a:cubicBezTo>
                <a:cubicBezTo>
                  <a:pt x="82802" y="382588"/>
                  <a:pt x="0" y="296943"/>
                  <a:pt x="0" y="191294"/>
                </a:cubicBezTo>
                <a:cubicBezTo>
                  <a:pt x="0" y="85645"/>
                  <a:pt x="82802" y="0"/>
                  <a:pt x="184944" y="0"/>
                </a:cubicBezTo>
                <a:close/>
              </a:path>
            </a:pathLst>
          </a:custGeom>
          <a:solidFill>
            <a:schemeClr val="accent1"/>
          </a:solidFill>
          <a:ln>
            <a:noFill/>
          </a:ln>
        </p:spPr>
        <p:txBody>
          <a:bodyPr vert="horz" wrap="square" lIns="93234" tIns="46616" rIns="93234" bIns="46616" numCol="1" anchor="t" anchorCtr="0" compatLnSpc="1">
            <a:prstTxWarp prst="textNoShape">
              <a:avLst/>
            </a:prstTxWarp>
            <a:noAutofit/>
          </a:bodyPr>
          <a:lstStyle/>
          <a:p>
            <a:pPr defTabSz="914049">
              <a:defRPr/>
            </a:pPr>
            <a:endParaRPr lang="en-US" sz="1836" kern="0">
              <a:solidFill>
                <a:sysClr val="windowText" lastClr="000000"/>
              </a:solidFill>
              <a:latin typeface="Segoe UI"/>
            </a:endParaRPr>
          </a:p>
        </p:txBody>
      </p:sp>
      <p:sp>
        <p:nvSpPr>
          <p:cNvPr id="193" name="Freeform 50"/>
          <p:cNvSpPr>
            <a:spLocks noChangeArrowheads="1"/>
          </p:cNvSpPr>
          <p:nvPr/>
        </p:nvSpPr>
        <p:spPr bwMode="auto">
          <a:xfrm>
            <a:off x="894380" y="4990581"/>
            <a:ext cx="44231" cy="43412"/>
          </a:xfrm>
          <a:custGeom>
            <a:avLst/>
            <a:gdLst>
              <a:gd name="connsiteX0" fmla="*/ 42069 w 85726"/>
              <a:gd name="connsiteY0" fmla="*/ 30162 h 84138"/>
              <a:gd name="connsiteX1" fmla="*/ 30163 w 85726"/>
              <a:gd name="connsiteY1" fmla="*/ 42069 h 84138"/>
              <a:gd name="connsiteX2" fmla="*/ 42069 w 85726"/>
              <a:gd name="connsiteY2" fmla="*/ 53976 h 84138"/>
              <a:gd name="connsiteX3" fmla="*/ 53975 w 85726"/>
              <a:gd name="connsiteY3" fmla="*/ 42069 h 84138"/>
              <a:gd name="connsiteX4" fmla="*/ 42069 w 85726"/>
              <a:gd name="connsiteY4" fmla="*/ 30162 h 84138"/>
              <a:gd name="connsiteX5" fmla="*/ 42863 w 85726"/>
              <a:gd name="connsiteY5" fmla="*/ 0 h 84138"/>
              <a:gd name="connsiteX6" fmla="*/ 85726 w 85726"/>
              <a:gd name="connsiteY6" fmla="*/ 42069 h 84138"/>
              <a:gd name="connsiteX7" fmla="*/ 42863 w 85726"/>
              <a:gd name="connsiteY7" fmla="*/ 84138 h 84138"/>
              <a:gd name="connsiteX8" fmla="*/ 0 w 85726"/>
              <a:gd name="connsiteY8" fmla="*/ 42069 h 84138"/>
              <a:gd name="connsiteX9" fmla="*/ 42863 w 85726"/>
              <a:gd name="connsiteY9" fmla="*/ 0 h 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6" h="84138">
                <a:moveTo>
                  <a:pt x="42069" y="30162"/>
                </a:moveTo>
                <a:cubicBezTo>
                  <a:pt x="35493" y="30162"/>
                  <a:pt x="30163" y="35493"/>
                  <a:pt x="30163" y="42069"/>
                </a:cubicBezTo>
                <a:cubicBezTo>
                  <a:pt x="30163" y="48645"/>
                  <a:pt x="35493" y="53976"/>
                  <a:pt x="42069" y="53976"/>
                </a:cubicBezTo>
                <a:cubicBezTo>
                  <a:pt x="48645" y="53976"/>
                  <a:pt x="53975" y="48645"/>
                  <a:pt x="53975" y="42069"/>
                </a:cubicBezTo>
                <a:cubicBezTo>
                  <a:pt x="53975" y="35493"/>
                  <a:pt x="48645" y="30162"/>
                  <a:pt x="42069" y="30162"/>
                </a:cubicBezTo>
                <a:close/>
                <a:moveTo>
                  <a:pt x="42863" y="0"/>
                </a:moveTo>
                <a:cubicBezTo>
                  <a:pt x="66536" y="0"/>
                  <a:pt x="85726" y="18835"/>
                  <a:pt x="85726" y="42069"/>
                </a:cubicBezTo>
                <a:cubicBezTo>
                  <a:pt x="85726" y="65303"/>
                  <a:pt x="66536" y="84138"/>
                  <a:pt x="42863" y="84138"/>
                </a:cubicBezTo>
                <a:cubicBezTo>
                  <a:pt x="19190" y="84138"/>
                  <a:pt x="0" y="65303"/>
                  <a:pt x="0" y="42069"/>
                </a:cubicBezTo>
                <a:cubicBezTo>
                  <a:pt x="0" y="18835"/>
                  <a:pt x="19190" y="0"/>
                  <a:pt x="42863" y="0"/>
                </a:cubicBezTo>
                <a:close/>
              </a:path>
            </a:pathLst>
          </a:custGeom>
          <a:solidFill>
            <a:schemeClr val="accent1"/>
          </a:solidFill>
          <a:ln>
            <a:noFill/>
          </a:ln>
        </p:spPr>
        <p:txBody>
          <a:bodyPr vert="horz" wrap="square" lIns="93234" tIns="46616" rIns="93234" bIns="46616" numCol="1" anchor="t" anchorCtr="0" compatLnSpc="1">
            <a:prstTxWarp prst="textNoShape">
              <a:avLst/>
            </a:prstTxWarp>
            <a:noAutofit/>
          </a:bodyPr>
          <a:lstStyle/>
          <a:p>
            <a:pPr defTabSz="914049">
              <a:defRPr/>
            </a:pPr>
            <a:endParaRPr lang="en-US" sz="1836" kern="0">
              <a:solidFill>
                <a:sysClr val="windowText" lastClr="000000"/>
              </a:solidFill>
              <a:latin typeface="Segoe UI"/>
            </a:endParaRPr>
          </a:p>
        </p:txBody>
      </p:sp>
      <p:sp>
        <p:nvSpPr>
          <p:cNvPr id="194" name="Freeform 51"/>
          <p:cNvSpPr>
            <a:spLocks noChangeArrowheads="1"/>
          </p:cNvSpPr>
          <p:nvPr/>
        </p:nvSpPr>
        <p:spPr bwMode="auto">
          <a:xfrm>
            <a:off x="1206459" y="5018429"/>
            <a:ext cx="44231" cy="44232"/>
          </a:xfrm>
          <a:custGeom>
            <a:avLst/>
            <a:gdLst>
              <a:gd name="connsiteX0" fmla="*/ 43656 w 85726"/>
              <a:gd name="connsiteY0" fmla="*/ 30163 h 85726"/>
              <a:gd name="connsiteX1" fmla="*/ 31750 w 85726"/>
              <a:gd name="connsiteY1" fmla="*/ 42863 h 85726"/>
              <a:gd name="connsiteX2" fmla="*/ 43656 w 85726"/>
              <a:gd name="connsiteY2" fmla="*/ 55563 h 85726"/>
              <a:gd name="connsiteX3" fmla="*/ 55562 w 85726"/>
              <a:gd name="connsiteY3" fmla="*/ 42863 h 85726"/>
              <a:gd name="connsiteX4" fmla="*/ 43656 w 85726"/>
              <a:gd name="connsiteY4" fmla="*/ 30163 h 85726"/>
              <a:gd name="connsiteX5" fmla="*/ 42863 w 85726"/>
              <a:gd name="connsiteY5" fmla="*/ 0 h 85726"/>
              <a:gd name="connsiteX6" fmla="*/ 85726 w 85726"/>
              <a:gd name="connsiteY6" fmla="*/ 42863 h 85726"/>
              <a:gd name="connsiteX7" fmla="*/ 42863 w 85726"/>
              <a:gd name="connsiteY7" fmla="*/ 85726 h 85726"/>
              <a:gd name="connsiteX8" fmla="*/ 0 w 85726"/>
              <a:gd name="connsiteY8" fmla="*/ 42863 h 85726"/>
              <a:gd name="connsiteX9" fmla="*/ 42863 w 85726"/>
              <a:gd name="connsiteY9" fmla="*/ 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6" h="85726">
                <a:moveTo>
                  <a:pt x="43656" y="30163"/>
                </a:moveTo>
                <a:cubicBezTo>
                  <a:pt x="37080" y="30163"/>
                  <a:pt x="31750" y="35849"/>
                  <a:pt x="31750" y="42863"/>
                </a:cubicBezTo>
                <a:cubicBezTo>
                  <a:pt x="31750" y="49877"/>
                  <a:pt x="37080" y="55563"/>
                  <a:pt x="43656" y="55563"/>
                </a:cubicBezTo>
                <a:cubicBezTo>
                  <a:pt x="50232" y="55563"/>
                  <a:pt x="55562" y="49877"/>
                  <a:pt x="55562" y="42863"/>
                </a:cubicBezTo>
                <a:cubicBezTo>
                  <a:pt x="55562" y="35849"/>
                  <a:pt x="50232" y="30163"/>
                  <a:pt x="43656" y="30163"/>
                </a:cubicBezTo>
                <a:close/>
                <a:moveTo>
                  <a:pt x="42863" y="0"/>
                </a:moveTo>
                <a:cubicBezTo>
                  <a:pt x="66536" y="0"/>
                  <a:pt x="85726" y="19190"/>
                  <a:pt x="85726" y="42863"/>
                </a:cubicBezTo>
                <a:cubicBezTo>
                  <a:pt x="85726" y="66536"/>
                  <a:pt x="66536" y="85726"/>
                  <a:pt x="42863" y="85726"/>
                </a:cubicBezTo>
                <a:cubicBezTo>
                  <a:pt x="19190" y="85726"/>
                  <a:pt x="0" y="66536"/>
                  <a:pt x="0" y="42863"/>
                </a:cubicBezTo>
                <a:cubicBezTo>
                  <a:pt x="0" y="19190"/>
                  <a:pt x="19190" y="0"/>
                  <a:pt x="42863" y="0"/>
                </a:cubicBezTo>
                <a:close/>
              </a:path>
            </a:pathLst>
          </a:custGeom>
          <a:solidFill>
            <a:schemeClr val="accent1"/>
          </a:solidFill>
          <a:ln>
            <a:noFill/>
          </a:ln>
        </p:spPr>
        <p:txBody>
          <a:bodyPr vert="horz" wrap="square" lIns="93234" tIns="46616" rIns="93234" bIns="46616" numCol="1" anchor="t" anchorCtr="0" compatLnSpc="1">
            <a:prstTxWarp prst="textNoShape">
              <a:avLst/>
            </a:prstTxWarp>
            <a:noAutofit/>
          </a:bodyPr>
          <a:lstStyle/>
          <a:p>
            <a:pPr defTabSz="914049">
              <a:defRPr/>
            </a:pPr>
            <a:endParaRPr lang="en-US" sz="1836" kern="0">
              <a:solidFill>
                <a:sysClr val="windowText" lastClr="000000"/>
              </a:solidFill>
              <a:latin typeface="Segoe UI"/>
            </a:endParaRPr>
          </a:p>
        </p:txBody>
      </p:sp>
      <p:sp>
        <p:nvSpPr>
          <p:cNvPr id="195" name="Freeform 25"/>
          <p:cNvSpPr>
            <a:spLocks/>
          </p:cNvSpPr>
          <p:nvPr/>
        </p:nvSpPr>
        <p:spPr bwMode="auto">
          <a:xfrm>
            <a:off x="1048374" y="4973378"/>
            <a:ext cx="63890" cy="104846"/>
          </a:xfrm>
          <a:custGeom>
            <a:avLst/>
            <a:gdLst>
              <a:gd name="T0" fmla="*/ 108 w 163"/>
              <a:gd name="T1" fmla="*/ 266 h 266"/>
              <a:gd name="T2" fmla="*/ 64 w 163"/>
              <a:gd name="T3" fmla="*/ 266 h 266"/>
              <a:gd name="T4" fmla="*/ 64 w 163"/>
              <a:gd name="T5" fmla="*/ 238 h 266"/>
              <a:gd name="T6" fmla="*/ 13 w 163"/>
              <a:gd name="T7" fmla="*/ 226 h 266"/>
              <a:gd name="T8" fmla="*/ 11 w 163"/>
              <a:gd name="T9" fmla="*/ 224 h 266"/>
              <a:gd name="T10" fmla="*/ 11 w 163"/>
              <a:gd name="T11" fmla="*/ 158 h 266"/>
              <a:gd name="T12" fmla="*/ 19 w 163"/>
              <a:gd name="T13" fmla="*/ 165 h 266"/>
              <a:gd name="T14" fmla="*/ 72 w 163"/>
              <a:gd name="T15" fmla="*/ 184 h 266"/>
              <a:gd name="T16" fmla="*/ 72 w 163"/>
              <a:gd name="T17" fmla="*/ 184 h 266"/>
              <a:gd name="T18" fmla="*/ 76 w 163"/>
              <a:gd name="T19" fmla="*/ 184 h 266"/>
              <a:gd name="T20" fmla="*/ 84 w 163"/>
              <a:gd name="T21" fmla="*/ 179 h 266"/>
              <a:gd name="T22" fmla="*/ 82 w 163"/>
              <a:gd name="T23" fmla="*/ 169 h 266"/>
              <a:gd name="T24" fmla="*/ 81 w 163"/>
              <a:gd name="T25" fmla="*/ 169 h 266"/>
              <a:gd name="T26" fmla="*/ 81 w 163"/>
              <a:gd name="T27" fmla="*/ 169 h 266"/>
              <a:gd name="T28" fmla="*/ 64 w 163"/>
              <a:gd name="T29" fmla="*/ 160 h 266"/>
              <a:gd name="T30" fmla="*/ 10 w 163"/>
              <a:gd name="T31" fmla="*/ 79 h 266"/>
              <a:gd name="T32" fmla="*/ 64 w 163"/>
              <a:gd name="T33" fmla="*/ 30 h 266"/>
              <a:gd name="T34" fmla="*/ 64 w 163"/>
              <a:gd name="T35" fmla="*/ 0 h 266"/>
              <a:gd name="T36" fmla="*/ 108 w 163"/>
              <a:gd name="T37" fmla="*/ 0 h 266"/>
              <a:gd name="T38" fmla="*/ 108 w 163"/>
              <a:gd name="T39" fmla="*/ 27 h 266"/>
              <a:gd name="T40" fmla="*/ 146 w 163"/>
              <a:gd name="T41" fmla="*/ 34 h 266"/>
              <a:gd name="T42" fmla="*/ 149 w 163"/>
              <a:gd name="T43" fmla="*/ 35 h 266"/>
              <a:gd name="T44" fmla="*/ 149 w 163"/>
              <a:gd name="T45" fmla="*/ 98 h 266"/>
              <a:gd name="T46" fmla="*/ 142 w 163"/>
              <a:gd name="T47" fmla="*/ 94 h 266"/>
              <a:gd name="T48" fmla="*/ 94 w 163"/>
              <a:gd name="T49" fmla="*/ 80 h 266"/>
              <a:gd name="T50" fmla="*/ 84 w 163"/>
              <a:gd name="T51" fmla="*/ 82 h 266"/>
              <a:gd name="T52" fmla="*/ 84 w 163"/>
              <a:gd name="T53" fmla="*/ 82 h 266"/>
              <a:gd name="T54" fmla="*/ 84 w 163"/>
              <a:gd name="T55" fmla="*/ 82 h 266"/>
              <a:gd name="T56" fmla="*/ 80 w 163"/>
              <a:gd name="T57" fmla="*/ 87 h 266"/>
              <a:gd name="T58" fmla="*/ 83 w 163"/>
              <a:gd name="T59" fmla="*/ 94 h 266"/>
              <a:gd name="T60" fmla="*/ 83 w 163"/>
              <a:gd name="T61" fmla="*/ 95 h 266"/>
              <a:gd name="T62" fmla="*/ 84 w 163"/>
              <a:gd name="T63" fmla="*/ 96 h 266"/>
              <a:gd name="T64" fmla="*/ 100 w 163"/>
              <a:gd name="T65" fmla="*/ 104 h 266"/>
              <a:gd name="T66" fmla="*/ 158 w 163"/>
              <a:gd name="T67" fmla="*/ 176 h 266"/>
              <a:gd name="T68" fmla="*/ 108 w 163"/>
              <a:gd name="T69" fmla="*/ 233 h 266"/>
              <a:gd name="T70" fmla="*/ 108 w 163"/>
              <a:gd name="T71"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6">
                <a:moveTo>
                  <a:pt x="108" y="266"/>
                </a:moveTo>
                <a:cubicBezTo>
                  <a:pt x="64" y="266"/>
                  <a:pt x="64" y="266"/>
                  <a:pt x="64" y="266"/>
                </a:cubicBezTo>
                <a:cubicBezTo>
                  <a:pt x="64" y="238"/>
                  <a:pt x="64" y="238"/>
                  <a:pt x="64" y="238"/>
                </a:cubicBezTo>
                <a:cubicBezTo>
                  <a:pt x="45" y="237"/>
                  <a:pt x="22" y="232"/>
                  <a:pt x="13" y="226"/>
                </a:cubicBezTo>
                <a:cubicBezTo>
                  <a:pt x="11" y="224"/>
                  <a:pt x="11" y="224"/>
                  <a:pt x="11" y="224"/>
                </a:cubicBezTo>
                <a:cubicBezTo>
                  <a:pt x="11" y="158"/>
                  <a:pt x="11" y="158"/>
                  <a:pt x="11" y="158"/>
                </a:cubicBezTo>
                <a:cubicBezTo>
                  <a:pt x="19" y="165"/>
                  <a:pt x="19" y="165"/>
                  <a:pt x="19" y="165"/>
                </a:cubicBezTo>
                <a:cubicBezTo>
                  <a:pt x="35" y="178"/>
                  <a:pt x="58" y="184"/>
                  <a:pt x="72" y="184"/>
                </a:cubicBezTo>
                <a:cubicBezTo>
                  <a:pt x="72" y="184"/>
                  <a:pt x="72" y="184"/>
                  <a:pt x="72" y="184"/>
                </a:cubicBezTo>
                <a:cubicBezTo>
                  <a:pt x="74" y="184"/>
                  <a:pt x="75" y="184"/>
                  <a:pt x="76" y="184"/>
                </a:cubicBezTo>
                <a:cubicBezTo>
                  <a:pt x="80" y="184"/>
                  <a:pt x="83" y="182"/>
                  <a:pt x="84" y="179"/>
                </a:cubicBezTo>
                <a:cubicBezTo>
                  <a:pt x="85" y="176"/>
                  <a:pt x="84" y="171"/>
                  <a:pt x="82" y="169"/>
                </a:cubicBezTo>
                <a:cubicBezTo>
                  <a:pt x="81" y="169"/>
                  <a:pt x="81" y="169"/>
                  <a:pt x="81" y="169"/>
                </a:cubicBezTo>
                <a:cubicBezTo>
                  <a:pt x="81" y="169"/>
                  <a:pt x="81" y="169"/>
                  <a:pt x="81" y="169"/>
                </a:cubicBezTo>
                <a:cubicBezTo>
                  <a:pt x="79" y="166"/>
                  <a:pt x="71" y="163"/>
                  <a:pt x="64" y="160"/>
                </a:cubicBezTo>
                <a:cubicBezTo>
                  <a:pt x="40" y="149"/>
                  <a:pt x="0" y="132"/>
                  <a:pt x="10" y="79"/>
                </a:cubicBezTo>
                <a:cubicBezTo>
                  <a:pt x="16" y="45"/>
                  <a:pt x="48" y="33"/>
                  <a:pt x="64" y="30"/>
                </a:cubicBezTo>
                <a:cubicBezTo>
                  <a:pt x="64" y="0"/>
                  <a:pt x="64" y="0"/>
                  <a:pt x="64" y="0"/>
                </a:cubicBezTo>
                <a:cubicBezTo>
                  <a:pt x="108" y="0"/>
                  <a:pt x="108" y="0"/>
                  <a:pt x="108" y="0"/>
                </a:cubicBezTo>
                <a:cubicBezTo>
                  <a:pt x="108" y="27"/>
                  <a:pt x="108" y="27"/>
                  <a:pt x="108" y="27"/>
                </a:cubicBezTo>
                <a:cubicBezTo>
                  <a:pt x="121" y="28"/>
                  <a:pt x="132" y="30"/>
                  <a:pt x="146" y="34"/>
                </a:cubicBezTo>
                <a:cubicBezTo>
                  <a:pt x="149" y="35"/>
                  <a:pt x="149" y="35"/>
                  <a:pt x="149" y="35"/>
                </a:cubicBezTo>
                <a:cubicBezTo>
                  <a:pt x="149" y="98"/>
                  <a:pt x="149" y="98"/>
                  <a:pt x="149" y="98"/>
                </a:cubicBezTo>
                <a:cubicBezTo>
                  <a:pt x="142" y="94"/>
                  <a:pt x="142" y="94"/>
                  <a:pt x="142" y="94"/>
                </a:cubicBezTo>
                <a:cubicBezTo>
                  <a:pt x="126" y="85"/>
                  <a:pt x="107" y="80"/>
                  <a:pt x="94" y="80"/>
                </a:cubicBezTo>
                <a:cubicBezTo>
                  <a:pt x="88" y="80"/>
                  <a:pt x="85" y="81"/>
                  <a:pt x="84" y="82"/>
                </a:cubicBezTo>
                <a:cubicBezTo>
                  <a:pt x="84" y="82"/>
                  <a:pt x="84" y="82"/>
                  <a:pt x="84" y="82"/>
                </a:cubicBezTo>
                <a:cubicBezTo>
                  <a:pt x="84" y="82"/>
                  <a:pt x="84" y="82"/>
                  <a:pt x="84" y="82"/>
                </a:cubicBezTo>
                <a:cubicBezTo>
                  <a:pt x="81" y="83"/>
                  <a:pt x="80" y="86"/>
                  <a:pt x="80" y="87"/>
                </a:cubicBezTo>
                <a:cubicBezTo>
                  <a:pt x="79" y="90"/>
                  <a:pt x="81" y="93"/>
                  <a:pt x="83" y="94"/>
                </a:cubicBezTo>
                <a:cubicBezTo>
                  <a:pt x="83" y="95"/>
                  <a:pt x="83" y="95"/>
                  <a:pt x="83" y="95"/>
                </a:cubicBezTo>
                <a:cubicBezTo>
                  <a:pt x="84" y="96"/>
                  <a:pt x="84" y="96"/>
                  <a:pt x="84" y="96"/>
                </a:cubicBezTo>
                <a:cubicBezTo>
                  <a:pt x="85" y="98"/>
                  <a:pt x="93" y="101"/>
                  <a:pt x="100" y="104"/>
                </a:cubicBezTo>
                <a:cubicBezTo>
                  <a:pt x="123" y="115"/>
                  <a:pt x="163" y="133"/>
                  <a:pt x="158" y="176"/>
                </a:cubicBezTo>
                <a:cubicBezTo>
                  <a:pt x="155" y="212"/>
                  <a:pt x="127" y="227"/>
                  <a:pt x="108" y="233"/>
                </a:cubicBezTo>
                <a:lnTo>
                  <a:pt x="108" y="266"/>
                </a:lnTo>
                <a:close/>
              </a:path>
            </a:pathLst>
          </a:custGeom>
          <a:solidFill>
            <a:schemeClr val="accent1"/>
          </a:solidFill>
          <a:ln>
            <a:noFill/>
          </a:ln>
        </p:spPr>
        <p:txBody>
          <a:bodyPr vert="horz" wrap="square" lIns="93234" tIns="46616" rIns="93234" bIns="46616" numCol="1" anchor="t" anchorCtr="0" compatLnSpc="1">
            <a:prstTxWarp prst="textNoShape">
              <a:avLst/>
            </a:prstTxWarp>
          </a:bodyPr>
          <a:lstStyle/>
          <a:p>
            <a:pPr defTabSz="914049">
              <a:defRPr/>
            </a:pPr>
            <a:endParaRPr lang="en-US" sz="1836" kern="0">
              <a:solidFill>
                <a:sysClr val="windowText" lastClr="000000"/>
              </a:solidFill>
              <a:latin typeface="Segoe UI"/>
            </a:endParaRPr>
          </a:p>
        </p:txBody>
      </p:sp>
      <p:sp>
        <p:nvSpPr>
          <p:cNvPr id="196" name="Freeform 81"/>
          <p:cNvSpPr>
            <a:spLocks/>
          </p:cNvSpPr>
          <p:nvPr/>
        </p:nvSpPr>
        <p:spPr bwMode="auto">
          <a:xfrm>
            <a:off x="808805" y="3057033"/>
            <a:ext cx="550685" cy="461470"/>
          </a:xfrm>
          <a:custGeom>
            <a:avLst/>
            <a:gdLst>
              <a:gd name="connsiteX0" fmla="*/ 3106738 w 3860800"/>
              <a:gd name="connsiteY0" fmla="*/ 2378076 h 3235326"/>
              <a:gd name="connsiteX1" fmla="*/ 3106738 w 3860800"/>
              <a:gd name="connsiteY1" fmla="*/ 2500368 h 3235326"/>
              <a:gd name="connsiteX2" fmla="*/ 3106738 w 3860800"/>
              <a:gd name="connsiteY2" fmla="*/ 3105985 h 3235326"/>
              <a:gd name="connsiteX3" fmla="*/ 3106738 w 3860800"/>
              <a:gd name="connsiteY3" fmla="*/ 3113088 h 3235326"/>
              <a:gd name="connsiteX4" fmla="*/ 3140285 w 3860800"/>
              <a:gd name="connsiteY4" fmla="*/ 3113088 h 3235326"/>
              <a:gd name="connsiteX5" fmla="*/ 3521711 w 3860800"/>
              <a:gd name="connsiteY5" fmla="*/ 3113088 h 3235326"/>
              <a:gd name="connsiteX6" fmla="*/ 3544888 w 3860800"/>
              <a:gd name="connsiteY6" fmla="*/ 3113088 h 3235326"/>
              <a:gd name="connsiteX7" fmla="*/ 3544888 w 3860800"/>
              <a:gd name="connsiteY7" fmla="*/ 3030483 h 3235326"/>
              <a:gd name="connsiteX8" fmla="*/ 3544888 w 3860800"/>
              <a:gd name="connsiteY8" fmla="*/ 2399498 h 3235326"/>
              <a:gd name="connsiteX9" fmla="*/ 3544888 w 3860800"/>
              <a:gd name="connsiteY9" fmla="*/ 2378076 h 3235326"/>
              <a:gd name="connsiteX10" fmla="*/ 3511994 w 3860800"/>
              <a:gd name="connsiteY10" fmla="*/ 2378076 h 3235326"/>
              <a:gd name="connsiteX11" fmla="*/ 3239128 w 3860800"/>
              <a:gd name="connsiteY11" fmla="*/ 2378076 h 3235326"/>
              <a:gd name="connsiteX12" fmla="*/ 2547938 w 3860800"/>
              <a:gd name="connsiteY12" fmla="*/ 2378076 h 3235326"/>
              <a:gd name="connsiteX13" fmla="*/ 2547938 w 3860800"/>
              <a:gd name="connsiteY13" fmla="*/ 2500368 h 3235326"/>
              <a:gd name="connsiteX14" fmla="*/ 2547938 w 3860800"/>
              <a:gd name="connsiteY14" fmla="*/ 3105985 h 3235326"/>
              <a:gd name="connsiteX15" fmla="*/ 2547938 w 3860800"/>
              <a:gd name="connsiteY15" fmla="*/ 3113088 h 3235326"/>
              <a:gd name="connsiteX16" fmla="*/ 2570012 w 3860800"/>
              <a:gd name="connsiteY16" fmla="*/ 3113088 h 3235326"/>
              <a:gd name="connsiteX17" fmla="*/ 2976020 w 3860800"/>
              <a:gd name="connsiteY17" fmla="*/ 3113088 h 3235326"/>
              <a:gd name="connsiteX18" fmla="*/ 2986088 w 3860800"/>
              <a:gd name="connsiteY18" fmla="*/ 3113088 h 3235326"/>
              <a:gd name="connsiteX19" fmla="*/ 2986088 w 3860800"/>
              <a:gd name="connsiteY19" fmla="*/ 3030483 h 3235326"/>
              <a:gd name="connsiteX20" fmla="*/ 2986088 w 3860800"/>
              <a:gd name="connsiteY20" fmla="*/ 2399498 h 3235326"/>
              <a:gd name="connsiteX21" fmla="*/ 2986088 w 3860800"/>
              <a:gd name="connsiteY21" fmla="*/ 2378076 h 3235326"/>
              <a:gd name="connsiteX22" fmla="*/ 2981036 w 3860800"/>
              <a:gd name="connsiteY22" fmla="*/ 2378076 h 3235326"/>
              <a:gd name="connsiteX23" fmla="*/ 2737309 w 3860800"/>
              <a:gd name="connsiteY23" fmla="*/ 2378076 h 3235326"/>
              <a:gd name="connsiteX24" fmla="*/ 1433513 w 3860800"/>
              <a:gd name="connsiteY24" fmla="*/ 2378076 h 3235326"/>
              <a:gd name="connsiteX25" fmla="*/ 1433513 w 3860800"/>
              <a:gd name="connsiteY25" fmla="*/ 2500368 h 3235326"/>
              <a:gd name="connsiteX26" fmla="*/ 1433513 w 3860800"/>
              <a:gd name="connsiteY26" fmla="*/ 3105985 h 3235326"/>
              <a:gd name="connsiteX27" fmla="*/ 1433513 w 3860800"/>
              <a:gd name="connsiteY27" fmla="*/ 3113088 h 3235326"/>
              <a:gd name="connsiteX28" fmla="*/ 1506818 w 3860800"/>
              <a:gd name="connsiteY28" fmla="*/ 3113088 h 3235326"/>
              <a:gd name="connsiteX29" fmla="*/ 2422556 w 3860800"/>
              <a:gd name="connsiteY29" fmla="*/ 3113088 h 3235326"/>
              <a:gd name="connsiteX30" fmla="*/ 2427288 w 3860800"/>
              <a:gd name="connsiteY30" fmla="*/ 3113088 h 3235326"/>
              <a:gd name="connsiteX31" fmla="*/ 2427288 w 3860800"/>
              <a:gd name="connsiteY31" fmla="*/ 3030483 h 3235326"/>
              <a:gd name="connsiteX32" fmla="*/ 2427288 w 3860800"/>
              <a:gd name="connsiteY32" fmla="*/ 2399498 h 3235326"/>
              <a:gd name="connsiteX33" fmla="*/ 2427288 w 3860800"/>
              <a:gd name="connsiteY33" fmla="*/ 2378076 h 3235326"/>
              <a:gd name="connsiteX34" fmla="*/ 2154466 w 3860800"/>
              <a:gd name="connsiteY34" fmla="*/ 2378076 h 3235326"/>
              <a:gd name="connsiteX35" fmla="*/ 1449180 w 3860800"/>
              <a:gd name="connsiteY35" fmla="*/ 2378076 h 3235326"/>
              <a:gd name="connsiteX36" fmla="*/ 874713 w 3860800"/>
              <a:gd name="connsiteY36" fmla="*/ 2378076 h 3235326"/>
              <a:gd name="connsiteX37" fmla="*/ 874713 w 3860800"/>
              <a:gd name="connsiteY37" fmla="*/ 2500368 h 3235326"/>
              <a:gd name="connsiteX38" fmla="*/ 874713 w 3860800"/>
              <a:gd name="connsiteY38" fmla="*/ 3105985 h 3235326"/>
              <a:gd name="connsiteX39" fmla="*/ 874713 w 3860800"/>
              <a:gd name="connsiteY39" fmla="*/ 3113088 h 3235326"/>
              <a:gd name="connsiteX40" fmla="*/ 1016915 w 3860800"/>
              <a:gd name="connsiteY40" fmla="*/ 3113088 h 3235326"/>
              <a:gd name="connsiteX41" fmla="*/ 1269766 w 3860800"/>
              <a:gd name="connsiteY41" fmla="*/ 3113088 h 3235326"/>
              <a:gd name="connsiteX42" fmla="*/ 1312863 w 3860800"/>
              <a:gd name="connsiteY42" fmla="*/ 3113088 h 3235326"/>
              <a:gd name="connsiteX43" fmla="*/ 1312863 w 3860800"/>
              <a:gd name="connsiteY43" fmla="*/ 3030483 h 3235326"/>
              <a:gd name="connsiteX44" fmla="*/ 1312863 w 3860800"/>
              <a:gd name="connsiteY44" fmla="*/ 2399498 h 3235326"/>
              <a:gd name="connsiteX45" fmla="*/ 1312863 w 3860800"/>
              <a:gd name="connsiteY45" fmla="*/ 2378076 h 3235326"/>
              <a:gd name="connsiteX46" fmla="*/ 1194863 w 3860800"/>
              <a:gd name="connsiteY46" fmla="*/ 2378076 h 3235326"/>
              <a:gd name="connsiteX47" fmla="*/ 973666 w 3860800"/>
              <a:gd name="connsiteY47" fmla="*/ 2378076 h 3235326"/>
              <a:gd name="connsiteX48" fmla="*/ 315913 w 3860800"/>
              <a:gd name="connsiteY48" fmla="*/ 2378076 h 3235326"/>
              <a:gd name="connsiteX49" fmla="*/ 315913 w 3860800"/>
              <a:gd name="connsiteY49" fmla="*/ 2500368 h 3235326"/>
              <a:gd name="connsiteX50" fmla="*/ 315913 w 3860800"/>
              <a:gd name="connsiteY50" fmla="*/ 3105985 h 3235326"/>
              <a:gd name="connsiteX51" fmla="*/ 315913 w 3860800"/>
              <a:gd name="connsiteY51" fmla="*/ 3113088 h 3235326"/>
              <a:gd name="connsiteX52" fmla="*/ 400470 w 3860800"/>
              <a:gd name="connsiteY52" fmla="*/ 3113088 h 3235326"/>
              <a:gd name="connsiteX53" fmla="*/ 718963 w 3860800"/>
              <a:gd name="connsiteY53" fmla="*/ 3113088 h 3235326"/>
              <a:gd name="connsiteX54" fmla="*/ 752475 w 3860800"/>
              <a:gd name="connsiteY54" fmla="*/ 3113088 h 3235326"/>
              <a:gd name="connsiteX55" fmla="*/ 752475 w 3860800"/>
              <a:gd name="connsiteY55" fmla="*/ 3030483 h 3235326"/>
              <a:gd name="connsiteX56" fmla="*/ 752475 w 3860800"/>
              <a:gd name="connsiteY56" fmla="*/ 2399498 h 3235326"/>
              <a:gd name="connsiteX57" fmla="*/ 752475 w 3860800"/>
              <a:gd name="connsiteY57" fmla="*/ 2378076 h 3235326"/>
              <a:gd name="connsiteX58" fmla="*/ 726266 w 3860800"/>
              <a:gd name="connsiteY58" fmla="*/ 2378076 h 3235326"/>
              <a:gd name="connsiteX59" fmla="*/ 341516 w 3860800"/>
              <a:gd name="connsiteY59" fmla="*/ 2378076 h 3235326"/>
              <a:gd name="connsiteX60" fmla="*/ 874713 w 3860800"/>
              <a:gd name="connsiteY60" fmla="*/ 1584326 h 3235326"/>
              <a:gd name="connsiteX61" fmla="*/ 874713 w 3860800"/>
              <a:gd name="connsiteY61" fmla="*/ 1693684 h 3235326"/>
              <a:gd name="connsiteX62" fmla="*/ 874713 w 3860800"/>
              <a:gd name="connsiteY62" fmla="*/ 2240195 h 3235326"/>
              <a:gd name="connsiteX63" fmla="*/ 874713 w 3860800"/>
              <a:gd name="connsiteY63" fmla="*/ 2255838 h 3235326"/>
              <a:gd name="connsiteX64" fmla="*/ 1016915 w 3860800"/>
              <a:gd name="connsiteY64" fmla="*/ 2255838 h 3235326"/>
              <a:gd name="connsiteX65" fmla="*/ 2895666 w 3860800"/>
              <a:gd name="connsiteY65" fmla="*/ 2255838 h 3235326"/>
              <a:gd name="connsiteX66" fmla="*/ 2986088 w 3860800"/>
              <a:gd name="connsiteY66" fmla="*/ 2255838 h 3235326"/>
              <a:gd name="connsiteX67" fmla="*/ 2986088 w 3860800"/>
              <a:gd name="connsiteY67" fmla="*/ 2152829 h 3235326"/>
              <a:gd name="connsiteX68" fmla="*/ 2986088 w 3860800"/>
              <a:gd name="connsiteY68" fmla="*/ 1606319 h 3235326"/>
              <a:gd name="connsiteX69" fmla="*/ 2986088 w 3860800"/>
              <a:gd name="connsiteY69" fmla="*/ 1584326 h 3235326"/>
              <a:gd name="connsiteX70" fmla="*/ 2978371 w 3860800"/>
              <a:gd name="connsiteY70" fmla="*/ 1584326 h 3235326"/>
              <a:gd name="connsiteX71" fmla="*/ 2764945 w 3860800"/>
              <a:gd name="connsiteY71" fmla="*/ 1584326 h 3235326"/>
              <a:gd name="connsiteX72" fmla="*/ 2760210 w 3860800"/>
              <a:gd name="connsiteY72" fmla="*/ 1584326 h 3235326"/>
              <a:gd name="connsiteX73" fmla="*/ 1105594 w 3860800"/>
              <a:gd name="connsiteY73" fmla="*/ 1584326 h 3235326"/>
              <a:gd name="connsiteX74" fmla="*/ 1095855 w 3860800"/>
              <a:gd name="connsiteY74" fmla="*/ 1584326 h 3235326"/>
              <a:gd name="connsiteX75" fmla="*/ 969898 w 3860800"/>
              <a:gd name="connsiteY75" fmla="*/ 1584326 h 3235326"/>
              <a:gd name="connsiteX76" fmla="*/ 1931920 w 3860800"/>
              <a:gd name="connsiteY76" fmla="*/ 748620 h 3235326"/>
              <a:gd name="connsiteX77" fmla="*/ 1172389 w 3860800"/>
              <a:gd name="connsiteY77" fmla="*/ 1367227 h 3235326"/>
              <a:gd name="connsiteX78" fmla="*/ 1162844 w 3860800"/>
              <a:gd name="connsiteY78" fmla="*/ 1462088 h 3235326"/>
              <a:gd name="connsiteX79" fmla="*/ 1304683 w 3860800"/>
              <a:gd name="connsiteY79" fmla="*/ 1462088 h 3235326"/>
              <a:gd name="connsiteX80" fmla="*/ 2585744 w 3860800"/>
              <a:gd name="connsiteY80" fmla="*/ 1462088 h 3235326"/>
              <a:gd name="connsiteX81" fmla="*/ 2697959 w 3860800"/>
              <a:gd name="connsiteY81" fmla="*/ 1462088 h 3235326"/>
              <a:gd name="connsiteX82" fmla="*/ 2688417 w 3860800"/>
              <a:gd name="connsiteY82" fmla="*/ 1367227 h 3235326"/>
              <a:gd name="connsiteX83" fmla="*/ 1931920 w 3860800"/>
              <a:gd name="connsiteY83" fmla="*/ 748620 h 3235326"/>
              <a:gd name="connsiteX84" fmla="*/ 1931988 w 3860800"/>
              <a:gd name="connsiteY84" fmla="*/ 0 h 3235326"/>
              <a:gd name="connsiteX85" fmla="*/ 1992313 w 3860800"/>
              <a:gd name="connsiteY85" fmla="*/ 60790 h 3235326"/>
              <a:gd name="connsiteX86" fmla="*/ 1992313 w 3860800"/>
              <a:gd name="connsiteY86" fmla="*/ 608656 h 3235326"/>
              <a:gd name="connsiteX87" fmla="*/ 1992313 w 3860800"/>
              <a:gd name="connsiteY87" fmla="*/ 630126 h 3235326"/>
              <a:gd name="connsiteX88" fmla="*/ 2023123 w 3860800"/>
              <a:gd name="connsiteY88" fmla="*/ 631689 h 3235326"/>
              <a:gd name="connsiteX89" fmla="*/ 2809716 w 3860800"/>
              <a:gd name="connsiteY89" fmla="*/ 1353778 h 3235326"/>
              <a:gd name="connsiteX90" fmla="*/ 2819945 w 3860800"/>
              <a:gd name="connsiteY90" fmla="*/ 1462088 h 3235326"/>
              <a:gd name="connsiteX91" fmla="*/ 2890904 w 3860800"/>
              <a:gd name="connsiteY91" fmla="*/ 1462088 h 3235326"/>
              <a:gd name="connsiteX92" fmla="*/ 3211071 w 3860800"/>
              <a:gd name="connsiteY92" fmla="*/ 1462088 h 3235326"/>
              <a:gd name="connsiteX93" fmla="*/ 3271838 w 3860800"/>
              <a:gd name="connsiteY93" fmla="*/ 1523207 h 3235326"/>
              <a:gd name="connsiteX94" fmla="*/ 3211071 w 3860800"/>
              <a:gd name="connsiteY94" fmla="*/ 1584326 h 3235326"/>
              <a:gd name="connsiteX95" fmla="*/ 3106738 w 3860800"/>
              <a:gd name="connsiteY95" fmla="*/ 1584326 h 3235326"/>
              <a:gd name="connsiteX96" fmla="*/ 3106738 w 3860800"/>
              <a:gd name="connsiteY96" fmla="*/ 1693684 h 3235326"/>
              <a:gd name="connsiteX97" fmla="*/ 3106738 w 3860800"/>
              <a:gd name="connsiteY97" fmla="*/ 2240195 h 3235326"/>
              <a:gd name="connsiteX98" fmla="*/ 3106738 w 3860800"/>
              <a:gd name="connsiteY98" fmla="*/ 2255838 h 3235326"/>
              <a:gd name="connsiteX99" fmla="*/ 3120573 w 3860800"/>
              <a:gd name="connsiteY99" fmla="*/ 2255838 h 3235326"/>
              <a:gd name="connsiteX100" fmla="*/ 3800048 w 3860800"/>
              <a:gd name="connsiteY100" fmla="*/ 2255838 h 3235326"/>
              <a:gd name="connsiteX101" fmla="*/ 3860800 w 3860800"/>
              <a:gd name="connsiteY101" fmla="*/ 2316957 h 3235326"/>
              <a:gd name="connsiteX102" fmla="*/ 3800048 w 3860800"/>
              <a:gd name="connsiteY102" fmla="*/ 2378076 h 3235326"/>
              <a:gd name="connsiteX103" fmla="*/ 3667126 w 3860800"/>
              <a:gd name="connsiteY103" fmla="*/ 2378076 h 3235326"/>
              <a:gd name="connsiteX104" fmla="*/ 3667126 w 3860800"/>
              <a:gd name="connsiteY104" fmla="*/ 2500368 h 3235326"/>
              <a:gd name="connsiteX105" fmla="*/ 3667126 w 3860800"/>
              <a:gd name="connsiteY105" fmla="*/ 3105985 h 3235326"/>
              <a:gd name="connsiteX106" fmla="*/ 3667126 w 3860800"/>
              <a:gd name="connsiteY106" fmla="*/ 3113088 h 3235326"/>
              <a:gd name="connsiteX107" fmla="*/ 3682625 w 3860800"/>
              <a:gd name="connsiteY107" fmla="*/ 3113088 h 3235326"/>
              <a:gd name="connsiteX108" fmla="*/ 3800048 w 3860800"/>
              <a:gd name="connsiteY108" fmla="*/ 3113088 h 3235326"/>
              <a:gd name="connsiteX109" fmla="*/ 3860800 w 3860800"/>
              <a:gd name="connsiteY109" fmla="*/ 3174207 h 3235326"/>
              <a:gd name="connsiteX110" fmla="*/ 3800048 w 3860800"/>
              <a:gd name="connsiteY110" fmla="*/ 3235326 h 3235326"/>
              <a:gd name="connsiteX111" fmla="*/ 60752 w 3860800"/>
              <a:gd name="connsiteY111" fmla="*/ 3235326 h 3235326"/>
              <a:gd name="connsiteX112" fmla="*/ 0 w 3860800"/>
              <a:gd name="connsiteY112" fmla="*/ 3174207 h 3235326"/>
              <a:gd name="connsiteX113" fmla="*/ 60752 w 3860800"/>
              <a:gd name="connsiteY113" fmla="*/ 3113088 h 3235326"/>
              <a:gd name="connsiteX114" fmla="*/ 193675 w 3860800"/>
              <a:gd name="connsiteY114" fmla="*/ 3113088 h 3235326"/>
              <a:gd name="connsiteX115" fmla="*/ 193675 w 3860800"/>
              <a:gd name="connsiteY115" fmla="*/ 3030483 h 3235326"/>
              <a:gd name="connsiteX116" fmla="*/ 193675 w 3860800"/>
              <a:gd name="connsiteY116" fmla="*/ 2399498 h 3235326"/>
              <a:gd name="connsiteX117" fmla="*/ 193675 w 3860800"/>
              <a:gd name="connsiteY117" fmla="*/ 2378076 h 3235326"/>
              <a:gd name="connsiteX118" fmla="*/ 179199 w 3860800"/>
              <a:gd name="connsiteY118" fmla="*/ 2378076 h 3235326"/>
              <a:gd name="connsiteX119" fmla="*/ 60752 w 3860800"/>
              <a:gd name="connsiteY119" fmla="*/ 2378076 h 3235326"/>
              <a:gd name="connsiteX120" fmla="*/ 0 w 3860800"/>
              <a:gd name="connsiteY120" fmla="*/ 2316957 h 3235326"/>
              <a:gd name="connsiteX121" fmla="*/ 60752 w 3860800"/>
              <a:gd name="connsiteY121" fmla="*/ 2255838 h 3235326"/>
              <a:gd name="connsiteX122" fmla="*/ 718963 w 3860800"/>
              <a:gd name="connsiteY122" fmla="*/ 2255838 h 3235326"/>
              <a:gd name="connsiteX123" fmla="*/ 752475 w 3860800"/>
              <a:gd name="connsiteY123" fmla="*/ 2255838 h 3235326"/>
              <a:gd name="connsiteX124" fmla="*/ 752475 w 3860800"/>
              <a:gd name="connsiteY124" fmla="*/ 2152829 h 3235326"/>
              <a:gd name="connsiteX125" fmla="*/ 752475 w 3860800"/>
              <a:gd name="connsiteY125" fmla="*/ 1606319 h 3235326"/>
              <a:gd name="connsiteX126" fmla="*/ 752475 w 3860800"/>
              <a:gd name="connsiteY126" fmla="*/ 1584326 h 3235326"/>
              <a:gd name="connsiteX127" fmla="*/ 727896 w 3860800"/>
              <a:gd name="connsiteY127" fmla="*/ 1584326 h 3235326"/>
              <a:gd name="connsiteX128" fmla="*/ 649730 w 3860800"/>
              <a:gd name="connsiteY128" fmla="*/ 1584326 h 3235326"/>
              <a:gd name="connsiteX129" fmla="*/ 588963 w 3860800"/>
              <a:gd name="connsiteY129" fmla="*/ 1523207 h 3235326"/>
              <a:gd name="connsiteX130" fmla="*/ 649730 w 3860800"/>
              <a:gd name="connsiteY130" fmla="*/ 1462088 h 3235326"/>
              <a:gd name="connsiteX131" fmla="*/ 882430 w 3860800"/>
              <a:gd name="connsiteY131" fmla="*/ 1462088 h 3235326"/>
              <a:gd name="connsiteX132" fmla="*/ 1040857 w 3860800"/>
              <a:gd name="connsiteY132" fmla="*/ 1462088 h 3235326"/>
              <a:gd name="connsiteX133" fmla="*/ 1051090 w 3860800"/>
              <a:gd name="connsiteY133" fmla="*/ 1353778 h 3235326"/>
              <a:gd name="connsiteX134" fmla="*/ 1840182 w 3860800"/>
              <a:gd name="connsiteY134" fmla="*/ 631689 h 3235326"/>
              <a:gd name="connsiteX135" fmla="*/ 1871663 w 3860800"/>
              <a:gd name="connsiteY135" fmla="*/ 630102 h 3235326"/>
              <a:gd name="connsiteX136" fmla="*/ 1871663 w 3860800"/>
              <a:gd name="connsiteY136" fmla="*/ 576708 h 3235326"/>
              <a:gd name="connsiteX137" fmla="*/ 1871663 w 3860800"/>
              <a:gd name="connsiteY137" fmla="*/ 60790 h 3235326"/>
              <a:gd name="connsiteX138" fmla="*/ 1931988 w 3860800"/>
              <a:gd name="connsiteY138" fmla="*/ 0 h 32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860800" h="3235326">
                <a:moveTo>
                  <a:pt x="3106738" y="2378076"/>
                </a:moveTo>
                <a:lnTo>
                  <a:pt x="3106738" y="2500368"/>
                </a:lnTo>
                <a:cubicBezTo>
                  <a:pt x="3106738" y="2859903"/>
                  <a:pt x="3106738" y="3027686"/>
                  <a:pt x="3106738" y="3105985"/>
                </a:cubicBezTo>
                <a:lnTo>
                  <a:pt x="3106738" y="3113088"/>
                </a:lnTo>
                <a:lnTo>
                  <a:pt x="3140285" y="3113088"/>
                </a:lnTo>
                <a:cubicBezTo>
                  <a:pt x="3305226" y="3113088"/>
                  <a:pt x="3428932" y="3113088"/>
                  <a:pt x="3521711" y="3113088"/>
                </a:cubicBezTo>
                <a:lnTo>
                  <a:pt x="3544888" y="3113088"/>
                </a:lnTo>
                <a:lnTo>
                  <a:pt x="3544888" y="3030483"/>
                </a:lnTo>
                <a:cubicBezTo>
                  <a:pt x="3544888" y="2626005"/>
                  <a:pt x="3544888" y="2464214"/>
                  <a:pt x="3544888" y="2399498"/>
                </a:cubicBezTo>
                <a:lnTo>
                  <a:pt x="3544888" y="2378076"/>
                </a:lnTo>
                <a:lnTo>
                  <a:pt x="3511994" y="2378076"/>
                </a:lnTo>
                <a:cubicBezTo>
                  <a:pt x="3418530" y="2378076"/>
                  <a:pt x="3327598" y="2378076"/>
                  <a:pt x="3239128" y="2378076"/>
                </a:cubicBezTo>
                <a:close/>
                <a:moveTo>
                  <a:pt x="2547938" y="2378076"/>
                </a:moveTo>
                <a:lnTo>
                  <a:pt x="2547938" y="2500368"/>
                </a:lnTo>
                <a:cubicBezTo>
                  <a:pt x="2547938" y="2859903"/>
                  <a:pt x="2547938" y="3027686"/>
                  <a:pt x="2547938" y="3105985"/>
                </a:cubicBezTo>
                <a:lnTo>
                  <a:pt x="2547938" y="3113088"/>
                </a:lnTo>
                <a:lnTo>
                  <a:pt x="2570012" y="3113088"/>
                </a:lnTo>
                <a:cubicBezTo>
                  <a:pt x="2723767" y="3113088"/>
                  <a:pt x="2858302" y="3113088"/>
                  <a:pt x="2976020" y="3113088"/>
                </a:cubicBezTo>
                <a:lnTo>
                  <a:pt x="2986088" y="3113088"/>
                </a:lnTo>
                <a:lnTo>
                  <a:pt x="2986088" y="3030483"/>
                </a:lnTo>
                <a:cubicBezTo>
                  <a:pt x="2986088" y="2626005"/>
                  <a:pt x="2986088" y="2464214"/>
                  <a:pt x="2986088" y="2399498"/>
                </a:cubicBezTo>
                <a:lnTo>
                  <a:pt x="2986088" y="2378076"/>
                </a:lnTo>
                <a:lnTo>
                  <a:pt x="2981036" y="2378076"/>
                </a:lnTo>
                <a:cubicBezTo>
                  <a:pt x="2897422" y="2378076"/>
                  <a:pt x="2816203" y="2378076"/>
                  <a:pt x="2737309" y="2378076"/>
                </a:cubicBezTo>
                <a:close/>
                <a:moveTo>
                  <a:pt x="1433513" y="2378076"/>
                </a:moveTo>
                <a:lnTo>
                  <a:pt x="1433513" y="2500368"/>
                </a:lnTo>
                <a:cubicBezTo>
                  <a:pt x="1433513" y="2859903"/>
                  <a:pt x="1433513" y="3027686"/>
                  <a:pt x="1433513" y="3105985"/>
                </a:cubicBezTo>
                <a:lnTo>
                  <a:pt x="1433513" y="3113088"/>
                </a:lnTo>
                <a:lnTo>
                  <a:pt x="1506818" y="3113088"/>
                </a:lnTo>
                <a:cubicBezTo>
                  <a:pt x="1865135" y="3113088"/>
                  <a:pt x="2167465" y="3113088"/>
                  <a:pt x="2422556" y="3113088"/>
                </a:cubicBezTo>
                <a:lnTo>
                  <a:pt x="2427288" y="3113088"/>
                </a:lnTo>
                <a:lnTo>
                  <a:pt x="2427288" y="3030483"/>
                </a:lnTo>
                <a:cubicBezTo>
                  <a:pt x="2427288" y="2626005"/>
                  <a:pt x="2427288" y="2464214"/>
                  <a:pt x="2427288" y="2399498"/>
                </a:cubicBezTo>
                <a:lnTo>
                  <a:pt x="2427288" y="2378076"/>
                </a:lnTo>
                <a:lnTo>
                  <a:pt x="2154466" y="2378076"/>
                </a:lnTo>
                <a:cubicBezTo>
                  <a:pt x="1886550" y="2378076"/>
                  <a:pt x="1652917" y="2378076"/>
                  <a:pt x="1449180" y="2378076"/>
                </a:cubicBezTo>
                <a:close/>
                <a:moveTo>
                  <a:pt x="874713" y="2378076"/>
                </a:moveTo>
                <a:lnTo>
                  <a:pt x="874713" y="2500368"/>
                </a:lnTo>
                <a:cubicBezTo>
                  <a:pt x="874713" y="2859903"/>
                  <a:pt x="874713" y="3027686"/>
                  <a:pt x="874713" y="3105985"/>
                </a:cubicBezTo>
                <a:lnTo>
                  <a:pt x="874713" y="3113088"/>
                </a:lnTo>
                <a:lnTo>
                  <a:pt x="1016915" y="3113088"/>
                </a:lnTo>
                <a:cubicBezTo>
                  <a:pt x="1103889" y="3113088"/>
                  <a:pt x="1188144" y="3113088"/>
                  <a:pt x="1269766" y="3113088"/>
                </a:cubicBezTo>
                <a:lnTo>
                  <a:pt x="1312863" y="3113088"/>
                </a:lnTo>
                <a:lnTo>
                  <a:pt x="1312863" y="3030483"/>
                </a:lnTo>
                <a:cubicBezTo>
                  <a:pt x="1312863" y="2626005"/>
                  <a:pt x="1312863" y="2464214"/>
                  <a:pt x="1312863" y="2399498"/>
                </a:cubicBezTo>
                <a:lnTo>
                  <a:pt x="1312863" y="2378076"/>
                </a:lnTo>
                <a:lnTo>
                  <a:pt x="1194863" y="2378076"/>
                </a:lnTo>
                <a:cubicBezTo>
                  <a:pt x="1115739" y="2378076"/>
                  <a:pt x="1042135" y="2378076"/>
                  <a:pt x="973666" y="2378076"/>
                </a:cubicBezTo>
                <a:close/>
                <a:moveTo>
                  <a:pt x="315913" y="2378076"/>
                </a:moveTo>
                <a:lnTo>
                  <a:pt x="315913" y="2500368"/>
                </a:lnTo>
                <a:cubicBezTo>
                  <a:pt x="315913" y="2859903"/>
                  <a:pt x="315913" y="3027686"/>
                  <a:pt x="315913" y="3105985"/>
                </a:cubicBezTo>
                <a:lnTo>
                  <a:pt x="315913" y="3113088"/>
                </a:lnTo>
                <a:lnTo>
                  <a:pt x="400470" y="3113088"/>
                </a:lnTo>
                <a:cubicBezTo>
                  <a:pt x="510134" y="3113088"/>
                  <a:pt x="616260" y="3113088"/>
                  <a:pt x="718963" y="3113088"/>
                </a:cubicBezTo>
                <a:lnTo>
                  <a:pt x="752475" y="3113088"/>
                </a:lnTo>
                <a:lnTo>
                  <a:pt x="752475" y="3030483"/>
                </a:lnTo>
                <a:cubicBezTo>
                  <a:pt x="752475" y="2626005"/>
                  <a:pt x="752475" y="2464214"/>
                  <a:pt x="752475" y="2399498"/>
                </a:cubicBezTo>
                <a:lnTo>
                  <a:pt x="752475" y="2378076"/>
                </a:lnTo>
                <a:lnTo>
                  <a:pt x="726266" y="2378076"/>
                </a:lnTo>
                <a:cubicBezTo>
                  <a:pt x="559888" y="2378076"/>
                  <a:pt x="435104" y="2378076"/>
                  <a:pt x="341516" y="2378076"/>
                </a:cubicBezTo>
                <a:close/>
                <a:moveTo>
                  <a:pt x="874713" y="1584326"/>
                </a:moveTo>
                <a:lnTo>
                  <a:pt x="874713" y="1693684"/>
                </a:lnTo>
                <a:cubicBezTo>
                  <a:pt x="874713" y="2044012"/>
                  <a:pt x="874713" y="2184143"/>
                  <a:pt x="874713" y="2240195"/>
                </a:cubicBezTo>
                <a:lnTo>
                  <a:pt x="874713" y="2255838"/>
                </a:lnTo>
                <a:lnTo>
                  <a:pt x="1016915" y="2255838"/>
                </a:lnTo>
                <a:cubicBezTo>
                  <a:pt x="1886645" y="2255838"/>
                  <a:pt x="2484583" y="2255838"/>
                  <a:pt x="2895666" y="2255838"/>
                </a:cubicBezTo>
                <a:lnTo>
                  <a:pt x="2986088" y="2255838"/>
                </a:lnTo>
                <a:lnTo>
                  <a:pt x="2986088" y="2152829"/>
                </a:lnTo>
                <a:cubicBezTo>
                  <a:pt x="2986088" y="1802502"/>
                  <a:pt x="2986088" y="1662371"/>
                  <a:pt x="2986088" y="1606319"/>
                </a:cubicBezTo>
                <a:lnTo>
                  <a:pt x="2986088" y="1584326"/>
                </a:lnTo>
                <a:lnTo>
                  <a:pt x="2978371" y="1584326"/>
                </a:lnTo>
                <a:lnTo>
                  <a:pt x="2764945" y="1584326"/>
                </a:lnTo>
                <a:lnTo>
                  <a:pt x="2760210" y="1584326"/>
                </a:lnTo>
                <a:cubicBezTo>
                  <a:pt x="1916019" y="1584326"/>
                  <a:pt x="1409503" y="1584326"/>
                  <a:pt x="1105594" y="1584326"/>
                </a:cubicBezTo>
                <a:lnTo>
                  <a:pt x="1095855" y="1584326"/>
                </a:lnTo>
                <a:lnTo>
                  <a:pt x="969898" y="1584326"/>
                </a:lnTo>
                <a:close/>
                <a:moveTo>
                  <a:pt x="1931920" y="748620"/>
                </a:moveTo>
                <a:cubicBezTo>
                  <a:pt x="1556831" y="748620"/>
                  <a:pt x="1244589" y="1013862"/>
                  <a:pt x="1172389" y="1367227"/>
                </a:cubicBezTo>
                <a:lnTo>
                  <a:pt x="1162844" y="1462088"/>
                </a:lnTo>
                <a:lnTo>
                  <a:pt x="1304683" y="1462088"/>
                </a:lnTo>
                <a:cubicBezTo>
                  <a:pt x="1896321" y="1462088"/>
                  <a:pt x="2304347" y="1462088"/>
                  <a:pt x="2585744" y="1462088"/>
                </a:cubicBezTo>
                <a:lnTo>
                  <a:pt x="2697959" y="1462088"/>
                </a:lnTo>
                <a:lnTo>
                  <a:pt x="2688417" y="1367227"/>
                </a:lnTo>
                <a:cubicBezTo>
                  <a:pt x="2616259" y="1013862"/>
                  <a:pt x="2304350" y="748620"/>
                  <a:pt x="1931920" y="748620"/>
                </a:cubicBezTo>
                <a:close/>
                <a:moveTo>
                  <a:pt x="1931988" y="0"/>
                </a:moveTo>
                <a:cubicBezTo>
                  <a:pt x="1965167" y="0"/>
                  <a:pt x="1992313" y="27355"/>
                  <a:pt x="1992313" y="60790"/>
                </a:cubicBezTo>
                <a:cubicBezTo>
                  <a:pt x="1992313" y="373856"/>
                  <a:pt x="1992313" y="530390"/>
                  <a:pt x="1992313" y="608656"/>
                </a:cubicBezTo>
                <a:lnTo>
                  <a:pt x="1992313" y="630126"/>
                </a:lnTo>
                <a:lnTo>
                  <a:pt x="2023123" y="631689"/>
                </a:lnTo>
                <a:cubicBezTo>
                  <a:pt x="2416796" y="671838"/>
                  <a:pt x="2736053" y="969009"/>
                  <a:pt x="2809716" y="1353778"/>
                </a:cubicBezTo>
                <a:lnTo>
                  <a:pt x="2819945" y="1462088"/>
                </a:lnTo>
                <a:lnTo>
                  <a:pt x="2890904" y="1462088"/>
                </a:lnTo>
                <a:cubicBezTo>
                  <a:pt x="3211071" y="1462088"/>
                  <a:pt x="3211071" y="1462088"/>
                  <a:pt x="3211071" y="1462088"/>
                </a:cubicBezTo>
                <a:cubicBezTo>
                  <a:pt x="3244493" y="1462088"/>
                  <a:pt x="3271838" y="1489592"/>
                  <a:pt x="3271838" y="1523207"/>
                </a:cubicBezTo>
                <a:cubicBezTo>
                  <a:pt x="3271838" y="1556823"/>
                  <a:pt x="3244493" y="1584326"/>
                  <a:pt x="3211071" y="1584326"/>
                </a:cubicBezTo>
                <a:lnTo>
                  <a:pt x="3106738" y="1584326"/>
                </a:lnTo>
                <a:lnTo>
                  <a:pt x="3106738" y="1693684"/>
                </a:lnTo>
                <a:cubicBezTo>
                  <a:pt x="3106738" y="2044012"/>
                  <a:pt x="3106738" y="2184143"/>
                  <a:pt x="3106738" y="2240195"/>
                </a:cubicBezTo>
                <a:lnTo>
                  <a:pt x="3106738" y="2255838"/>
                </a:lnTo>
                <a:lnTo>
                  <a:pt x="3120573" y="2255838"/>
                </a:lnTo>
                <a:cubicBezTo>
                  <a:pt x="3800048" y="2255838"/>
                  <a:pt x="3800048" y="2255838"/>
                  <a:pt x="3800048" y="2255838"/>
                </a:cubicBezTo>
                <a:cubicBezTo>
                  <a:pt x="3833462" y="2255838"/>
                  <a:pt x="3860800" y="2283342"/>
                  <a:pt x="3860800" y="2316957"/>
                </a:cubicBezTo>
                <a:cubicBezTo>
                  <a:pt x="3860800" y="2350573"/>
                  <a:pt x="3833462" y="2378076"/>
                  <a:pt x="3800048" y="2378076"/>
                </a:cubicBezTo>
                <a:lnTo>
                  <a:pt x="3667126" y="2378076"/>
                </a:lnTo>
                <a:lnTo>
                  <a:pt x="3667126" y="2500368"/>
                </a:lnTo>
                <a:cubicBezTo>
                  <a:pt x="3667126" y="2859903"/>
                  <a:pt x="3667126" y="3027686"/>
                  <a:pt x="3667126" y="3105985"/>
                </a:cubicBezTo>
                <a:lnTo>
                  <a:pt x="3667126" y="3113088"/>
                </a:lnTo>
                <a:lnTo>
                  <a:pt x="3682625" y="3113088"/>
                </a:lnTo>
                <a:cubicBezTo>
                  <a:pt x="3800048" y="3113088"/>
                  <a:pt x="3800048" y="3113088"/>
                  <a:pt x="3800048" y="3113088"/>
                </a:cubicBezTo>
                <a:cubicBezTo>
                  <a:pt x="3833462" y="3113088"/>
                  <a:pt x="3860800" y="3140592"/>
                  <a:pt x="3860800" y="3174207"/>
                </a:cubicBezTo>
                <a:cubicBezTo>
                  <a:pt x="3860800" y="3207823"/>
                  <a:pt x="3833462" y="3235326"/>
                  <a:pt x="3800048" y="3235326"/>
                </a:cubicBezTo>
                <a:cubicBezTo>
                  <a:pt x="60752" y="3235326"/>
                  <a:pt x="60752" y="3235326"/>
                  <a:pt x="60752" y="3235326"/>
                </a:cubicBezTo>
                <a:cubicBezTo>
                  <a:pt x="27338" y="3235326"/>
                  <a:pt x="0" y="3207823"/>
                  <a:pt x="0" y="3174207"/>
                </a:cubicBezTo>
                <a:cubicBezTo>
                  <a:pt x="0" y="3140592"/>
                  <a:pt x="27338" y="3113088"/>
                  <a:pt x="60752" y="3113088"/>
                </a:cubicBezTo>
                <a:lnTo>
                  <a:pt x="193675" y="3113088"/>
                </a:lnTo>
                <a:lnTo>
                  <a:pt x="193675" y="3030483"/>
                </a:lnTo>
                <a:cubicBezTo>
                  <a:pt x="193675" y="2626005"/>
                  <a:pt x="193675" y="2464214"/>
                  <a:pt x="193675" y="2399498"/>
                </a:cubicBezTo>
                <a:lnTo>
                  <a:pt x="193675" y="2378076"/>
                </a:lnTo>
                <a:lnTo>
                  <a:pt x="179199" y="2378076"/>
                </a:lnTo>
                <a:cubicBezTo>
                  <a:pt x="60752" y="2378076"/>
                  <a:pt x="60752" y="2378076"/>
                  <a:pt x="60752" y="2378076"/>
                </a:cubicBezTo>
                <a:cubicBezTo>
                  <a:pt x="27338" y="2378076"/>
                  <a:pt x="0" y="2350573"/>
                  <a:pt x="0" y="2316957"/>
                </a:cubicBezTo>
                <a:cubicBezTo>
                  <a:pt x="0" y="2283342"/>
                  <a:pt x="27338" y="2255838"/>
                  <a:pt x="60752" y="2255838"/>
                </a:cubicBezTo>
                <a:cubicBezTo>
                  <a:pt x="294458" y="2255838"/>
                  <a:pt x="513557" y="2255838"/>
                  <a:pt x="718963" y="2255838"/>
                </a:cubicBezTo>
                <a:lnTo>
                  <a:pt x="752475" y="2255838"/>
                </a:lnTo>
                <a:lnTo>
                  <a:pt x="752475" y="2152829"/>
                </a:lnTo>
                <a:cubicBezTo>
                  <a:pt x="752475" y="1802502"/>
                  <a:pt x="752475" y="1662371"/>
                  <a:pt x="752475" y="1606319"/>
                </a:cubicBezTo>
                <a:lnTo>
                  <a:pt x="752475" y="1584326"/>
                </a:lnTo>
                <a:lnTo>
                  <a:pt x="727896" y="1584326"/>
                </a:lnTo>
                <a:cubicBezTo>
                  <a:pt x="649730" y="1584326"/>
                  <a:pt x="649730" y="1584326"/>
                  <a:pt x="649730" y="1584326"/>
                </a:cubicBezTo>
                <a:cubicBezTo>
                  <a:pt x="616308" y="1584326"/>
                  <a:pt x="588963" y="1556823"/>
                  <a:pt x="588963" y="1523207"/>
                </a:cubicBezTo>
                <a:cubicBezTo>
                  <a:pt x="588963" y="1489592"/>
                  <a:pt x="616308" y="1462088"/>
                  <a:pt x="649730" y="1462088"/>
                </a:cubicBezTo>
                <a:cubicBezTo>
                  <a:pt x="729772" y="1462088"/>
                  <a:pt x="807313" y="1462088"/>
                  <a:pt x="882430" y="1462088"/>
                </a:cubicBezTo>
                <a:lnTo>
                  <a:pt x="1040857" y="1462088"/>
                </a:lnTo>
                <a:lnTo>
                  <a:pt x="1051090" y="1353778"/>
                </a:lnTo>
                <a:cubicBezTo>
                  <a:pt x="1124787" y="969009"/>
                  <a:pt x="1444317" y="671838"/>
                  <a:pt x="1840182" y="631689"/>
                </a:cubicBezTo>
                <a:lnTo>
                  <a:pt x="1871663" y="630102"/>
                </a:lnTo>
                <a:lnTo>
                  <a:pt x="1871663" y="576708"/>
                </a:lnTo>
                <a:cubicBezTo>
                  <a:pt x="1871663" y="60790"/>
                  <a:pt x="1871663" y="60790"/>
                  <a:pt x="1871663" y="60790"/>
                </a:cubicBezTo>
                <a:cubicBezTo>
                  <a:pt x="1871663" y="27355"/>
                  <a:pt x="1898809" y="0"/>
                  <a:pt x="1931988" y="0"/>
                </a:cubicBezTo>
                <a:close/>
              </a:path>
            </a:pathLst>
          </a:custGeom>
          <a:solidFill>
            <a:schemeClr val="accent1"/>
          </a:solidFill>
          <a:ln>
            <a:noFill/>
          </a:ln>
        </p:spPr>
        <p:txBody>
          <a:bodyPr vert="horz" wrap="square" lIns="93234" tIns="46616" rIns="93234" bIns="46616" numCol="1" anchor="t" anchorCtr="0" compatLnSpc="1">
            <a:prstTxWarp prst="textNoShape">
              <a:avLst/>
            </a:prstTxWarp>
            <a:noAutofit/>
          </a:bodyPr>
          <a:lstStyle/>
          <a:p>
            <a:pPr defTabSz="914049">
              <a:defRPr/>
            </a:pPr>
            <a:endParaRPr lang="en-US" sz="1836" kern="0">
              <a:solidFill>
                <a:sysClr val="windowText" lastClr="000000"/>
              </a:solidFill>
              <a:latin typeface="Segoe UI"/>
            </a:endParaRPr>
          </a:p>
        </p:txBody>
      </p:sp>
      <p:sp>
        <p:nvSpPr>
          <p:cNvPr id="198" name="Freeform 75"/>
          <p:cNvSpPr>
            <a:spLocks/>
          </p:cNvSpPr>
          <p:nvPr/>
        </p:nvSpPr>
        <p:spPr bwMode="auto">
          <a:xfrm>
            <a:off x="855699" y="5715197"/>
            <a:ext cx="385347" cy="380688"/>
          </a:xfrm>
          <a:custGeom>
            <a:avLst/>
            <a:gdLst>
              <a:gd name="connsiteX0" fmla="*/ 1424646 w 4061662"/>
              <a:gd name="connsiteY0" fmla="*/ 2245692 h 4012580"/>
              <a:gd name="connsiteX1" fmla="*/ 1402158 w 4061662"/>
              <a:gd name="connsiteY1" fmla="*/ 2253178 h 4012580"/>
              <a:gd name="connsiteX2" fmla="*/ 1315954 w 4061662"/>
              <a:gd name="connsiteY2" fmla="*/ 2290608 h 4012580"/>
              <a:gd name="connsiteX3" fmla="*/ 982382 w 4061662"/>
              <a:gd name="connsiteY3" fmla="*/ 2417870 h 4012580"/>
              <a:gd name="connsiteX4" fmla="*/ 720022 w 4061662"/>
              <a:gd name="connsiteY4" fmla="*/ 2518932 h 4012580"/>
              <a:gd name="connsiteX5" fmla="*/ 472653 w 4061662"/>
              <a:gd name="connsiteY5" fmla="*/ 2672395 h 4012580"/>
              <a:gd name="connsiteX6" fmla="*/ 251521 w 4061662"/>
              <a:gd name="connsiteY6" fmla="*/ 3031723 h 4012580"/>
              <a:gd name="connsiteX7" fmla="*/ 139081 w 4061662"/>
              <a:gd name="connsiteY7" fmla="*/ 3495856 h 4012580"/>
              <a:gd name="connsiteX8" fmla="*/ 225285 w 4061662"/>
              <a:gd name="connsiteY8" fmla="*/ 3668034 h 4012580"/>
              <a:gd name="connsiteX9" fmla="*/ 476401 w 4061662"/>
              <a:gd name="connsiteY9" fmla="*/ 3742894 h 4012580"/>
              <a:gd name="connsiteX10" fmla="*/ 483897 w 4061662"/>
              <a:gd name="connsiteY10" fmla="*/ 3742894 h 4012580"/>
              <a:gd name="connsiteX11" fmla="*/ 1046098 w 4061662"/>
              <a:gd name="connsiteY11" fmla="*/ 3825240 h 4012580"/>
              <a:gd name="connsiteX12" fmla="*/ 1402158 w 4061662"/>
              <a:gd name="connsiteY12" fmla="*/ 3855184 h 4012580"/>
              <a:gd name="connsiteX13" fmla="*/ 1642030 w 4061662"/>
              <a:gd name="connsiteY13" fmla="*/ 3870156 h 4012580"/>
              <a:gd name="connsiteX14" fmla="*/ 1750722 w 4061662"/>
              <a:gd name="connsiteY14" fmla="*/ 3873899 h 4012580"/>
              <a:gd name="connsiteX15" fmla="*/ 2294183 w 4061662"/>
              <a:gd name="connsiteY15" fmla="*/ 3877642 h 4012580"/>
              <a:gd name="connsiteX16" fmla="*/ 2305427 w 4061662"/>
              <a:gd name="connsiteY16" fmla="*/ 3877642 h 4012580"/>
              <a:gd name="connsiteX17" fmla="*/ 2312923 w 4061662"/>
              <a:gd name="connsiteY17" fmla="*/ 3877642 h 4012580"/>
              <a:gd name="connsiteX18" fmla="*/ 2365395 w 4061662"/>
              <a:gd name="connsiteY18" fmla="*/ 3873899 h 4012580"/>
              <a:gd name="connsiteX19" fmla="*/ 2432859 w 4061662"/>
              <a:gd name="connsiteY19" fmla="*/ 3866413 h 4012580"/>
              <a:gd name="connsiteX20" fmla="*/ 2657739 w 4061662"/>
              <a:gd name="connsiteY20" fmla="*/ 3855184 h 4012580"/>
              <a:gd name="connsiteX21" fmla="*/ 2721455 w 4061662"/>
              <a:gd name="connsiteY21" fmla="*/ 3851441 h 4012580"/>
              <a:gd name="connsiteX22" fmla="*/ 2998807 w 4061662"/>
              <a:gd name="connsiteY22" fmla="*/ 3828983 h 4012580"/>
              <a:gd name="connsiteX23" fmla="*/ 3534772 w 4061662"/>
              <a:gd name="connsiteY23" fmla="*/ 3750380 h 4012580"/>
              <a:gd name="connsiteX24" fmla="*/ 3564756 w 4061662"/>
              <a:gd name="connsiteY24" fmla="*/ 3746637 h 4012580"/>
              <a:gd name="connsiteX25" fmla="*/ 3845856 w 4061662"/>
              <a:gd name="connsiteY25" fmla="*/ 3664291 h 4012580"/>
              <a:gd name="connsiteX26" fmla="*/ 3928312 w 4061662"/>
              <a:gd name="connsiteY26" fmla="*/ 3533286 h 4012580"/>
              <a:gd name="connsiteX27" fmla="*/ 3928312 w 4061662"/>
              <a:gd name="connsiteY27" fmla="*/ 3522057 h 4012580"/>
              <a:gd name="connsiteX28" fmla="*/ 3920816 w 4061662"/>
              <a:gd name="connsiteY28" fmla="*/ 3488370 h 4012580"/>
              <a:gd name="connsiteX29" fmla="*/ 3748408 w 4061662"/>
              <a:gd name="connsiteY29" fmla="*/ 2896975 h 4012580"/>
              <a:gd name="connsiteX30" fmla="*/ 3542268 w 4061662"/>
              <a:gd name="connsiteY30" fmla="*/ 2627479 h 4012580"/>
              <a:gd name="connsiteX31" fmla="*/ 3261168 w 4061662"/>
              <a:gd name="connsiteY31" fmla="*/ 2485245 h 4012580"/>
              <a:gd name="connsiteX32" fmla="*/ 3249924 w 4061662"/>
              <a:gd name="connsiteY32" fmla="*/ 2481502 h 4012580"/>
              <a:gd name="connsiteX33" fmla="*/ 3066271 w 4061662"/>
              <a:gd name="connsiteY33" fmla="*/ 2414127 h 4012580"/>
              <a:gd name="connsiteX34" fmla="*/ 2668983 w 4061662"/>
              <a:gd name="connsiteY34" fmla="*/ 2253178 h 4012580"/>
              <a:gd name="connsiteX35" fmla="*/ 2638999 w 4061662"/>
              <a:gd name="connsiteY35" fmla="*/ 2249435 h 4012580"/>
              <a:gd name="connsiteX36" fmla="*/ 2631503 w 4061662"/>
              <a:gd name="connsiteY36" fmla="*/ 2256921 h 4012580"/>
              <a:gd name="connsiteX37" fmla="*/ 2552795 w 4061662"/>
              <a:gd name="connsiteY37" fmla="*/ 2354239 h 4012580"/>
              <a:gd name="connsiteX38" fmla="*/ 2530307 w 4061662"/>
              <a:gd name="connsiteY38" fmla="*/ 2372954 h 4012580"/>
              <a:gd name="connsiteX39" fmla="*/ 1473370 w 4061662"/>
              <a:gd name="connsiteY39" fmla="*/ 2313066 h 4012580"/>
              <a:gd name="connsiteX40" fmla="*/ 1432142 w 4061662"/>
              <a:gd name="connsiteY40" fmla="*/ 2256921 h 4012580"/>
              <a:gd name="connsiteX41" fmla="*/ 1424646 w 4061662"/>
              <a:gd name="connsiteY41" fmla="*/ 2245692 h 4012580"/>
              <a:gd name="connsiteX42" fmla="*/ 2631726 w 4061662"/>
              <a:gd name="connsiteY42" fmla="*/ 2112840 h 4012580"/>
              <a:gd name="connsiteX43" fmla="*/ 2727742 w 4061662"/>
              <a:gd name="connsiteY43" fmla="*/ 2133891 h 4012580"/>
              <a:gd name="connsiteX44" fmla="*/ 3109933 w 4061662"/>
              <a:gd name="connsiteY44" fmla="*/ 2287330 h 4012580"/>
              <a:gd name="connsiteX45" fmla="*/ 3297281 w 4061662"/>
              <a:gd name="connsiteY45" fmla="*/ 2358436 h 4012580"/>
              <a:gd name="connsiteX46" fmla="*/ 3308522 w 4061662"/>
              <a:gd name="connsiteY46" fmla="*/ 2362178 h 4012580"/>
              <a:gd name="connsiteX47" fmla="*/ 3623267 w 4061662"/>
              <a:gd name="connsiteY47" fmla="*/ 2523102 h 4012580"/>
              <a:gd name="connsiteX48" fmla="*/ 3866820 w 4061662"/>
              <a:gd name="connsiteY48" fmla="*/ 2833722 h 4012580"/>
              <a:gd name="connsiteX49" fmla="*/ 4054168 w 4061662"/>
              <a:gd name="connsiteY49" fmla="*/ 3473673 h 4012580"/>
              <a:gd name="connsiteX50" fmla="*/ 4057915 w 4061662"/>
              <a:gd name="connsiteY50" fmla="*/ 3499870 h 4012580"/>
              <a:gd name="connsiteX51" fmla="*/ 4061662 w 4061662"/>
              <a:gd name="connsiteY51" fmla="*/ 3511097 h 4012580"/>
              <a:gd name="connsiteX52" fmla="*/ 4061662 w 4061662"/>
              <a:gd name="connsiteY52" fmla="*/ 3522325 h 4012580"/>
              <a:gd name="connsiteX53" fmla="*/ 4061662 w 4061662"/>
              <a:gd name="connsiteY53" fmla="*/ 3533552 h 4012580"/>
              <a:gd name="connsiteX54" fmla="*/ 3908036 w 4061662"/>
              <a:gd name="connsiteY54" fmla="*/ 3784293 h 4012580"/>
              <a:gd name="connsiteX55" fmla="*/ 3589544 w 4061662"/>
              <a:gd name="connsiteY55" fmla="*/ 3877853 h 4012580"/>
              <a:gd name="connsiteX56" fmla="*/ 3559569 w 4061662"/>
              <a:gd name="connsiteY56" fmla="*/ 3885338 h 4012580"/>
              <a:gd name="connsiteX57" fmla="*/ 3012511 w 4061662"/>
              <a:gd name="connsiteY57" fmla="*/ 3963929 h 4012580"/>
              <a:gd name="connsiteX58" fmla="*/ 2727742 w 4061662"/>
              <a:gd name="connsiteY58" fmla="*/ 3986383 h 4012580"/>
              <a:gd name="connsiteX59" fmla="*/ 2664043 w 4061662"/>
              <a:gd name="connsiteY59" fmla="*/ 3990126 h 4012580"/>
              <a:gd name="connsiteX60" fmla="*/ 2442972 w 4061662"/>
              <a:gd name="connsiteY60" fmla="*/ 4001353 h 4012580"/>
              <a:gd name="connsiteX61" fmla="*/ 2371780 w 4061662"/>
              <a:gd name="connsiteY61" fmla="*/ 4008838 h 4012580"/>
              <a:gd name="connsiteX62" fmla="*/ 2315576 w 4061662"/>
              <a:gd name="connsiteY62" fmla="*/ 4012580 h 4012580"/>
              <a:gd name="connsiteX63" fmla="*/ 2304335 w 4061662"/>
              <a:gd name="connsiteY63" fmla="*/ 4012580 h 4012580"/>
              <a:gd name="connsiteX64" fmla="*/ 2296841 w 4061662"/>
              <a:gd name="connsiteY64" fmla="*/ 4012580 h 4012580"/>
              <a:gd name="connsiteX65" fmla="*/ 2293094 w 4061662"/>
              <a:gd name="connsiteY65" fmla="*/ 4012580 h 4012580"/>
              <a:gd name="connsiteX66" fmla="*/ 1746037 w 4061662"/>
              <a:gd name="connsiteY66" fmla="*/ 4008838 h 4012580"/>
              <a:gd name="connsiteX67" fmla="*/ 1633628 w 4061662"/>
              <a:gd name="connsiteY67" fmla="*/ 4005095 h 4012580"/>
              <a:gd name="connsiteX68" fmla="*/ 1393822 w 4061662"/>
              <a:gd name="connsiteY68" fmla="*/ 3990126 h 4012580"/>
              <a:gd name="connsiteX69" fmla="*/ 1034113 w 4061662"/>
              <a:gd name="connsiteY69" fmla="*/ 3960186 h 4012580"/>
              <a:gd name="connsiteX70" fmla="*/ 457080 w 4061662"/>
              <a:gd name="connsiteY70" fmla="*/ 3874111 h 4012580"/>
              <a:gd name="connsiteX71" fmla="*/ 449586 w 4061662"/>
              <a:gd name="connsiteY71" fmla="*/ 3874111 h 4012580"/>
              <a:gd name="connsiteX72" fmla="*/ 161070 w 4061662"/>
              <a:gd name="connsiteY72" fmla="*/ 3788036 h 4012580"/>
              <a:gd name="connsiteX73" fmla="*/ 3697 w 4061662"/>
              <a:gd name="connsiteY73" fmla="*/ 3481158 h 4012580"/>
              <a:gd name="connsiteX74" fmla="*/ 127347 w 4061662"/>
              <a:gd name="connsiteY74" fmla="*/ 2983418 h 4012580"/>
              <a:gd name="connsiteX75" fmla="*/ 374647 w 4061662"/>
              <a:gd name="connsiteY75" fmla="*/ 2579238 h 4012580"/>
              <a:gd name="connsiteX76" fmla="*/ 670657 w 4061662"/>
              <a:gd name="connsiteY76" fmla="*/ 2392117 h 4012580"/>
              <a:gd name="connsiteX77" fmla="*/ 936692 w 4061662"/>
              <a:gd name="connsiteY77" fmla="*/ 2294815 h 4012580"/>
              <a:gd name="connsiteX78" fmla="*/ 1262678 w 4061662"/>
              <a:gd name="connsiteY78" fmla="*/ 2167573 h 4012580"/>
              <a:gd name="connsiteX79" fmla="*/ 1341364 w 4061662"/>
              <a:gd name="connsiteY79" fmla="*/ 2130149 h 4012580"/>
              <a:gd name="connsiteX80" fmla="*/ 1494990 w 4061662"/>
              <a:gd name="connsiteY80" fmla="*/ 2133891 h 4012580"/>
              <a:gd name="connsiteX81" fmla="*/ 1543700 w 4061662"/>
              <a:gd name="connsiteY81" fmla="*/ 2186285 h 4012580"/>
              <a:gd name="connsiteX82" fmla="*/ 1569929 w 4061662"/>
              <a:gd name="connsiteY82" fmla="*/ 2219967 h 4012580"/>
              <a:gd name="connsiteX83" fmla="*/ 2439225 w 4061662"/>
              <a:gd name="connsiteY83" fmla="*/ 2272360 h 4012580"/>
              <a:gd name="connsiteX84" fmla="*/ 2469201 w 4061662"/>
              <a:gd name="connsiteY84" fmla="*/ 2249906 h 4012580"/>
              <a:gd name="connsiteX85" fmla="*/ 2502924 w 4061662"/>
              <a:gd name="connsiteY85" fmla="*/ 2216224 h 4012580"/>
              <a:gd name="connsiteX86" fmla="*/ 2566622 w 4061662"/>
              <a:gd name="connsiteY86" fmla="*/ 2133891 h 4012580"/>
              <a:gd name="connsiteX87" fmla="*/ 2631726 w 4061662"/>
              <a:gd name="connsiteY87" fmla="*/ 2112840 h 4012580"/>
              <a:gd name="connsiteX88" fmla="*/ 2072272 w 4061662"/>
              <a:gd name="connsiteY88" fmla="*/ 134902 h 4012580"/>
              <a:gd name="connsiteX89" fmla="*/ 1855474 w 4061662"/>
              <a:gd name="connsiteY89" fmla="*/ 149408 h 4012580"/>
              <a:gd name="connsiteX90" fmla="*/ 1529573 w 4061662"/>
              <a:gd name="connsiteY90" fmla="*/ 306631 h 4012580"/>
              <a:gd name="connsiteX91" fmla="*/ 1346020 w 4061662"/>
              <a:gd name="connsiteY91" fmla="*/ 748352 h 4012580"/>
              <a:gd name="connsiteX92" fmla="*/ 1346020 w 4061662"/>
              <a:gd name="connsiteY92" fmla="*/ 950495 h 4012580"/>
              <a:gd name="connsiteX93" fmla="*/ 1346020 w 4061662"/>
              <a:gd name="connsiteY93" fmla="*/ 1014133 h 4012580"/>
              <a:gd name="connsiteX94" fmla="*/ 1488367 w 4061662"/>
              <a:gd name="connsiteY94" fmla="*/ 1736609 h 4012580"/>
              <a:gd name="connsiteX95" fmla="*/ 1735602 w 4061662"/>
              <a:gd name="connsiteY95" fmla="*/ 2092232 h 4012580"/>
              <a:gd name="connsiteX96" fmla="*/ 2027789 w 4061662"/>
              <a:gd name="connsiteY96" fmla="*/ 2193304 h 4012580"/>
              <a:gd name="connsiteX97" fmla="*/ 2278769 w 4061662"/>
              <a:gd name="connsiteY97" fmla="*/ 2122180 h 4012580"/>
              <a:gd name="connsiteX98" fmla="*/ 2567210 w 4061662"/>
              <a:gd name="connsiteY98" fmla="*/ 1759070 h 4012580"/>
              <a:gd name="connsiteX99" fmla="*/ 2578448 w 4061662"/>
              <a:gd name="connsiteY99" fmla="*/ 1721636 h 4012580"/>
              <a:gd name="connsiteX100" fmla="*/ 2593432 w 4061662"/>
              <a:gd name="connsiteY100" fmla="*/ 1680458 h 4012580"/>
              <a:gd name="connsiteX101" fmla="*/ 2597178 w 4061662"/>
              <a:gd name="connsiteY101" fmla="*/ 1672972 h 4012580"/>
              <a:gd name="connsiteX102" fmla="*/ 2717049 w 4061662"/>
              <a:gd name="connsiteY102" fmla="*/ 1017877 h 4012580"/>
              <a:gd name="connsiteX103" fmla="*/ 2717049 w 4061662"/>
              <a:gd name="connsiteY103" fmla="*/ 924292 h 4012580"/>
              <a:gd name="connsiteX104" fmla="*/ 2717049 w 4061662"/>
              <a:gd name="connsiteY104" fmla="*/ 875627 h 4012580"/>
              <a:gd name="connsiteX105" fmla="*/ 2705811 w 4061662"/>
              <a:gd name="connsiteY105" fmla="*/ 639793 h 4012580"/>
              <a:gd name="connsiteX106" fmla="*/ 2286261 w 4061662"/>
              <a:gd name="connsiteY106" fmla="*/ 168125 h 4012580"/>
              <a:gd name="connsiteX107" fmla="*/ 2072272 w 4061662"/>
              <a:gd name="connsiteY107" fmla="*/ 134902 h 4012580"/>
              <a:gd name="connsiteX108" fmla="*/ 2079300 w 4061662"/>
              <a:gd name="connsiteY108" fmla="*/ 903 h 4012580"/>
              <a:gd name="connsiteX109" fmla="*/ 2320004 w 4061662"/>
              <a:gd name="connsiteY109" fmla="*/ 36939 h 4012580"/>
              <a:gd name="connsiteX110" fmla="*/ 2840747 w 4061662"/>
              <a:gd name="connsiteY110" fmla="*/ 617252 h 4012580"/>
              <a:gd name="connsiteX111" fmla="*/ 2851986 w 4061662"/>
              <a:gd name="connsiteY111" fmla="*/ 871842 h 4012580"/>
              <a:gd name="connsiteX112" fmla="*/ 2851986 w 4061662"/>
              <a:gd name="connsiteY112" fmla="*/ 924257 h 4012580"/>
              <a:gd name="connsiteX113" fmla="*/ 2851986 w 4061662"/>
              <a:gd name="connsiteY113" fmla="*/ 1021600 h 4012580"/>
              <a:gd name="connsiteX114" fmla="*/ 2728356 w 4061662"/>
              <a:gd name="connsiteY114" fmla="*/ 1710489 h 4012580"/>
              <a:gd name="connsiteX115" fmla="*/ 2713371 w 4061662"/>
              <a:gd name="connsiteY115" fmla="*/ 1744184 h 4012580"/>
              <a:gd name="connsiteX116" fmla="*/ 2705878 w 4061662"/>
              <a:gd name="connsiteY116" fmla="*/ 1759160 h 4012580"/>
              <a:gd name="connsiteX117" fmla="*/ 2690893 w 4061662"/>
              <a:gd name="connsiteY117" fmla="*/ 1807832 h 4012580"/>
              <a:gd name="connsiteX118" fmla="*/ 2349975 w 4061662"/>
              <a:gd name="connsiteY118" fmla="*/ 2238387 h 4012580"/>
              <a:gd name="connsiteX119" fmla="*/ 2027788 w 4061662"/>
              <a:gd name="connsiteY119" fmla="*/ 2328242 h 4012580"/>
              <a:gd name="connsiteX120" fmla="*/ 1656899 w 4061662"/>
              <a:gd name="connsiteY120" fmla="*/ 2197204 h 4012580"/>
              <a:gd name="connsiteX121" fmla="*/ 1364683 w 4061662"/>
              <a:gd name="connsiteY121" fmla="*/ 1789112 h 4012580"/>
              <a:gd name="connsiteX122" fmla="*/ 1211082 w 4061662"/>
              <a:gd name="connsiteY122" fmla="*/ 1025344 h 4012580"/>
              <a:gd name="connsiteX123" fmla="*/ 1211082 w 4061662"/>
              <a:gd name="connsiteY123" fmla="*/ 1017856 h 4012580"/>
              <a:gd name="connsiteX124" fmla="*/ 1211082 w 4061662"/>
              <a:gd name="connsiteY124" fmla="*/ 950465 h 4012580"/>
              <a:gd name="connsiteX125" fmla="*/ 1211082 w 4061662"/>
              <a:gd name="connsiteY125" fmla="*/ 740803 h 4012580"/>
              <a:gd name="connsiteX126" fmla="*/ 1435864 w 4061662"/>
              <a:gd name="connsiteY126" fmla="*/ 209161 h 4012580"/>
              <a:gd name="connsiteX127" fmla="*/ 1832978 w 4061662"/>
              <a:gd name="connsiteY127" fmla="*/ 18219 h 4012580"/>
              <a:gd name="connsiteX128" fmla="*/ 2079300 w 4061662"/>
              <a:gd name="connsiteY128" fmla="*/ 903 h 401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061662" h="4012580">
                <a:moveTo>
                  <a:pt x="1424646" y="2245692"/>
                </a:moveTo>
                <a:cubicBezTo>
                  <a:pt x="1420898" y="2245692"/>
                  <a:pt x="1413402" y="2245692"/>
                  <a:pt x="1402158" y="2253178"/>
                </a:cubicBezTo>
                <a:cubicBezTo>
                  <a:pt x="1375922" y="2264407"/>
                  <a:pt x="1345938" y="2279379"/>
                  <a:pt x="1315954" y="2290608"/>
                </a:cubicBezTo>
                <a:cubicBezTo>
                  <a:pt x="1207262" y="2339267"/>
                  <a:pt x="1094822" y="2380440"/>
                  <a:pt x="982382" y="2417870"/>
                </a:cubicBezTo>
                <a:cubicBezTo>
                  <a:pt x="896178" y="2451557"/>
                  <a:pt x="806226" y="2481502"/>
                  <a:pt x="720022" y="2518932"/>
                </a:cubicBezTo>
                <a:cubicBezTo>
                  <a:pt x="637566" y="2552619"/>
                  <a:pt x="547613" y="2593792"/>
                  <a:pt x="472653" y="2672395"/>
                </a:cubicBezTo>
                <a:cubicBezTo>
                  <a:pt x="386449" y="2762227"/>
                  <a:pt x="315237" y="2878260"/>
                  <a:pt x="251521" y="3031723"/>
                </a:cubicBezTo>
                <a:cubicBezTo>
                  <a:pt x="199049" y="3166471"/>
                  <a:pt x="161569" y="3312448"/>
                  <a:pt x="139081" y="3495856"/>
                </a:cubicBezTo>
                <a:cubicBezTo>
                  <a:pt x="127837" y="3581945"/>
                  <a:pt x="150325" y="3630604"/>
                  <a:pt x="225285" y="3668034"/>
                </a:cubicBezTo>
                <a:cubicBezTo>
                  <a:pt x="303993" y="3709207"/>
                  <a:pt x="390197" y="3724179"/>
                  <a:pt x="476401" y="3742894"/>
                </a:cubicBezTo>
                <a:cubicBezTo>
                  <a:pt x="483897" y="3742894"/>
                  <a:pt x="483897" y="3742894"/>
                  <a:pt x="483897" y="3742894"/>
                </a:cubicBezTo>
                <a:cubicBezTo>
                  <a:pt x="663802" y="3776581"/>
                  <a:pt x="854950" y="3806525"/>
                  <a:pt x="1046098" y="3825240"/>
                </a:cubicBezTo>
                <a:cubicBezTo>
                  <a:pt x="1151042" y="3836469"/>
                  <a:pt x="1263482" y="3843955"/>
                  <a:pt x="1402158" y="3855184"/>
                </a:cubicBezTo>
                <a:cubicBezTo>
                  <a:pt x="1484614" y="3858927"/>
                  <a:pt x="1563322" y="3866413"/>
                  <a:pt x="1642030" y="3870156"/>
                </a:cubicBezTo>
                <a:cubicBezTo>
                  <a:pt x="1679510" y="3870156"/>
                  <a:pt x="1716990" y="3873899"/>
                  <a:pt x="1750722" y="3873899"/>
                </a:cubicBezTo>
                <a:cubicBezTo>
                  <a:pt x="2294183" y="3877642"/>
                  <a:pt x="2294183" y="3877642"/>
                  <a:pt x="2294183" y="3877642"/>
                </a:cubicBezTo>
                <a:cubicBezTo>
                  <a:pt x="2297931" y="3877642"/>
                  <a:pt x="2301679" y="3877642"/>
                  <a:pt x="2305427" y="3877642"/>
                </a:cubicBezTo>
                <a:cubicBezTo>
                  <a:pt x="2312923" y="3877642"/>
                  <a:pt x="2312923" y="3877642"/>
                  <a:pt x="2312923" y="3877642"/>
                </a:cubicBezTo>
                <a:cubicBezTo>
                  <a:pt x="2327915" y="3873899"/>
                  <a:pt x="2346655" y="3873899"/>
                  <a:pt x="2365395" y="3873899"/>
                </a:cubicBezTo>
                <a:cubicBezTo>
                  <a:pt x="2387883" y="3870156"/>
                  <a:pt x="2410371" y="3870156"/>
                  <a:pt x="2432859" y="3866413"/>
                </a:cubicBezTo>
                <a:cubicBezTo>
                  <a:pt x="2507819" y="3862670"/>
                  <a:pt x="2582779" y="3858927"/>
                  <a:pt x="2657739" y="3855184"/>
                </a:cubicBezTo>
                <a:cubicBezTo>
                  <a:pt x="2721455" y="3851441"/>
                  <a:pt x="2721455" y="3851441"/>
                  <a:pt x="2721455" y="3851441"/>
                </a:cubicBezTo>
                <a:cubicBezTo>
                  <a:pt x="2811407" y="3843955"/>
                  <a:pt x="2905107" y="3836469"/>
                  <a:pt x="2998807" y="3828983"/>
                </a:cubicBezTo>
                <a:cubicBezTo>
                  <a:pt x="3197452" y="3806525"/>
                  <a:pt x="3373608" y="3784067"/>
                  <a:pt x="3534772" y="3750380"/>
                </a:cubicBezTo>
                <a:cubicBezTo>
                  <a:pt x="3564756" y="3746637"/>
                  <a:pt x="3564756" y="3746637"/>
                  <a:pt x="3564756" y="3746637"/>
                </a:cubicBezTo>
                <a:cubicBezTo>
                  <a:pt x="3658456" y="3727922"/>
                  <a:pt x="3759652" y="3709207"/>
                  <a:pt x="3845856" y="3664291"/>
                </a:cubicBezTo>
                <a:cubicBezTo>
                  <a:pt x="3902076" y="3634347"/>
                  <a:pt x="3928312" y="3593174"/>
                  <a:pt x="3928312" y="3533286"/>
                </a:cubicBezTo>
                <a:cubicBezTo>
                  <a:pt x="3928312" y="3529543"/>
                  <a:pt x="3928312" y="3525800"/>
                  <a:pt x="3928312" y="3522057"/>
                </a:cubicBezTo>
                <a:cubicBezTo>
                  <a:pt x="3924564" y="3510828"/>
                  <a:pt x="3924564" y="3499599"/>
                  <a:pt x="3920816" y="3488370"/>
                </a:cubicBezTo>
                <a:cubicBezTo>
                  <a:pt x="3898328" y="3263789"/>
                  <a:pt x="3842108" y="3072896"/>
                  <a:pt x="3748408" y="2896975"/>
                </a:cubicBezTo>
                <a:cubicBezTo>
                  <a:pt x="3699684" y="2807143"/>
                  <a:pt x="3635968" y="2702339"/>
                  <a:pt x="3542268" y="2627479"/>
                </a:cubicBezTo>
                <a:cubicBezTo>
                  <a:pt x="3456064" y="2560105"/>
                  <a:pt x="3358616" y="2522675"/>
                  <a:pt x="3261168" y="2485245"/>
                </a:cubicBezTo>
                <a:cubicBezTo>
                  <a:pt x="3249924" y="2481502"/>
                  <a:pt x="3249924" y="2481502"/>
                  <a:pt x="3249924" y="2481502"/>
                </a:cubicBezTo>
                <a:cubicBezTo>
                  <a:pt x="3189956" y="2459044"/>
                  <a:pt x="3126239" y="2436585"/>
                  <a:pt x="3066271" y="2414127"/>
                </a:cubicBezTo>
                <a:cubicBezTo>
                  <a:pt x="2935091" y="2365468"/>
                  <a:pt x="2796415" y="2316809"/>
                  <a:pt x="2668983" y="2253178"/>
                </a:cubicBezTo>
                <a:cubicBezTo>
                  <a:pt x="2657739" y="2249435"/>
                  <a:pt x="2646495" y="2245692"/>
                  <a:pt x="2638999" y="2249435"/>
                </a:cubicBezTo>
                <a:cubicBezTo>
                  <a:pt x="2638999" y="2249435"/>
                  <a:pt x="2635251" y="2253178"/>
                  <a:pt x="2631503" y="2256921"/>
                </a:cubicBezTo>
                <a:cubicBezTo>
                  <a:pt x="2620259" y="2301837"/>
                  <a:pt x="2582779" y="2331781"/>
                  <a:pt x="2552795" y="2354239"/>
                </a:cubicBezTo>
                <a:cubicBezTo>
                  <a:pt x="2545299" y="2361725"/>
                  <a:pt x="2537803" y="2365468"/>
                  <a:pt x="2530307" y="2372954"/>
                </a:cubicBezTo>
                <a:cubicBezTo>
                  <a:pt x="2331663" y="2552619"/>
                  <a:pt x="1885651" y="2747255"/>
                  <a:pt x="1473370" y="2313066"/>
                </a:cubicBezTo>
                <a:cubicBezTo>
                  <a:pt x="1450882" y="2290608"/>
                  <a:pt x="1439638" y="2271893"/>
                  <a:pt x="1432142" y="2256921"/>
                </a:cubicBezTo>
                <a:cubicBezTo>
                  <a:pt x="1428394" y="2253178"/>
                  <a:pt x="1424646" y="2249435"/>
                  <a:pt x="1424646" y="2245692"/>
                </a:cubicBezTo>
                <a:close/>
                <a:moveTo>
                  <a:pt x="2631726" y="2112840"/>
                </a:moveTo>
                <a:cubicBezTo>
                  <a:pt x="2658423" y="2110501"/>
                  <a:pt x="2690272" y="2115179"/>
                  <a:pt x="2727742" y="2133891"/>
                </a:cubicBezTo>
                <a:cubicBezTo>
                  <a:pt x="2847645" y="2193770"/>
                  <a:pt x="2982536" y="2242421"/>
                  <a:pt x="3109933" y="2287330"/>
                </a:cubicBezTo>
                <a:cubicBezTo>
                  <a:pt x="3173631" y="2309785"/>
                  <a:pt x="3237329" y="2332239"/>
                  <a:pt x="3297281" y="2358436"/>
                </a:cubicBezTo>
                <a:cubicBezTo>
                  <a:pt x="3308522" y="2362178"/>
                  <a:pt x="3308522" y="2362178"/>
                  <a:pt x="3308522" y="2362178"/>
                </a:cubicBezTo>
                <a:cubicBezTo>
                  <a:pt x="3413437" y="2403345"/>
                  <a:pt x="3522099" y="2444511"/>
                  <a:pt x="3623267" y="2523102"/>
                </a:cubicBezTo>
                <a:cubicBezTo>
                  <a:pt x="3739423" y="2612920"/>
                  <a:pt x="3810615" y="2728934"/>
                  <a:pt x="3866820" y="2833722"/>
                </a:cubicBezTo>
                <a:cubicBezTo>
                  <a:pt x="3967988" y="3024584"/>
                  <a:pt x="4027939" y="3234159"/>
                  <a:pt x="4054168" y="3473673"/>
                </a:cubicBezTo>
                <a:cubicBezTo>
                  <a:pt x="4054168" y="3481158"/>
                  <a:pt x="4057915" y="3492385"/>
                  <a:pt x="4057915" y="3499870"/>
                </a:cubicBezTo>
                <a:cubicBezTo>
                  <a:pt x="4057915" y="3503613"/>
                  <a:pt x="4061662" y="3507355"/>
                  <a:pt x="4061662" y="3511097"/>
                </a:cubicBezTo>
                <a:cubicBezTo>
                  <a:pt x="4061662" y="3522325"/>
                  <a:pt x="4061662" y="3522325"/>
                  <a:pt x="4061662" y="3522325"/>
                </a:cubicBezTo>
                <a:cubicBezTo>
                  <a:pt x="4061662" y="3533552"/>
                  <a:pt x="4061662" y="3533552"/>
                  <a:pt x="4061662" y="3533552"/>
                </a:cubicBezTo>
                <a:cubicBezTo>
                  <a:pt x="4061662" y="3642082"/>
                  <a:pt x="4009205" y="3731900"/>
                  <a:pt x="3908036" y="3784293"/>
                </a:cubicBezTo>
                <a:cubicBezTo>
                  <a:pt x="3803121" y="3840429"/>
                  <a:pt x="3694459" y="3859141"/>
                  <a:pt x="3589544" y="3877853"/>
                </a:cubicBezTo>
                <a:cubicBezTo>
                  <a:pt x="3559569" y="3885338"/>
                  <a:pt x="3559569" y="3885338"/>
                  <a:pt x="3559569" y="3885338"/>
                </a:cubicBezTo>
                <a:cubicBezTo>
                  <a:pt x="3394702" y="3915278"/>
                  <a:pt x="3214848" y="3941474"/>
                  <a:pt x="3012511" y="3963929"/>
                </a:cubicBezTo>
                <a:cubicBezTo>
                  <a:pt x="2915090" y="3971414"/>
                  <a:pt x="2821416" y="3978899"/>
                  <a:pt x="2727742" y="3986383"/>
                </a:cubicBezTo>
                <a:cubicBezTo>
                  <a:pt x="2664043" y="3990126"/>
                  <a:pt x="2664043" y="3990126"/>
                  <a:pt x="2664043" y="3990126"/>
                </a:cubicBezTo>
                <a:cubicBezTo>
                  <a:pt x="2592851" y="3993868"/>
                  <a:pt x="2517912" y="3997611"/>
                  <a:pt x="2442972" y="4001353"/>
                </a:cubicBezTo>
                <a:cubicBezTo>
                  <a:pt x="2416744" y="4005095"/>
                  <a:pt x="2394262" y="4005095"/>
                  <a:pt x="2371780" y="4008838"/>
                </a:cubicBezTo>
                <a:cubicBezTo>
                  <a:pt x="2353045" y="4008838"/>
                  <a:pt x="2334310" y="4008838"/>
                  <a:pt x="2315576" y="4012580"/>
                </a:cubicBezTo>
                <a:cubicBezTo>
                  <a:pt x="2311829" y="4012580"/>
                  <a:pt x="2308082" y="4012580"/>
                  <a:pt x="2304335" y="4012580"/>
                </a:cubicBezTo>
                <a:cubicBezTo>
                  <a:pt x="2300588" y="4012580"/>
                  <a:pt x="2300588" y="4012580"/>
                  <a:pt x="2296841" y="4012580"/>
                </a:cubicBezTo>
                <a:cubicBezTo>
                  <a:pt x="2293094" y="4012580"/>
                  <a:pt x="2293094" y="4012580"/>
                  <a:pt x="2293094" y="4012580"/>
                </a:cubicBezTo>
                <a:cubicBezTo>
                  <a:pt x="1746037" y="4008838"/>
                  <a:pt x="1746037" y="4008838"/>
                  <a:pt x="1746037" y="4008838"/>
                </a:cubicBezTo>
                <a:cubicBezTo>
                  <a:pt x="1708567" y="4008838"/>
                  <a:pt x="1671097" y="4005095"/>
                  <a:pt x="1633628" y="4005095"/>
                </a:cubicBezTo>
                <a:cubicBezTo>
                  <a:pt x="1554941" y="3997611"/>
                  <a:pt x="1472508" y="3993868"/>
                  <a:pt x="1393822" y="3990126"/>
                </a:cubicBezTo>
                <a:cubicBezTo>
                  <a:pt x="1251437" y="3978899"/>
                  <a:pt x="1139028" y="3971414"/>
                  <a:pt x="1034113" y="3960186"/>
                </a:cubicBezTo>
                <a:cubicBezTo>
                  <a:pt x="835524" y="3937732"/>
                  <a:pt x="640681" y="3911535"/>
                  <a:pt x="457080" y="3874111"/>
                </a:cubicBezTo>
                <a:cubicBezTo>
                  <a:pt x="449586" y="3874111"/>
                  <a:pt x="449586" y="3874111"/>
                  <a:pt x="449586" y="3874111"/>
                </a:cubicBezTo>
                <a:cubicBezTo>
                  <a:pt x="355912" y="3855399"/>
                  <a:pt x="258491" y="3836687"/>
                  <a:pt x="161070" y="3788036"/>
                </a:cubicBezTo>
                <a:cubicBezTo>
                  <a:pt x="37420" y="3724415"/>
                  <a:pt x="-15038" y="3623370"/>
                  <a:pt x="3697" y="3481158"/>
                </a:cubicBezTo>
                <a:cubicBezTo>
                  <a:pt x="29926" y="3286553"/>
                  <a:pt x="67395" y="3129372"/>
                  <a:pt x="127347" y="2983418"/>
                </a:cubicBezTo>
                <a:cubicBezTo>
                  <a:pt x="198539" y="2811267"/>
                  <a:pt x="277226" y="2684025"/>
                  <a:pt x="374647" y="2579238"/>
                </a:cubicBezTo>
                <a:cubicBezTo>
                  <a:pt x="464574" y="2485678"/>
                  <a:pt x="573236" y="2433284"/>
                  <a:pt x="670657" y="2392117"/>
                </a:cubicBezTo>
                <a:cubicBezTo>
                  <a:pt x="756837" y="2358436"/>
                  <a:pt x="846765" y="2324754"/>
                  <a:pt x="936692" y="2294815"/>
                </a:cubicBezTo>
                <a:cubicBezTo>
                  <a:pt x="1045354" y="2253648"/>
                  <a:pt x="1157763" y="2212482"/>
                  <a:pt x="1262678" y="2167573"/>
                </a:cubicBezTo>
                <a:cubicBezTo>
                  <a:pt x="1288907" y="2156346"/>
                  <a:pt x="1315135" y="2141376"/>
                  <a:pt x="1341364" y="2130149"/>
                </a:cubicBezTo>
                <a:cubicBezTo>
                  <a:pt x="1416304" y="2096467"/>
                  <a:pt x="1468761" y="2118922"/>
                  <a:pt x="1494990" y="2133891"/>
                </a:cubicBezTo>
                <a:cubicBezTo>
                  <a:pt x="1517472" y="2148861"/>
                  <a:pt x="1532460" y="2167573"/>
                  <a:pt x="1543700" y="2186285"/>
                </a:cubicBezTo>
                <a:cubicBezTo>
                  <a:pt x="1551194" y="2197512"/>
                  <a:pt x="1558688" y="2208739"/>
                  <a:pt x="1569929" y="2219967"/>
                </a:cubicBezTo>
                <a:cubicBezTo>
                  <a:pt x="1989589" y="2661571"/>
                  <a:pt x="2394262" y="2313527"/>
                  <a:pt x="2439225" y="2272360"/>
                </a:cubicBezTo>
                <a:cubicBezTo>
                  <a:pt x="2450466" y="2264876"/>
                  <a:pt x="2457960" y="2257391"/>
                  <a:pt x="2469201" y="2249906"/>
                </a:cubicBezTo>
                <a:cubicBezTo>
                  <a:pt x="2480442" y="2238679"/>
                  <a:pt x="2499177" y="2223709"/>
                  <a:pt x="2502924" y="2216224"/>
                </a:cubicBezTo>
                <a:cubicBezTo>
                  <a:pt x="2514165" y="2182543"/>
                  <a:pt x="2536647" y="2152603"/>
                  <a:pt x="2566622" y="2133891"/>
                </a:cubicBezTo>
                <a:cubicBezTo>
                  <a:pt x="2583484" y="2124535"/>
                  <a:pt x="2605029" y="2115179"/>
                  <a:pt x="2631726" y="2112840"/>
                </a:cubicBezTo>
                <a:close/>
                <a:moveTo>
                  <a:pt x="2072272" y="134902"/>
                </a:moveTo>
                <a:cubicBezTo>
                  <a:pt x="2000630" y="131627"/>
                  <a:pt x="1928520" y="136306"/>
                  <a:pt x="1855474" y="149408"/>
                </a:cubicBezTo>
                <a:cubicBezTo>
                  <a:pt x="1720618" y="171868"/>
                  <a:pt x="1615731" y="224276"/>
                  <a:pt x="1529573" y="306631"/>
                </a:cubicBezTo>
                <a:cubicBezTo>
                  <a:pt x="1417194" y="415189"/>
                  <a:pt x="1353512" y="564925"/>
                  <a:pt x="1346020" y="748352"/>
                </a:cubicBezTo>
                <a:cubicBezTo>
                  <a:pt x="1342274" y="815733"/>
                  <a:pt x="1342274" y="883114"/>
                  <a:pt x="1346020" y="950495"/>
                </a:cubicBezTo>
                <a:cubicBezTo>
                  <a:pt x="1346020" y="972956"/>
                  <a:pt x="1346020" y="995416"/>
                  <a:pt x="1346020" y="1014133"/>
                </a:cubicBezTo>
                <a:cubicBezTo>
                  <a:pt x="1349766" y="1059054"/>
                  <a:pt x="1402210" y="1530722"/>
                  <a:pt x="1488367" y="1736609"/>
                </a:cubicBezTo>
                <a:cubicBezTo>
                  <a:pt x="1567033" y="1908806"/>
                  <a:pt x="1638207" y="2017364"/>
                  <a:pt x="1735602" y="2092232"/>
                </a:cubicBezTo>
                <a:cubicBezTo>
                  <a:pt x="1825506" y="2159614"/>
                  <a:pt x="1926647" y="2193304"/>
                  <a:pt x="2027789" y="2193304"/>
                </a:cubicBezTo>
                <a:cubicBezTo>
                  <a:pt x="2113946" y="2193304"/>
                  <a:pt x="2200104" y="2167100"/>
                  <a:pt x="2278769" y="2122180"/>
                </a:cubicBezTo>
                <a:cubicBezTo>
                  <a:pt x="2402387" y="2047312"/>
                  <a:pt x="2492290" y="1931266"/>
                  <a:pt x="2567210" y="1759070"/>
                </a:cubicBezTo>
                <a:cubicBezTo>
                  <a:pt x="2570956" y="1747840"/>
                  <a:pt x="2574702" y="1732866"/>
                  <a:pt x="2578448" y="1721636"/>
                </a:cubicBezTo>
                <a:cubicBezTo>
                  <a:pt x="2582194" y="1706662"/>
                  <a:pt x="2589686" y="1691689"/>
                  <a:pt x="2593432" y="1680458"/>
                </a:cubicBezTo>
                <a:cubicBezTo>
                  <a:pt x="2593432" y="1680458"/>
                  <a:pt x="2597178" y="1676715"/>
                  <a:pt x="2597178" y="1672972"/>
                </a:cubicBezTo>
                <a:cubicBezTo>
                  <a:pt x="2705811" y="1291145"/>
                  <a:pt x="2717049" y="1032850"/>
                  <a:pt x="2717049" y="1017877"/>
                </a:cubicBezTo>
                <a:cubicBezTo>
                  <a:pt x="2717049" y="987929"/>
                  <a:pt x="2717049" y="957982"/>
                  <a:pt x="2717049" y="924292"/>
                </a:cubicBezTo>
                <a:cubicBezTo>
                  <a:pt x="2717049" y="875627"/>
                  <a:pt x="2717049" y="875627"/>
                  <a:pt x="2717049" y="875627"/>
                </a:cubicBezTo>
                <a:cubicBezTo>
                  <a:pt x="2717049" y="797016"/>
                  <a:pt x="2717049" y="718405"/>
                  <a:pt x="2705811" y="639793"/>
                </a:cubicBezTo>
                <a:cubicBezTo>
                  <a:pt x="2668351" y="411446"/>
                  <a:pt x="2503528" y="228019"/>
                  <a:pt x="2286261" y="168125"/>
                </a:cubicBezTo>
                <a:cubicBezTo>
                  <a:pt x="2215088" y="149408"/>
                  <a:pt x="2143914" y="138178"/>
                  <a:pt x="2072272" y="134902"/>
                </a:cubicBezTo>
                <a:close/>
                <a:moveTo>
                  <a:pt x="2079300" y="903"/>
                </a:moveTo>
                <a:cubicBezTo>
                  <a:pt x="2160784" y="4179"/>
                  <a:pt x="2241330" y="16347"/>
                  <a:pt x="2320004" y="36939"/>
                </a:cubicBezTo>
                <a:cubicBezTo>
                  <a:pt x="2589741" y="111818"/>
                  <a:pt x="2795791" y="336455"/>
                  <a:pt x="2840747" y="617252"/>
                </a:cubicBezTo>
                <a:cubicBezTo>
                  <a:pt x="2851986" y="707107"/>
                  <a:pt x="2851986" y="789475"/>
                  <a:pt x="2851986" y="871842"/>
                </a:cubicBezTo>
                <a:cubicBezTo>
                  <a:pt x="2851986" y="924257"/>
                  <a:pt x="2851986" y="924257"/>
                  <a:pt x="2851986" y="924257"/>
                </a:cubicBezTo>
                <a:cubicBezTo>
                  <a:pt x="2851986" y="957953"/>
                  <a:pt x="2851986" y="987904"/>
                  <a:pt x="2851986" y="1021600"/>
                </a:cubicBezTo>
                <a:cubicBezTo>
                  <a:pt x="2851986" y="1032832"/>
                  <a:pt x="2844493" y="1298653"/>
                  <a:pt x="2728356" y="1710489"/>
                </a:cubicBezTo>
                <a:cubicBezTo>
                  <a:pt x="2724610" y="1725465"/>
                  <a:pt x="2717117" y="1736697"/>
                  <a:pt x="2713371" y="1744184"/>
                </a:cubicBezTo>
                <a:cubicBezTo>
                  <a:pt x="2709625" y="1751672"/>
                  <a:pt x="2709625" y="1755416"/>
                  <a:pt x="2705878" y="1759160"/>
                </a:cubicBezTo>
                <a:cubicBezTo>
                  <a:pt x="2702132" y="1774136"/>
                  <a:pt x="2698386" y="1789112"/>
                  <a:pt x="2690893" y="1807832"/>
                </a:cubicBezTo>
                <a:cubicBezTo>
                  <a:pt x="2604727" y="2010006"/>
                  <a:pt x="2499829" y="2148532"/>
                  <a:pt x="2349975" y="2238387"/>
                </a:cubicBezTo>
                <a:cubicBezTo>
                  <a:pt x="2248823" y="2298290"/>
                  <a:pt x="2140179" y="2328242"/>
                  <a:pt x="2027788" y="2328242"/>
                </a:cubicBezTo>
                <a:cubicBezTo>
                  <a:pt x="1896666" y="2328242"/>
                  <a:pt x="1765543" y="2283315"/>
                  <a:pt x="1656899" y="2197204"/>
                </a:cubicBezTo>
                <a:cubicBezTo>
                  <a:pt x="1507045" y="2084885"/>
                  <a:pt x="1424625" y="1920151"/>
                  <a:pt x="1364683" y="1789112"/>
                </a:cubicBezTo>
                <a:cubicBezTo>
                  <a:pt x="1263531" y="1556986"/>
                  <a:pt x="1211082" y="1047808"/>
                  <a:pt x="1211082" y="1025344"/>
                </a:cubicBezTo>
                <a:cubicBezTo>
                  <a:pt x="1211082" y="1017856"/>
                  <a:pt x="1211082" y="1017856"/>
                  <a:pt x="1211082" y="1017856"/>
                </a:cubicBezTo>
                <a:cubicBezTo>
                  <a:pt x="1211082" y="995392"/>
                  <a:pt x="1211082" y="972929"/>
                  <a:pt x="1211082" y="950465"/>
                </a:cubicBezTo>
                <a:cubicBezTo>
                  <a:pt x="1207336" y="883074"/>
                  <a:pt x="1207336" y="811938"/>
                  <a:pt x="1211082" y="740803"/>
                </a:cubicBezTo>
                <a:cubicBezTo>
                  <a:pt x="1222322" y="523653"/>
                  <a:pt x="1297249" y="343943"/>
                  <a:pt x="1435864" y="209161"/>
                </a:cubicBezTo>
                <a:cubicBezTo>
                  <a:pt x="1540762" y="108074"/>
                  <a:pt x="1671884" y="44427"/>
                  <a:pt x="1832978" y="18219"/>
                </a:cubicBezTo>
                <a:cubicBezTo>
                  <a:pt x="1915398" y="3243"/>
                  <a:pt x="1997817" y="-2373"/>
                  <a:pt x="2079300" y="903"/>
                </a:cubicBezTo>
                <a:close/>
              </a:path>
            </a:pathLst>
          </a:custGeom>
          <a:solidFill>
            <a:schemeClr val="accent1"/>
          </a:solidFill>
          <a:ln>
            <a:noFill/>
          </a:ln>
        </p:spPr>
        <p:txBody>
          <a:bodyPr vert="horz" wrap="square" lIns="93234" tIns="46616" rIns="93234" bIns="46616" numCol="1" anchor="t" anchorCtr="0" compatLnSpc="1">
            <a:prstTxWarp prst="textNoShape">
              <a:avLst/>
            </a:prstTxWarp>
            <a:noAutofit/>
          </a:bodyPr>
          <a:lstStyle/>
          <a:p>
            <a:pPr defTabSz="914049">
              <a:defRPr/>
            </a:pPr>
            <a:endParaRPr lang="en-US" sz="1836" kern="0">
              <a:solidFill>
                <a:sysClr val="windowText" lastClr="000000"/>
              </a:solidFill>
              <a:latin typeface="Segoe UI"/>
            </a:endParaRPr>
          </a:p>
        </p:txBody>
      </p:sp>
      <p:sp>
        <p:nvSpPr>
          <p:cNvPr id="199" name="Freeform 76"/>
          <p:cNvSpPr>
            <a:spLocks/>
          </p:cNvSpPr>
          <p:nvPr/>
        </p:nvSpPr>
        <p:spPr bwMode="auto">
          <a:xfrm>
            <a:off x="942077" y="5695257"/>
            <a:ext cx="212668" cy="194289"/>
          </a:xfrm>
          <a:custGeom>
            <a:avLst/>
            <a:gdLst>
              <a:gd name="connsiteX0" fmla="*/ 1120790 w 2241585"/>
              <a:gd name="connsiteY0" fmla="*/ 0 h 2047876"/>
              <a:gd name="connsiteX1" fmla="*/ 1124537 w 2241585"/>
              <a:gd name="connsiteY1" fmla="*/ 0 h 2047876"/>
              <a:gd name="connsiteX2" fmla="*/ 1368059 w 2241585"/>
              <a:gd name="connsiteY2" fmla="*/ 22472 h 2047876"/>
              <a:gd name="connsiteX3" fmla="*/ 1855104 w 2241585"/>
              <a:gd name="connsiteY3" fmla="*/ 258430 h 2047876"/>
              <a:gd name="connsiteX4" fmla="*/ 2147331 w 2241585"/>
              <a:gd name="connsiteY4" fmla="*/ 823979 h 2047876"/>
              <a:gd name="connsiteX5" fmla="*/ 2151078 w 2241585"/>
              <a:gd name="connsiteY5" fmla="*/ 865178 h 2047876"/>
              <a:gd name="connsiteX6" fmla="*/ 2151078 w 2241585"/>
              <a:gd name="connsiteY6" fmla="*/ 883905 h 2047876"/>
              <a:gd name="connsiteX7" fmla="*/ 2147331 w 2241585"/>
              <a:gd name="connsiteY7" fmla="*/ 921358 h 2047876"/>
              <a:gd name="connsiteX8" fmla="*/ 2147331 w 2241585"/>
              <a:gd name="connsiteY8" fmla="*/ 970048 h 2047876"/>
              <a:gd name="connsiteX9" fmla="*/ 2222261 w 2241585"/>
              <a:gd name="connsiteY9" fmla="*/ 1089899 h 2047876"/>
              <a:gd name="connsiteX10" fmla="*/ 2240994 w 2241585"/>
              <a:gd name="connsiteY10" fmla="*/ 1273422 h 2047876"/>
              <a:gd name="connsiteX11" fmla="*/ 2072401 w 2241585"/>
              <a:gd name="connsiteY11" fmla="*/ 1838972 h 2047876"/>
              <a:gd name="connsiteX12" fmla="*/ 1997471 w 2241585"/>
              <a:gd name="connsiteY12" fmla="*/ 1876425 h 2047876"/>
              <a:gd name="connsiteX13" fmla="*/ 1986232 w 2241585"/>
              <a:gd name="connsiteY13" fmla="*/ 1876425 h 2047876"/>
              <a:gd name="connsiteX14" fmla="*/ 1982485 w 2241585"/>
              <a:gd name="connsiteY14" fmla="*/ 1876425 h 2047876"/>
              <a:gd name="connsiteX15" fmla="*/ 1911302 w 2241585"/>
              <a:gd name="connsiteY15" fmla="*/ 1842717 h 2047876"/>
              <a:gd name="connsiteX16" fmla="*/ 1888823 w 2241585"/>
              <a:gd name="connsiteY16" fmla="*/ 1764064 h 2047876"/>
              <a:gd name="connsiteX17" fmla="*/ 2012457 w 2241585"/>
              <a:gd name="connsiteY17" fmla="*/ 1000011 h 2047876"/>
              <a:gd name="connsiteX18" fmla="*/ 2012457 w 2241585"/>
              <a:gd name="connsiteY18" fmla="*/ 921358 h 2047876"/>
              <a:gd name="connsiteX19" fmla="*/ 2016204 w 2241585"/>
              <a:gd name="connsiteY19" fmla="*/ 872669 h 2047876"/>
              <a:gd name="connsiteX20" fmla="*/ 2012457 w 2241585"/>
              <a:gd name="connsiteY20" fmla="*/ 831470 h 2047876"/>
              <a:gd name="connsiteX21" fmla="*/ 1761442 w 2241585"/>
              <a:gd name="connsiteY21" fmla="*/ 355809 h 2047876"/>
              <a:gd name="connsiteX22" fmla="*/ 1341834 w 2241585"/>
              <a:gd name="connsiteY22" fmla="*/ 153560 h 2047876"/>
              <a:gd name="connsiteX23" fmla="*/ 1124537 w 2241585"/>
              <a:gd name="connsiteY23" fmla="*/ 134833 h 2047876"/>
              <a:gd name="connsiteX24" fmla="*/ 1120790 w 2241585"/>
              <a:gd name="connsiteY24" fmla="*/ 134833 h 2047876"/>
              <a:gd name="connsiteX25" fmla="*/ 899747 w 2241585"/>
              <a:gd name="connsiteY25" fmla="*/ 153560 h 2047876"/>
              <a:gd name="connsiteX26" fmla="*/ 483885 w 2241585"/>
              <a:gd name="connsiteY26" fmla="*/ 355809 h 2047876"/>
              <a:gd name="connsiteX27" fmla="*/ 229123 w 2241585"/>
              <a:gd name="connsiteY27" fmla="*/ 831470 h 2047876"/>
              <a:gd name="connsiteX28" fmla="*/ 229123 w 2241585"/>
              <a:gd name="connsiteY28" fmla="*/ 872669 h 2047876"/>
              <a:gd name="connsiteX29" fmla="*/ 229123 w 2241585"/>
              <a:gd name="connsiteY29" fmla="*/ 921358 h 2047876"/>
              <a:gd name="connsiteX30" fmla="*/ 229123 w 2241585"/>
              <a:gd name="connsiteY30" fmla="*/ 925104 h 2047876"/>
              <a:gd name="connsiteX31" fmla="*/ 229123 w 2241585"/>
              <a:gd name="connsiteY31" fmla="*/ 1000011 h 2047876"/>
              <a:gd name="connsiteX32" fmla="*/ 352758 w 2241585"/>
              <a:gd name="connsiteY32" fmla="*/ 1764064 h 2047876"/>
              <a:gd name="connsiteX33" fmla="*/ 350927 w 2241585"/>
              <a:gd name="connsiteY33" fmla="*/ 1797007 h 2047876"/>
              <a:gd name="connsiteX34" fmla="*/ 358719 w 2241585"/>
              <a:gd name="connsiteY34" fmla="*/ 1809438 h 2047876"/>
              <a:gd name="connsiteX35" fmla="*/ 374553 w 2241585"/>
              <a:gd name="connsiteY35" fmla="*/ 1834697 h 2047876"/>
              <a:gd name="connsiteX36" fmla="*/ 412083 w 2241585"/>
              <a:gd name="connsiteY36" fmla="*/ 1849665 h 2047876"/>
              <a:gd name="connsiteX37" fmla="*/ 848846 w 2241585"/>
              <a:gd name="connsiteY37" fmla="*/ 1849665 h 2047876"/>
              <a:gd name="connsiteX38" fmla="*/ 888863 w 2241585"/>
              <a:gd name="connsiteY38" fmla="*/ 1849665 h 2047876"/>
              <a:gd name="connsiteX39" fmla="*/ 893432 w 2241585"/>
              <a:gd name="connsiteY39" fmla="*/ 1842809 h 2047876"/>
              <a:gd name="connsiteX40" fmla="*/ 978478 w 2241585"/>
              <a:gd name="connsiteY40" fmla="*/ 1808163 h 2047876"/>
              <a:gd name="connsiteX41" fmla="*/ 1086889 w 2241585"/>
              <a:gd name="connsiteY41" fmla="*/ 1808163 h 2047876"/>
              <a:gd name="connsiteX42" fmla="*/ 1206515 w 2241585"/>
              <a:gd name="connsiteY42" fmla="*/ 1928020 h 2047876"/>
              <a:gd name="connsiteX43" fmla="*/ 1086889 w 2241585"/>
              <a:gd name="connsiteY43" fmla="*/ 2047876 h 2047876"/>
              <a:gd name="connsiteX44" fmla="*/ 978478 w 2241585"/>
              <a:gd name="connsiteY44" fmla="*/ 2047876 h 2047876"/>
              <a:gd name="connsiteX45" fmla="*/ 893432 w 2241585"/>
              <a:gd name="connsiteY45" fmla="*/ 2013230 h 2047876"/>
              <a:gd name="connsiteX46" fmla="*/ 874202 w 2241585"/>
              <a:gd name="connsiteY46" fmla="*/ 1984375 h 2047876"/>
              <a:gd name="connsiteX47" fmla="*/ 746479 w 2241585"/>
              <a:gd name="connsiteY47" fmla="*/ 1984375 h 2047876"/>
              <a:gd name="connsiteX48" fmla="*/ 412083 w 2241585"/>
              <a:gd name="connsiteY48" fmla="*/ 1984375 h 2047876"/>
              <a:gd name="connsiteX49" fmla="*/ 258208 w 2241585"/>
              <a:gd name="connsiteY49" fmla="*/ 1902052 h 2047876"/>
              <a:gd name="connsiteX50" fmla="*/ 241723 w 2241585"/>
              <a:gd name="connsiteY50" fmla="*/ 1875755 h 2047876"/>
              <a:gd name="connsiteX51" fmla="*/ 202429 w 2241585"/>
              <a:gd name="connsiteY51" fmla="*/ 1864721 h 2047876"/>
              <a:gd name="connsiteX52" fmla="*/ 169179 w 2241585"/>
              <a:gd name="connsiteY52" fmla="*/ 1838972 h 2047876"/>
              <a:gd name="connsiteX53" fmla="*/ 586 w 2241585"/>
              <a:gd name="connsiteY53" fmla="*/ 1273422 h 2047876"/>
              <a:gd name="connsiteX54" fmla="*/ 23065 w 2241585"/>
              <a:gd name="connsiteY54" fmla="*/ 1089899 h 2047876"/>
              <a:gd name="connsiteX55" fmla="*/ 94249 w 2241585"/>
              <a:gd name="connsiteY55" fmla="*/ 970048 h 2047876"/>
              <a:gd name="connsiteX56" fmla="*/ 94249 w 2241585"/>
              <a:gd name="connsiteY56" fmla="*/ 925104 h 2047876"/>
              <a:gd name="connsiteX57" fmla="*/ 94249 w 2241585"/>
              <a:gd name="connsiteY57" fmla="*/ 921358 h 2047876"/>
              <a:gd name="connsiteX58" fmla="*/ 94249 w 2241585"/>
              <a:gd name="connsiteY58" fmla="*/ 883905 h 2047876"/>
              <a:gd name="connsiteX59" fmla="*/ 94249 w 2241585"/>
              <a:gd name="connsiteY59" fmla="*/ 865178 h 2047876"/>
              <a:gd name="connsiteX60" fmla="*/ 97995 w 2241585"/>
              <a:gd name="connsiteY60" fmla="*/ 823979 h 2047876"/>
              <a:gd name="connsiteX61" fmla="*/ 390223 w 2241585"/>
              <a:gd name="connsiteY61" fmla="*/ 258430 h 2047876"/>
              <a:gd name="connsiteX62" fmla="*/ 877268 w 2241585"/>
              <a:gd name="connsiteY62" fmla="*/ 22472 h 2047876"/>
              <a:gd name="connsiteX63" fmla="*/ 1120790 w 2241585"/>
              <a:gd name="connsiteY63" fmla="*/ 0 h 204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41585" h="2047876">
                <a:moveTo>
                  <a:pt x="1120790" y="0"/>
                </a:moveTo>
                <a:cubicBezTo>
                  <a:pt x="1124537" y="0"/>
                  <a:pt x="1124537" y="0"/>
                  <a:pt x="1124537" y="0"/>
                </a:cubicBezTo>
                <a:cubicBezTo>
                  <a:pt x="1203213" y="0"/>
                  <a:pt x="1285636" y="7491"/>
                  <a:pt x="1368059" y="22472"/>
                </a:cubicBezTo>
                <a:cubicBezTo>
                  <a:pt x="1566624" y="56180"/>
                  <a:pt x="1727723" y="134833"/>
                  <a:pt x="1855104" y="258430"/>
                </a:cubicBezTo>
                <a:cubicBezTo>
                  <a:pt x="2034936" y="430716"/>
                  <a:pt x="2132345" y="621729"/>
                  <a:pt x="2147331" y="823979"/>
                </a:cubicBezTo>
                <a:cubicBezTo>
                  <a:pt x="2147331" y="850196"/>
                  <a:pt x="2147331" y="857687"/>
                  <a:pt x="2151078" y="865178"/>
                </a:cubicBezTo>
                <a:cubicBezTo>
                  <a:pt x="2151078" y="868923"/>
                  <a:pt x="2151078" y="876414"/>
                  <a:pt x="2151078" y="883905"/>
                </a:cubicBezTo>
                <a:cubicBezTo>
                  <a:pt x="2151078" y="883905"/>
                  <a:pt x="2147331" y="891395"/>
                  <a:pt x="2147331" y="921358"/>
                </a:cubicBezTo>
                <a:cubicBezTo>
                  <a:pt x="2147331" y="936340"/>
                  <a:pt x="2147331" y="955066"/>
                  <a:pt x="2147331" y="970048"/>
                </a:cubicBezTo>
                <a:cubicBezTo>
                  <a:pt x="2177303" y="992520"/>
                  <a:pt x="2207275" y="1029974"/>
                  <a:pt x="2222261" y="1089899"/>
                </a:cubicBezTo>
                <a:cubicBezTo>
                  <a:pt x="2229754" y="1134844"/>
                  <a:pt x="2244740" y="1202260"/>
                  <a:pt x="2240994" y="1273422"/>
                </a:cubicBezTo>
                <a:cubicBezTo>
                  <a:pt x="2233501" y="1460690"/>
                  <a:pt x="2214768" y="1659194"/>
                  <a:pt x="2072401" y="1838972"/>
                </a:cubicBezTo>
                <a:cubicBezTo>
                  <a:pt x="2053669" y="1861444"/>
                  <a:pt x="2027443" y="1872680"/>
                  <a:pt x="1997471" y="1876425"/>
                </a:cubicBezTo>
                <a:cubicBezTo>
                  <a:pt x="1986232" y="1876425"/>
                  <a:pt x="1986232" y="1876425"/>
                  <a:pt x="1986232" y="1876425"/>
                </a:cubicBezTo>
                <a:cubicBezTo>
                  <a:pt x="1982485" y="1876425"/>
                  <a:pt x="1982485" y="1876425"/>
                  <a:pt x="1982485" y="1876425"/>
                </a:cubicBezTo>
                <a:cubicBezTo>
                  <a:pt x="1952513" y="1876425"/>
                  <a:pt x="1926288" y="1865189"/>
                  <a:pt x="1911302" y="1842717"/>
                </a:cubicBezTo>
                <a:cubicBezTo>
                  <a:pt x="1892569" y="1820245"/>
                  <a:pt x="1885076" y="1794027"/>
                  <a:pt x="1888823" y="1764064"/>
                </a:cubicBezTo>
                <a:cubicBezTo>
                  <a:pt x="2012457" y="1000011"/>
                  <a:pt x="2012457" y="1000011"/>
                  <a:pt x="2012457" y="1000011"/>
                </a:cubicBezTo>
                <a:cubicBezTo>
                  <a:pt x="2012457" y="973793"/>
                  <a:pt x="2012457" y="947576"/>
                  <a:pt x="2012457" y="921358"/>
                </a:cubicBezTo>
                <a:cubicBezTo>
                  <a:pt x="2012457" y="891395"/>
                  <a:pt x="2016204" y="880159"/>
                  <a:pt x="2016204" y="872669"/>
                </a:cubicBezTo>
                <a:cubicBezTo>
                  <a:pt x="2016204" y="868923"/>
                  <a:pt x="2012457" y="857687"/>
                  <a:pt x="2012457" y="831470"/>
                </a:cubicBezTo>
                <a:cubicBezTo>
                  <a:pt x="2001218" y="662928"/>
                  <a:pt x="1918795" y="505623"/>
                  <a:pt x="1761442" y="355809"/>
                </a:cubicBezTo>
                <a:cubicBezTo>
                  <a:pt x="1652793" y="250939"/>
                  <a:pt x="1517919" y="183522"/>
                  <a:pt x="1341834" y="153560"/>
                </a:cubicBezTo>
                <a:cubicBezTo>
                  <a:pt x="1270650" y="142324"/>
                  <a:pt x="1195720" y="134833"/>
                  <a:pt x="1124537" y="134833"/>
                </a:cubicBezTo>
                <a:cubicBezTo>
                  <a:pt x="1120790" y="134833"/>
                  <a:pt x="1120790" y="134833"/>
                  <a:pt x="1120790" y="134833"/>
                </a:cubicBezTo>
                <a:cubicBezTo>
                  <a:pt x="1045860" y="134833"/>
                  <a:pt x="970930" y="142324"/>
                  <a:pt x="899747" y="153560"/>
                </a:cubicBezTo>
                <a:cubicBezTo>
                  <a:pt x="727408" y="183522"/>
                  <a:pt x="588787" y="250939"/>
                  <a:pt x="483885" y="355809"/>
                </a:cubicBezTo>
                <a:cubicBezTo>
                  <a:pt x="322786" y="505623"/>
                  <a:pt x="240363" y="662928"/>
                  <a:pt x="229123" y="831470"/>
                </a:cubicBezTo>
                <a:cubicBezTo>
                  <a:pt x="229123" y="857687"/>
                  <a:pt x="229123" y="868923"/>
                  <a:pt x="229123" y="872669"/>
                </a:cubicBezTo>
                <a:cubicBezTo>
                  <a:pt x="229123" y="880159"/>
                  <a:pt x="229123" y="895141"/>
                  <a:pt x="229123" y="921358"/>
                </a:cubicBezTo>
                <a:cubicBezTo>
                  <a:pt x="229123" y="925104"/>
                  <a:pt x="229123" y="925104"/>
                  <a:pt x="229123" y="925104"/>
                </a:cubicBezTo>
                <a:cubicBezTo>
                  <a:pt x="229123" y="947576"/>
                  <a:pt x="229123" y="973793"/>
                  <a:pt x="229123" y="1000011"/>
                </a:cubicBezTo>
                <a:cubicBezTo>
                  <a:pt x="352758" y="1764064"/>
                  <a:pt x="352758" y="1764064"/>
                  <a:pt x="352758" y="1764064"/>
                </a:cubicBezTo>
                <a:lnTo>
                  <a:pt x="350927" y="1797007"/>
                </a:lnTo>
                <a:lnTo>
                  <a:pt x="358719" y="1809438"/>
                </a:lnTo>
                <a:cubicBezTo>
                  <a:pt x="374553" y="1834697"/>
                  <a:pt x="374553" y="1834697"/>
                  <a:pt x="374553" y="1834697"/>
                </a:cubicBezTo>
                <a:cubicBezTo>
                  <a:pt x="378306" y="1842181"/>
                  <a:pt x="393318" y="1849665"/>
                  <a:pt x="412083" y="1849665"/>
                </a:cubicBezTo>
                <a:cubicBezTo>
                  <a:pt x="661662" y="1849665"/>
                  <a:pt x="786451" y="1849665"/>
                  <a:pt x="848846" y="1849665"/>
                </a:cubicBezTo>
                <a:lnTo>
                  <a:pt x="888863" y="1849665"/>
                </a:lnTo>
                <a:lnTo>
                  <a:pt x="893432" y="1842809"/>
                </a:lnTo>
                <a:cubicBezTo>
                  <a:pt x="914927" y="1821273"/>
                  <a:pt x="944834" y="1808163"/>
                  <a:pt x="978478" y="1808163"/>
                </a:cubicBezTo>
                <a:cubicBezTo>
                  <a:pt x="1086889" y="1808163"/>
                  <a:pt x="1086889" y="1808163"/>
                  <a:pt x="1086889" y="1808163"/>
                </a:cubicBezTo>
                <a:cubicBezTo>
                  <a:pt x="1154179" y="1808163"/>
                  <a:pt x="1206515" y="1860600"/>
                  <a:pt x="1206515" y="1928020"/>
                </a:cubicBezTo>
                <a:cubicBezTo>
                  <a:pt x="1206515" y="1995439"/>
                  <a:pt x="1154179" y="2047876"/>
                  <a:pt x="1086889" y="2047876"/>
                </a:cubicBezTo>
                <a:cubicBezTo>
                  <a:pt x="978478" y="2047876"/>
                  <a:pt x="978478" y="2047876"/>
                  <a:pt x="978478" y="2047876"/>
                </a:cubicBezTo>
                <a:cubicBezTo>
                  <a:pt x="944834" y="2047876"/>
                  <a:pt x="914927" y="2034767"/>
                  <a:pt x="893432" y="2013230"/>
                </a:cubicBezTo>
                <a:lnTo>
                  <a:pt x="874202" y="1984375"/>
                </a:lnTo>
                <a:lnTo>
                  <a:pt x="746479" y="1984375"/>
                </a:lnTo>
                <a:cubicBezTo>
                  <a:pt x="412083" y="1984375"/>
                  <a:pt x="412083" y="1984375"/>
                  <a:pt x="412083" y="1984375"/>
                </a:cubicBezTo>
                <a:cubicBezTo>
                  <a:pt x="344528" y="1984375"/>
                  <a:pt x="288232" y="1954440"/>
                  <a:pt x="258208" y="1902052"/>
                </a:cubicBezTo>
                <a:lnTo>
                  <a:pt x="241723" y="1875755"/>
                </a:lnTo>
                <a:lnTo>
                  <a:pt x="202429" y="1864721"/>
                </a:lnTo>
                <a:cubicBezTo>
                  <a:pt x="189785" y="1858635"/>
                  <a:pt x="178545" y="1850208"/>
                  <a:pt x="169179" y="1838972"/>
                </a:cubicBezTo>
                <a:cubicBezTo>
                  <a:pt x="26812" y="1659194"/>
                  <a:pt x="8079" y="1460690"/>
                  <a:pt x="586" y="1273422"/>
                </a:cubicBezTo>
                <a:cubicBezTo>
                  <a:pt x="-3160" y="1202260"/>
                  <a:pt x="11826" y="1134844"/>
                  <a:pt x="23065" y="1089899"/>
                </a:cubicBezTo>
                <a:cubicBezTo>
                  <a:pt x="34305" y="1029974"/>
                  <a:pt x="64277" y="992520"/>
                  <a:pt x="94249" y="970048"/>
                </a:cubicBezTo>
                <a:cubicBezTo>
                  <a:pt x="94249" y="955066"/>
                  <a:pt x="94249" y="940085"/>
                  <a:pt x="94249" y="925104"/>
                </a:cubicBezTo>
                <a:cubicBezTo>
                  <a:pt x="94249" y="921358"/>
                  <a:pt x="94249" y="921358"/>
                  <a:pt x="94249" y="921358"/>
                </a:cubicBezTo>
                <a:cubicBezTo>
                  <a:pt x="94249" y="891395"/>
                  <a:pt x="94249" y="883905"/>
                  <a:pt x="94249" y="883905"/>
                </a:cubicBezTo>
                <a:cubicBezTo>
                  <a:pt x="90502" y="876414"/>
                  <a:pt x="94249" y="868923"/>
                  <a:pt x="94249" y="865178"/>
                </a:cubicBezTo>
                <a:cubicBezTo>
                  <a:pt x="94249" y="857687"/>
                  <a:pt x="94249" y="850196"/>
                  <a:pt x="97995" y="823979"/>
                </a:cubicBezTo>
                <a:cubicBezTo>
                  <a:pt x="109235" y="621729"/>
                  <a:pt x="206644" y="430716"/>
                  <a:pt x="390223" y="258430"/>
                </a:cubicBezTo>
                <a:cubicBezTo>
                  <a:pt x="517604" y="134833"/>
                  <a:pt x="674957" y="56180"/>
                  <a:pt x="877268" y="22472"/>
                </a:cubicBezTo>
                <a:cubicBezTo>
                  <a:pt x="955944" y="7491"/>
                  <a:pt x="1038367" y="0"/>
                  <a:pt x="1120790" y="0"/>
                </a:cubicBezTo>
                <a:close/>
              </a:path>
            </a:pathLst>
          </a:custGeom>
          <a:solidFill>
            <a:schemeClr val="accent1"/>
          </a:solidFill>
          <a:ln>
            <a:noFill/>
          </a:ln>
        </p:spPr>
        <p:txBody>
          <a:bodyPr vert="horz" wrap="square" lIns="93234" tIns="46616" rIns="93234" bIns="46616" numCol="1" anchor="t" anchorCtr="0" compatLnSpc="1">
            <a:prstTxWarp prst="textNoShape">
              <a:avLst/>
            </a:prstTxWarp>
            <a:noAutofit/>
          </a:bodyPr>
          <a:lstStyle/>
          <a:p>
            <a:pPr defTabSz="914049">
              <a:defRPr/>
            </a:pPr>
            <a:endParaRPr lang="en-US" sz="1836" kern="0">
              <a:solidFill>
                <a:sysClr val="windowText" lastClr="000000"/>
              </a:solidFill>
              <a:latin typeface="Segoe UI"/>
            </a:endParaRPr>
          </a:p>
        </p:txBody>
      </p:sp>
      <p:sp>
        <p:nvSpPr>
          <p:cNvPr id="200" name="Freeform 112"/>
          <p:cNvSpPr>
            <a:spLocks/>
          </p:cNvSpPr>
          <p:nvPr/>
        </p:nvSpPr>
        <p:spPr bwMode="auto">
          <a:xfrm>
            <a:off x="818113" y="2145125"/>
            <a:ext cx="522391" cy="506124"/>
          </a:xfrm>
          <a:custGeom>
            <a:avLst/>
            <a:gdLst>
              <a:gd name="connsiteX0" fmla="*/ 1086907 w 1672614"/>
              <a:gd name="connsiteY0" fmla="*/ 1526185 h 1620522"/>
              <a:gd name="connsiteX1" fmla="*/ 1076162 w 1672614"/>
              <a:gd name="connsiteY1" fmla="*/ 1533946 h 1620522"/>
              <a:gd name="connsiteX2" fmla="*/ 1074627 w 1672614"/>
              <a:gd name="connsiteY2" fmla="*/ 1546363 h 1620522"/>
              <a:gd name="connsiteX3" fmla="*/ 1094582 w 1672614"/>
              <a:gd name="connsiteY3" fmla="*/ 1558780 h 1620522"/>
              <a:gd name="connsiteX4" fmla="*/ 1106861 w 1672614"/>
              <a:gd name="connsiteY4" fmla="*/ 1538602 h 1620522"/>
              <a:gd name="connsiteX5" fmla="*/ 1099187 w 1672614"/>
              <a:gd name="connsiteY5" fmla="*/ 1529290 h 1620522"/>
              <a:gd name="connsiteX6" fmla="*/ 1089977 w 1672614"/>
              <a:gd name="connsiteY6" fmla="*/ 1526185 h 1620522"/>
              <a:gd name="connsiteX7" fmla="*/ 1086907 w 1672614"/>
              <a:gd name="connsiteY7" fmla="*/ 1526185 h 1620522"/>
              <a:gd name="connsiteX8" fmla="*/ 1102932 w 1672614"/>
              <a:gd name="connsiteY8" fmla="*/ 1464841 h 1620522"/>
              <a:gd name="connsiteX9" fmla="*/ 1131777 w 1672614"/>
              <a:gd name="connsiteY9" fmla="*/ 1475271 h 1620522"/>
              <a:gd name="connsiteX10" fmla="*/ 1167397 w 1672614"/>
              <a:gd name="connsiteY10" fmla="*/ 1524718 h 1620522"/>
              <a:gd name="connsiteX11" fmla="*/ 1108546 w 1672614"/>
              <a:gd name="connsiteY11" fmla="*/ 1618977 h 1620522"/>
              <a:gd name="connsiteX12" fmla="*/ 1089961 w 1672614"/>
              <a:gd name="connsiteY12" fmla="*/ 1620522 h 1620522"/>
              <a:gd name="connsiteX13" fmla="*/ 1014074 w 1672614"/>
              <a:gd name="connsiteY13" fmla="*/ 1560259 h 1620522"/>
              <a:gd name="connsiteX14" fmla="*/ 1023367 w 1672614"/>
              <a:gd name="connsiteY14" fmla="*/ 1501540 h 1620522"/>
              <a:gd name="connsiteX15" fmla="*/ 1072925 w 1672614"/>
              <a:gd name="connsiteY15" fmla="*/ 1466000 h 1620522"/>
              <a:gd name="connsiteX16" fmla="*/ 1102932 w 1672614"/>
              <a:gd name="connsiteY16" fmla="*/ 1464841 h 1620522"/>
              <a:gd name="connsiteX17" fmla="*/ 1467226 w 1672614"/>
              <a:gd name="connsiteY17" fmla="*/ 866979 h 1620522"/>
              <a:gd name="connsiteX18" fmla="*/ 1238038 w 1672614"/>
              <a:gd name="connsiteY18" fmla="*/ 986203 h 1620522"/>
              <a:gd name="connsiteX19" fmla="*/ 1327746 w 1672614"/>
              <a:gd name="connsiteY19" fmla="*/ 1156358 h 1620522"/>
              <a:gd name="connsiteX20" fmla="*/ 1564457 w 1672614"/>
              <a:gd name="connsiteY20" fmla="*/ 1032504 h 1620522"/>
              <a:gd name="connsiteX21" fmla="*/ 1487438 w 1672614"/>
              <a:gd name="connsiteY21" fmla="*/ 795226 h 1620522"/>
              <a:gd name="connsiteX22" fmla="*/ 1506011 w 1672614"/>
              <a:gd name="connsiteY22" fmla="*/ 809534 h 1620522"/>
              <a:gd name="connsiteX23" fmla="*/ 1634474 w 1672614"/>
              <a:gd name="connsiteY23" fmla="*/ 1029172 h 1620522"/>
              <a:gd name="connsiteX24" fmla="*/ 1637569 w 1672614"/>
              <a:gd name="connsiteY24" fmla="*/ 1052374 h 1620522"/>
              <a:gd name="connsiteX25" fmla="*/ 1622092 w 1672614"/>
              <a:gd name="connsiteY25" fmla="*/ 1070935 h 1620522"/>
              <a:gd name="connsiteX26" fmla="*/ 1328019 w 1672614"/>
              <a:gd name="connsiteY26" fmla="*/ 1225610 h 1620522"/>
              <a:gd name="connsiteX27" fmla="*/ 1314089 w 1672614"/>
              <a:gd name="connsiteY27" fmla="*/ 1228703 h 1620522"/>
              <a:gd name="connsiteX28" fmla="*/ 1286230 w 1672614"/>
              <a:gd name="connsiteY28" fmla="*/ 1213236 h 1620522"/>
              <a:gd name="connsiteX29" fmla="*/ 1168601 w 1672614"/>
              <a:gd name="connsiteY29" fmla="*/ 987410 h 1620522"/>
              <a:gd name="connsiteX30" fmla="*/ 1167053 w 1672614"/>
              <a:gd name="connsiteY30" fmla="*/ 964209 h 1620522"/>
              <a:gd name="connsiteX31" fmla="*/ 1180983 w 1672614"/>
              <a:gd name="connsiteY31" fmla="*/ 945648 h 1620522"/>
              <a:gd name="connsiteX32" fmla="*/ 1464221 w 1672614"/>
              <a:gd name="connsiteY32" fmla="*/ 797160 h 1620522"/>
              <a:gd name="connsiteX33" fmla="*/ 1487438 w 1672614"/>
              <a:gd name="connsiteY33" fmla="*/ 795226 h 1620522"/>
              <a:gd name="connsiteX34" fmla="*/ 973546 w 1672614"/>
              <a:gd name="connsiteY34" fmla="*/ 784797 h 1620522"/>
              <a:gd name="connsiteX35" fmla="*/ 883838 w 1672614"/>
              <a:gd name="connsiteY35" fmla="*/ 829361 h 1620522"/>
              <a:gd name="connsiteX36" fmla="*/ 1110132 w 1672614"/>
              <a:gd name="connsiteY36" fmla="*/ 1266323 h 1620522"/>
              <a:gd name="connsiteX37" fmla="*/ 1198103 w 1672614"/>
              <a:gd name="connsiteY37" fmla="*/ 1221180 h 1620522"/>
              <a:gd name="connsiteX38" fmla="*/ 996045 w 1672614"/>
              <a:gd name="connsiteY38" fmla="*/ 713047 h 1620522"/>
              <a:gd name="connsiteX39" fmla="*/ 1014016 w 1672614"/>
              <a:gd name="connsiteY39" fmla="*/ 727362 h 1620522"/>
              <a:gd name="connsiteX40" fmla="*/ 1267546 w 1672614"/>
              <a:gd name="connsiteY40" fmla="*/ 1219501 h 1620522"/>
              <a:gd name="connsiteX41" fmla="*/ 1269092 w 1672614"/>
              <a:gd name="connsiteY41" fmla="*/ 1244263 h 1620522"/>
              <a:gd name="connsiteX42" fmla="*/ 1253633 w 1672614"/>
              <a:gd name="connsiteY42" fmla="*/ 1261287 h 1620522"/>
              <a:gd name="connsiteX43" fmla="*/ 1109863 w 1672614"/>
              <a:gd name="connsiteY43" fmla="*/ 1335572 h 1620522"/>
              <a:gd name="connsiteX44" fmla="*/ 1095950 w 1672614"/>
              <a:gd name="connsiteY44" fmla="*/ 1338667 h 1620522"/>
              <a:gd name="connsiteX45" fmla="*/ 1086674 w 1672614"/>
              <a:gd name="connsiteY45" fmla="*/ 1337120 h 1620522"/>
              <a:gd name="connsiteX46" fmla="*/ 1068123 w 1672614"/>
              <a:gd name="connsiteY46" fmla="*/ 1323191 h 1620522"/>
              <a:gd name="connsiteX47" fmla="*/ 814593 w 1672614"/>
              <a:gd name="connsiteY47" fmla="*/ 831052 h 1620522"/>
              <a:gd name="connsiteX48" fmla="*/ 828506 w 1672614"/>
              <a:gd name="connsiteY48" fmla="*/ 789266 h 1620522"/>
              <a:gd name="connsiteX49" fmla="*/ 972276 w 1672614"/>
              <a:gd name="connsiteY49" fmla="*/ 714981 h 1620522"/>
              <a:gd name="connsiteX50" fmla="*/ 996045 w 1672614"/>
              <a:gd name="connsiteY50" fmla="*/ 713047 h 1620522"/>
              <a:gd name="connsiteX51" fmla="*/ 1313854 w 1672614"/>
              <a:gd name="connsiteY51" fmla="*/ 558502 h 1620522"/>
              <a:gd name="connsiteX52" fmla="*/ 1080615 w 1672614"/>
              <a:gd name="connsiteY52" fmla="*/ 679462 h 1620522"/>
              <a:gd name="connsiteX53" fmla="*/ 1170322 w 1672614"/>
              <a:gd name="connsiteY53" fmla="*/ 854247 h 1620522"/>
              <a:gd name="connsiteX54" fmla="*/ 1403561 w 1672614"/>
              <a:gd name="connsiteY54" fmla="*/ 733866 h 1620522"/>
              <a:gd name="connsiteX55" fmla="*/ 1336268 w 1672614"/>
              <a:gd name="connsiteY55" fmla="*/ 487911 h 1620522"/>
              <a:gd name="connsiteX56" fmla="*/ 1354253 w 1672614"/>
              <a:gd name="connsiteY56" fmla="*/ 502818 h 1620522"/>
              <a:gd name="connsiteX57" fmla="*/ 1473380 w 1672614"/>
              <a:gd name="connsiteY57" fmla="*/ 733578 h 1620522"/>
              <a:gd name="connsiteX58" fmla="*/ 1459456 w 1672614"/>
              <a:gd name="connsiteY58" fmla="*/ 775394 h 1620522"/>
              <a:gd name="connsiteX59" fmla="*/ 1171696 w 1672614"/>
              <a:gd name="connsiteY59" fmla="*/ 924072 h 1620522"/>
              <a:gd name="connsiteX60" fmla="*/ 1157772 w 1672614"/>
              <a:gd name="connsiteY60" fmla="*/ 927169 h 1620522"/>
              <a:gd name="connsiteX61" fmla="*/ 1148489 w 1672614"/>
              <a:gd name="connsiteY61" fmla="*/ 925620 h 1620522"/>
              <a:gd name="connsiteX62" fmla="*/ 1129924 w 1672614"/>
              <a:gd name="connsiteY62" fmla="*/ 910133 h 1620522"/>
              <a:gd name="connsiteX63" fmla="*/ 1010798 w 1672614"/>
              <a:gd name="connsiteY63" fmla="*/ 680921 h 1620522"/>
              <a:gd name="connsiteX64" fmla="*/ 1024722 w 1672614"/>
              <a:gd name="connsiteY64" fmla="*/ 639106 h 1620522"/>
              <a:gd name="connsiteX65" fmla="*/ 1312482 w 1672614"/>
              <a:gd name="connsiteY65" fmla="*/ 490428 h 1620522"/>
              <a:gd name="connsiteX66" fmla="*/ 1336268 w 1672614"/>
              <a:gd name="connsiteY66" fmla="*/ 487911 h 1620522"/>
              <a:gd name="connsiteX67" fmla="*/ 249864 w 1672614"/>
              <a:gd name="connsiteY67" fmla="*/ 370216 h 1620522"/>
              <a:gd name="connsiteX68" fmla="*/ 170938 w 1672614"/>
              <a:gd name="connsiteY68" fmla="*/ 402711 h 1620522"/>
              <a:gd name="connsiteX69" fmla="*/ 147724 w 1672614"/>
              <a:gd name="connsiteY69" fmla="*/ 456868 h 1620522"/>
              <a:gd name="connsiteX70" fmla="*/ 157010 w 1672614"/>
              <a:gd name="connsiteY70" fmla="*/ 817401 h 1620522"/>
              <a:gd name="connsiteX71" fmla="*/ 157010 w 1672614"/>
              <a:gd name="connsiteY71" fmla="*/ 825138 h 1620522"/>
              <a:gd name="connsiteX72" fmla="*/ 157010 w 1672614"/>
              <a:gd name="connsiteY72" fmla="*/ 851443 h 1620522"/>
              <a:gd name="connsiteX73" fmla="*/ 158557 w 1672614"/>
              <a:gd name="connsiteY73" fmla="*/ 891674 h 1620522"/>
              <a:gd name="connsiteX74" fmla="*/ 181648 w 1672614"/>
              <a:gd name="connsiteY74" fmla="*/ 950162 h 1620522"/>
              <a:gd name="connsiteX75" fmla="*/ 181771 w 1672614"/>
              <a:gd name="connsiteY75" fmla="*/ 950473 h 1620522"/>
              <a:gd name="connsiteX76" fmla="*/ 183319 w 1672614"/>
              <a:gd name="connsiteY76" fmla="*/ 953568 h 1620522"/>
              <a:gd name="connsiteX77" fmla="*/ 184866 w 1672614"/>
              <a:gd name="connsiteY77" fmla="*/ 956663 h 1620522"/>
              <a:gd name="connsiteX78" fmla="*/ 208080 w 1672614"/>
              <a:gd name="connsiteY78" fmla="*/ 1017009 h 1620522"/>
              <a:gd name="connsiteX79" fmla="*/ 220461 w 1672614"/>
              <a:gd name="connsiteY79" fmla="*/ 1054146 h 1620522"/>
              <a:gd name="connsiteX80" fmla="*/ 223556 w 1672614"/>
              <a:gd name="connsiteY80" fmla="*/ 1074261 h 1620522"/>
              <a:gd name="connsiteX81" fmla="*/ 138439 w 1672614"/>
              <a:gd name="connsiteY81" fmla="*/ 1304817 h 1620522"/>
              <a:gd name="connsiteX82" fmla="*/ 64155 w 1672614"/>
              <a:gd name="connsiteY82" fmla="*/ 1496688 h 1620522"/>
              <a:gd name="connsiteX83" fmla="*/ 101297 w 1672614"/>
              <a:gd name="connsiteY83" fmla="*/ 1557035 h 1620522"/>
              <a:gd name="connsiteX84" fmla="*/ 161653 w 1672614"/>
              <a:gd name="connsiteY84" fmla="*/ 1524540 h 1620522"/>
              <a:gd name="connsiteX85" fmla="*/ 249864 w 1672614"/>
              <a:gd name="connsiteY85" fmla="*/ 1317195 h 1620522"/>
              <a:gd name="connsiteX86" fmla="*/ 339624 w 1672614"/>
              <a:gd name="connsiteY86" fmla="*/ 1102114 h 1620522"/>
              <a:gd name="connsiteX87" fmla="*/ 341171 w 1672614"/>
              <a:gd name="connsiteY87" fmla="*/ 1088187 h 1620522"/>
              <a:gd name="connsiteX88" fmla="*/ 359742 w 1672614"/>
              <a:gd name="connsiteY88" fmla="*/ 1058788 h 1620522"/>
              <a:gd name="connsiteX89" fmla="*/ 393789 w 1672614"/>
              <a:gd name="connsiteY89" fmla="*/ 1066524 h 1620522"/>
              <a:gd name="connsiteX90" fmla="*/ 579498 w 1672614"/>
              <a:gd name="connsiteY90" fmla="*/ 1495141 h 1620522"/>
              <a:gd name="connsiteX91" fmla="*/ 642949 w 1672614"/>
              <a:gd name="connsiteY91" fmla="*/ 1546203 h 1620522"/>
              <a:gd name="connsiteX92" fmla="*/ 680091 w 1672614"/>
              <a:gd name="connsiteY92" fmla="*/ 1501330 h 1620522"/>
              <a:gd name="connsiteX93" fmla="*/ 361290 w 1672614"/>
              <a:gd name="connsiteY93" fmla="*/ 904053 h 1620522"/>
              <a:gd name="connsiteX94" fmla="*/ 348909 w 1672614"/>
              <a:gd name="connsiteY94" fmla="*/ 880842 h 1620522"/>
              <a:gd name="connsiteX95" fmla="*/ 347362 w 1672614"/>
              <a:gd name="connsiteY95" fmla="*/ 845253 h 1620522"/>
              <a:gd name="connsiteX96" fmla="*/ 348909 w 1672614"/>
              <a:gd name="connsiteY96" fmla="*/ 837517 h 1620522"/>
              <a:gd name="connsiteX97" fmla="*/ 348909 w 1672614"/>
              <a:gd name="connsiteY97" fmla="*/ 811212 h 1620522"/>
              <a:gd name="connsiteX98" fmla="*/ 347362 w 1672614"/>
              <a:gd name="connsiteY98" fmla="*/ 719918 h 1620522"/>
              <a:gd name="connsiteX99" fmla="*/ 347362 w 1672614"/>
              <a:gd name="connsiteY99" fmla="*/ 681234 h 1620522"/>
              <a:gd name="connsiteX100" fmla="*/ 359742 w 1672614"/>
              <a:gd name="connsiteY100" fmla="*/ 654929 h 1620522"/>
              <a:gd name="connsiteX101" fmla="*/ 389146 w 1672614"/>
              <a:gd name="connsiteY101" fmla="*/ 651834 h 1620522"/>
              <a:gd name="connsiteX102" fmla="*/ 588784 w 1672614"/>
              <a:gd name="connsiteY102" fmla="*/ 698255 h 1620522"/>
              <a:gd name="connsiteX103" fmla="*/ 650687 w 1672614"/>
              <a:gd name="connsiteY103" fmla="*/ 695160 h 1620522"/>
              <a:gd name="connsiteX104" fmla="*/ 658425 w 1672614"/>
              <a:gd name="connsiteY104" fmla="*/ 693613 h 1620522"/>
              <a:gd name="connsiteX105" fmla="*/ 659972 w 1672614"/>
              <a:gd name="connsiteY105" fmla="*/ 692066 h 1620522"/>
              <a:gd name="connsiteX106" fmla="*/ 676996 w 1672614"/>
              <a:gd name="connsiteY106" fmla="*/ 682781 h 1620522"/>
              <a:gd name="connsiteX107" fmla="*/ 678543 w 1672614"/>
              <a:gd name="connsiteY107" fmla="*/ 625529 h 1620522"/>
              <a:gd name="connsiteX108" fmla="*/ 622830 w 1672614"/>
              <a:gd name="connsiteY108" fmla="*/ 596130 h 1620522"/>
              <a:gd name="connsiteX109" fmla="*/ 615093 w 1672614"/>
              <a:gd name="connsiteY109" fmla="*/ 597677 h 1620522"/>
              <a:gd name="connsiteX110" fmla="*/ 605807 w 1672614"/>
              <a:gd name="connsiteY110" fmla="*/ 599224 h 1620522"/>
              <a:gd name="connsiteX111" fmla="*/ 599617 w 1672614"/>
              <a:gd name="connsiteY111" fmla="*/ 599224 h 1620522"/>
              <a:gd name="connsiteX112" fmla="*/ 356647 w 1672614"/>
              <a:gd name="connsiteY112" fmla="*/ 524952 h 1620522"/>
              <a:gd name="connsiteX113" fmla="*/ 339624 w 1672614"/>
              <a:gd name="connsiteY113" fmla="*/ 500194 h 1620522"/>
              <a:gd name="connsiteX114" fmla="*/ 339624 w 1672614"/>
              <a:gd name="connsiteY114" fmla="*/ 489363 h 1620522"/>
              <a:gd name="connsiteX115" fmla="*/ 339624 w 1672614"/>
              <a:gd name="connsiteY115" fmla="*/ 475436 h 1620522"/>
              <a:gd name="connsiteX116" fmla="*/ 249864 w 1672614"/>
              <a:gd name="connsiteY116" fmla="*/ 370216 h 1620522"/>
              <a:gd name="connsiteX117" fmla="*/ 253075 w 1672614"/>
              <a:gd name="connsiteY117" fmla="*/ 308290 h 1620522"/>
              <a:gd name="connsiteX118" fmla="*/ 401497 w 1672614"/>
              <a:gd name="connsiteY118" fmla="*/ 470771 h 1620522"/>
              <a:gd name="connsiteX119" fmla="*/ 401497 w 1672614"/>
              <a:gd name="connsiteY119" fmla="*/ 478508 h 1620522"/>
              <a:gd name="connsiteX120" fmla="*/ 600938 w 1672614"/>
              <a:gd name="connsiteY120" fmla="*/ 537311 h 1620522"/>
              <a:gd name="connsiteX121" fmla="*/ 605577 w 1672614"/>
              <a:gd name="connsiteY121" fmla="*/ 535764 h 1620522"/>
              <a:gd name="connsiteX122" fmla="*/ 614853 w 1672614"/>
              <a:gd name="connsiteY122" fmla="*/ 534216 h 1620522"/>
              <a:gd name="connsiteX123" fmla="*/ 733899 w 1672614"/>
              <a:gd name="connsiteY123" fmla="*/ 597661 h 1620522"/>
              <a:gd name="connsiteX124" fmla="*/ 740422 w 1672614"/>
              <a:gd name="connsiteY124" fmla="*/ 697109 h 1620522"/>
              <a:gd name="connsiteX125" fmla="*/ 725473 w 1672614"/>
              <a:gd name="connsiteY125" fmla="*/ 720761 h 1620522"/>
              <a:gd name="connsiteX126" fmla="*/ 778699 w 1672614"/>
              <a:gd name="connsiteY126" fmla="*/ 823531 h 1620522"/>
              <a:gd name="connsiteX127" fmla="*/ 1067971 w 1672614"/>
              <a:gd name="connsiteY127" fmla="*/ 1382070 h 1620522"/>
              <a:gd name="connsiteX128" fmla="*/ 1629371 w 1672614"/>
              <a:gd name="connsiteY128" fmla="*/ 1120521 h 1620522"/>
              <a:gd name="connsiteX129" fmla="*/ 1669581 w 1672614"/>
              <a:gd name="connsiteY129" fmla="*/ 1134450 h 1620522"/>
              <a:gd name="connsiteX130" fmla="*/ 1654116 w 1672614"/>
              <a:gd name="connsiteY130" fmla="*/ 1176236 h 1620522"/>
              <a:gd name="connsiteX131" fmla="*/ 1067971 w 1672614"/>
              <a:gd name="connsiteY131" fmla="*/ 1450165 h 1620522"/>
              <a:gd name="connsiteX132" fmla="*/ 1054052 w 1672614"/>
              <a:gd name="connsiteY132" fmla="*/ 1453260 h 1620522"/>
              <a:gd name="connsiteX133" fmla="*/ 1027760 w 1672614"/>
              <a:gd name="connsiteY133" fmla="*/ 1436236 h 1620522"/>
              <a:gd name="connsiteX134" fmla="*/ 680555 w 1672614"/>
              <a:gd name="connsiteY134" fmla="*/ 770668 h 1620522"/>
              <a:gd name="connsiteX135" fmla="*/ 671386 w 1672614"/>
              <a:gd name="connsiteY135" fmla="*/ 753091 h 1620522"/>
              <a:gd name="connsiteX136" fmla="*/ 658142 w 1672614"/>
              <a:gd name="connsiteY136" fmla="*/ 755501 h 1620522"/>
              <a:gd name="connsiteX137" fmla="*/ 588570 w 1672614"/>
              <a:gd name="connsiteY137" fmla="*/ 760143 h 1620522"/>
              <a:gd name="connsiteX138" fmla="*/ 585478 w 1672614"/>
              <a:gd name="connsiteY138" fmla="*/ 760143 h 1620522"/>
              <a:gd name="connsiteX139" fmla="*/ 409227 w 1672614"/>
              <a:gd name="connsiteY139" fmla="*/ 724552 h 1620522"/>
              <a:gd name="connsiteX140" fmla="*/ 410773 w 1672614"/>
              <a:gd name="connsiteY140" fmla="*/ 811209 h 1620522"/>
              <a:gd name="connsiteX141" fmla="*/ 410773 w 1672614"/>
              <a:gd name="connsiteY141" fmla="*/ 843705 h 1620522"/>
              <a:gd name="connsiteX142" fmla="*/ 409227 w 1672614"/>
              <a:gd name="connsiteY142" fmla="*/ 848347 h 1620522"/>
              <a:gd name="connsiteX143" fmla="*/ 410773 w 1672614"/>
              <a:gd name="connsiteY143" fmla="*/ 863822 h 1620522"/>
              <a:gd name="connsiteX144" fmla="*/ 741630 w 1672614"/>
              <a:gd name="connsiteY144" fmla="*/ 1495178 h 1620522"/>
              <a:gd name="connsiteX145" fmla="*/ 647320 w 1672614"/>
              <a:gd name="connsiteY145" fmla="*/ 1606594 h 1620522"/>
              <a:gd name="connsiteX146" fmla="*/ 517451 w 1672614"/>
              <a:gd name="connsiteY146" fmla="*/ 1501368 h 1620522"/>
              <a:gd name="connsiteX147" fmla="*/ 389128 w 1672614"/>
              <a:gd name="connsiteY147" fmla="*/ 1156288 h 1620522"/>
              <a:gd name="connsiteX148" fmla="*/ 305641 w 1672614"/>
              <a:gd name="connsiteY148" fmla="*/ 1345076 h 1620522"/>
              <a:gd name="connsiteX149" fmla="*/ 222154 w 1672614"/>
              <a:gd name="connsiteY149" fmla="*/ 1540054 h 1620522"/>
              <a:gd name="connsiteX150" fmla="*/ 117022 w 1672614"/>
              <a:gd name="connsiteY150" fmla="*/ 1620521 h 1620522"/>
              <a:gd name="connsiteX151" fmla="*/ 86101 w 1672614"/>
              <a:gd name="connsiteY151" fmla="*/ 1617426 h 1620522"/>
              <a:gd name="connsiteX152" fmla="*/ 4160 w 1672614"/>
              <a:gd name="connsiteY152" fmla="*/ 1481251 h 1620522"/>
              <a:gd name="connsiteX153" fmla="*/ 81463 w 1672614"/>
              <a:gd name="connsiteY153" fmla="*/ 1278536 h 1620522"/>
              <a:gd name="connsiteX154" fmla="*/ 160312 w 1672614"/>
              <a:gd name="connsiteY154" fmla="*/ 1071179 h 1620522"/>
              <a:gd name="connsiteX155" fmla="*/ 147943 w 1672614"/>
              <a:gd name="connsiteY155" fmla="*/ 1032493 h 1620522"/>
              <a:gd name="connsiteX156" fmla="*/ 132483 w 1672614"/>
              <a:gd name="connsiteY156" fmla="*/ 989164 h 1620522"/>
              <a:gd name="connsiteX157" fmla="*/ 96923 w 1672614"/>
              <a:gd name="connsiteY157" fmla="*/ 894770 h 1620522"/>
              <a:gd name="connsiteX158" fmla="*/ 95377 w 1672614"/>
              <a:gd name="connsiteY158" fmla="*/ 852989 h 1620522"/>
              <a:gd name="connsiteX159" fmla="*/ 93831 w 1672614"/>
              <a:gd name="connsiteY159" fmla="*/ 818946 h 1620522"/>
              <a:gd name="connsiteX160" fmla="*/ 95377 w 1672614"/>
              <a:gd name="connsiteY160" fmla="*/ 806566 h 1620522"/>
              <a:gd name="connsiteX161" fmla="*/ 86101 w 1672614"/>
              <a:gd name="connsiteY161" fmla="*/ 459939 h 1620522"/>
              <a:gd name="connsiteX162" fmla="*/ 127845 w 1672614"/>
              <a:gd name="connsiteY162" fmla="*/ 359355 h 1620522"/>
              <a:gd name="connsiteX163" fmla="*/ 253075 w 1672614"/>
              <a:gd name="connsiteY163" fmla="*/ 308290 h 1620522"/>
              <a:gd name="connsiteX164" fmla="*/ 248362 w 1672614"/>
              <a:gd name="connsiteY164" fmla="*/ 61927 h 1620522"/>
              <a:gd name="connsiteX165" fmla="*/ 167915 w 1672614"/>
              <a:gd name="connsiteY165" fmla="*/ 142374 h 1620522"/>
              <a:gd name="connsiteX166" fmla="*/ 248362 w 1672614"/>
              <a:gd name="connsiteY166" fmla="*/ 222821 h 1620522"/>
              <a:gd name="connsiteX167" fmla="*/ 328809 w 1672614"/>
              <a:gd name="connsiteY167" fmla="*/ 142374 h 1620522"/>
              <a:gd name="connsiteX168" fmla="*/ 248362 w 1672614"/>
              <a:gd name="connsiteY168" fmla="*/ 61927 h 1620522"/>
              <a:gd name="connsiteX169" fmla="*/ 248362 w 1672614"/>
              <a:gd name="connsiteY169" fmla="*/ 0 h 1620522"/>
              <a:gd name="connsiteX170" fmla="*/ 390736 w 1672614"/>
              <a:gd name="connsiteY170" fmla="*/ 142375 h 1620522"/>
              <a:gd name="connsiteX171" fmla="*/ 248362 w 1672614"/>
              <a:gd name="connsiteY171" fmla="*/ 284750 h 1620522"/>
              <a:gd name="connsiteX172" fmla="*/ 105988 w 1672614"/>
              <a:gd name="connsiteY172" fmla="*/ 142375 h 1620522"/>
              <a:gd name="connsiteX173" fmla="*/ 248362 w 1672614"/>
              <a:gd name="connsiteY173" fmla="*/ 0 h 162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72614" h="1620522">
                <a:moveTo>
                  <a:pt x="1086907" y="1526185"/>
                </a:moveTo>
                <a:cubicBezTo>
                  <a:pt x="1080767" y="1527737"/>
                  <a:pt x="1077697" y="1532394"/>
                  <a:pt x="1076162" y="1533946"/>
                </a:cubicBezTo>
                <a:cubicBezTo>
                  <a:pt x="1074627" y="1535498"/>
                  <a:pt x="1073092" y="1540154"/>
                  <a:pt x="1074627" y="1546363"/>
                </a:cubicBezTo>
                <a:cubicBezTo>
                  <a:pt x="1076162" y="1555676"/>
                  <a:pt x="1085372" y="1560332"/>
                  <a:pt x="1094582" y="1558780"/>
                </a:cubicBezTo>
                <a:cubicBezTo>
                  <a:pt x="1103791" y="1557228"/>
                  <a:pt x="1108396" y="1547915"/>
                  <a:pt x="1106861" y="1538602"/>
                </a:cubicBezTo>
                <a:cubicBezTo>
                  <a:pt x="1105326" y="1532394"/>
                  <a:pt x="1100721" y="1529290"/>
                  <a:pt x="1099187" y="1529290"/>
                </a:cubicBezTo>
                <a:cubicBezTo>
                  <a:pt x="1097652" y="1527737"/>
                  <a:pt x="1094582" y="1526185"/>
                  <a:pt x="1089977" y="1526185"/>
                </a:cubicBezTo>
                <a:cubicBezTo>
                  <a:pt x="1089977" y="1526185"/>
                  <a:pt x="1088442" y="1526185"/>
                  <a:pt x="1086907" y="1526185"/>
                </a:cubicBezTo>
                <a:close/>
                <a:moveTo>
                  <a:pt x="1102932" y="1464841"/>
                </a:moveTo>
                <a:cubicBezTo>
                  <a:pt x="1112805" y="1466386"/>
                  <a:pt x="1122484" y="1469863"/>
                  <a:pt x="1131777" y="1475271"/>
                </a:cubicBezTo>
                <a:cubicBezTo>
                  <a:pt x="1148812" y="1487633"/>
                  <a:pt x="1162751" y="1504631"/>
                  <a:pt x="1167397" y="1524718"/>
                </a:cubicBezTo>
                <a:cubicBezTo>
                  <a:pt x="1176689" y="1566439"/>
                  <a:pt x="1150361" y="1608160"/>
                  <a:pt x="1108546" y="1618977"/>
                </a:cubicBezTo>
                <a:cubicBezTo>
                  <a:pt x="1102351" y="1620522"/>
                  <a:pt x="1096156" y="1620522"/>
                  <a:pt x="1089961" y="1620522"/>
                </a:cubicBezTo>
                <a:cubicBezTo>
                  <a:pt x="1054341" y="1620522"/>
                  <a:pt x="1023367" y="1597344"/>
                  <a:pt x="1014074" y="1560259"/>
                </a:cubicBezTo>
                <a:cubicBezTo>
                  <a:pt x="1009428" y="1540171"/>
                  <a:pt x="1012526" y="1520083"/>
                  <a:pt x="1023367" y="1501540"/>
                </a:cubicBezTo>
                <a:cubicBezTo>
                  <a:pt x="1034208" y="1484543"/>
                  <a:pt x="1051243" y="1470636"/>
                  <a:pt x="1072925" y="1466000"/>
                </a:cubicBezTo>
                <a:cubicBezTo>
                  <a:pt x="1082992" y="1463682"/>
                  <a:pt x="1093059" y="1463296"/>
                  <a:pt x="1102932" y="1464841"/>
                </a:cubicBezTo>
                <a:close/>
                <a:moveTo>
                  <a:pt x="1467226" y="866979"/>
                </a:moveTo>
                <a:lnTo>
                  <a:pt x="1238038" y="986203"/>
                </a:lnTo>
                <a:lnTo>
                  <a:pt x="1327746" y="1156358"/>
                </a:lnTo>
                <a:lnTo>
                  <a:pt x="1564457" y="1032504"/>
                </a:lnTo>
                <a:close/>
                <a:moveTo>
                  <a:pt x="1487438" y="795226"/>
                </a:moveTo>
                <a:cubicBezTo>
                  <a:pt x="1494789" y="797547"/>
                  <a:pt x="1501367" y="802574"/>
                  <a:pt x="1506011" y="809534"/>
                </a:cubicBezTo>
                <a:cubicBezTo>
                  <a:pt x="1634474" y="1029172"/>
                  <a:pt x="1634474" y="1029172"/>
                  <a:pt x="1634474" y="1029172"/>
                </a:cubicBezTo>
                <a:cubicBezTo>
                  <a:pt x="1639117" y="1035359"/>
                  <a:pt x="1639117" y="1044640"/>
                  <a:pt x="1637569" y="1052374"/>
                </a:cubicBezTo>
                <a:cubicBezTo>
                  <a:pt x="1634474" y="1060107"/>
                  <a:pt x="1629831" y="1067841"/>
                  <a:pt x="1622092" y="1070935"/>
                </a:cubicBezTo>
                <a:cubicBezTo>
                  <a:pt x="1328019" y="1225610"/>
                  <a:pt x="1328019" y="1225610"/>
                  <a:pt x="1328019" y="1225610"/>
                </a:cubicBezTo>
                <a:cubicBezTo>
                  <a:pt x="1324923" y="1227156"/>
                  <a:pt x="1318732" y="1228703"/>
                  <a:pt x="1314089" y="1228703"/>
                </a:cubicBezTo>
                <a:cubicBezTo>
                  <a:pt x="1303255" y="1228703"/>
                  <a:pt x="1292421" y="1222516"/>
                  <a:pt x="1286230" y="1213236"/>
                </a:cubicBezTo>
                <a:cubicBezTo>
                  <a:pt x="1168601" y="987410"/>
                  <a:pt x="1168601" y="987410"/>
                  <a:pt x="1168601" y="987410"/>
                </a:cubicBezTo>
                <a:cubicBezTo>
                  <a:pt x="1163957" y="981223"/>
                  <a:pt x="1163957" y="971943"/>
                  <a:pt x="1167053" y="964209"/>
                </a:cubicBezTo>
                <a:cubicBezTo>
                  <a:pt x="1168601" y="956475"/>
                  <a:pt x="1174792" y="950288"/>
                  <a:pt x="1180983" y="945648"/>
                </a:cubicBezTo>
                <a:cubicBezTo>
                  <a:pt x="1464221" y="797160"/>
                  <a:pt x="1464221" y="797160"/>
                  <a:pt x="1464221" y="797160"/>
                </a:cubicBezTo>
                <a:cubicBezTo>
                  <a:pt x="1471960" y="793293"/>
                  <a:pt x="1480086" y="792906"/>
                  <a:pt x="1487438" y="795226"/>
                </a:cubicBezTo>
                <a:close/>
                <a:moveTo>
                  <a:pt x="973546" y="784797"/>
                </a:moveTo>
                <a:lnTo>
                  <a:pt x="883838" y="829361"/>
                </a:lnTo>
                <a:lnTo>
                  <a:pt x="1110132" y="1266323"/>
                </a:lnTo>
                <a:lnTo>
                  <a:pt x="1198103" y="1221180"/>
                </a:lnTo>
                <a:close/>
                <a:moveTo>
                  <a:pt x="996045" y="713047"/>
                </a:moveTo>
                <a:cubicBezTo>
                  <a:pt x="1003581" y="715368"/>
                  <a:pt x="1010152" y="720398"/>
                  <a:pt x="1014016" y="727362"/>
                </a:cubicBezTo>
                <a:cubicBezTo>
                  <a:pt x="1267546" y="1219501"/>
                  <a:pt x="1267546" y="1219501"/>
                  <a:pt x="1267546" y="1219501"/>
                </a:cubicBezTo>
                <a:cubicBezTo>
                  <a:pt x="1270638" y="1227239"/>
                  <a:pt x="1272184" y="1234977"/>
                  <a:pt x="1269092" y="1244263"/>
                </a:cubicBezTo>
                <a:cubicBezTo>
                  <a:pt x="1267546" y="1252001"/>
                  <a:pt x="1261363" y="1258192"/>
                  <a:pt x="1253633" y="1261287"/>
                </a:cubicBezTo>
                <a:cubicBezTo>
                  <a:pt x="1109863" y="1335572"/>
                  <a:pt x="1109863" y="1335572"/>
                  <a:pt x="1109863" y="1335572"/>
                </a:cubicBezTo>
                <a:cubicBezTo>
                  <a:pt x="1105225" y="1338667"/>
                  <a:pt x="1100587" y="1338667"/>
                  <a:pt x="1095950" y="1338667"/>
                </a:cubicBezTo>
                <a:cubicBezTo>
                  <a:pt x="1092858" y="1338667"/>
                  <a:pt x="1089766" y="1338667"/>
                  <a:pt x="1086674" y="1337120"/>
                </a:cubicBezTo>
                <a:cubicBezTo>
                  <a:pt x="1078945" y="1335572"/>
                  <a:pt x="1072761" y="1329382"/>
                  <a:pt x="1068123" y="1323191"/>
                </a:cubicBezTo>
                <a:cubicBezTo>
                  <a:pt x="814593" y="831052"/>
                  <a:pt x="814593" y="831052"/>
                  <a:pt x="814593" y="831052"/>
                </a:cubicBezTo>
                <a:cubicBezTo>
                  <a:pt x="806863" y="815576"/>
                  <a:pt x="813047" y="797004"/>
                  <a:pt x="828506" y="789266"/>
                </a:cubicBezTo>
                <a:cubicBezTo>
                  <a:pt x="972276" y="714981"/>
                  <a:pt x="972276" y="714981"/>
                  <a:pt x="972276" y="714981"/>
                </a:cubicBezTo>
                <a:cubicBezTo>
                  <a:pt x="980006" y="711112"/>
                  <a:pt x="988509" y="710725"/>
                  <a:pt x="996045" y="713047"/>
                </a:cubicBezTo>
                <a:close/>
                <a:moveTo>
                  <a:pt x="1313854" y="558502"/>
                </a:moveTo>
                <a:lnTo>
                  <a:pt x="1080615" y="679462"/>
                </a:lnTo>
                <a:lnTo>
                  <a:pt x="1170322" y="854247"/>
                </a:lnTo>
                <a:lnTo>
                  <a:pt x="1403561" y="733866"/>
                </a:lnTo>
                <a:close/>
                <a:moveTo>
                  <a:pt x="1336268" y="487911"/>
                </a:moveTo>
                <a:cubicBezTo>
                  <a:pt x="1343810" y="490041"/>
                  <a:pt x="1350385" y="495074"/>
                  <a:pt x="1354253" y="502818"/>
                </a:cubicBezTo>
                <a:cubicBezTo>
                  <a:pt x="1473380" y="733578"/>
                  <a:pt x="1473380" y="733578"/>
                  <a:pt x="1473380" y="733578"/>
                </a:cubicBezTo>
                <a:cubicBezTo>
                  <a:pt x="1481115" y="749065"/>
                  <a:pt x="1474927" y="767650"/>
                  <a:pt x="1459456" y="775394"/>
                </a:cubicBezTo>
                <a:cubicBezTo>
                  <a:pt x="1171696" y="924072"/>
                  <a:pt x="1171696" y="924072"/>
                  <a:pt x="1171696" y="924072"/>
                </a:cubicBezTo>
                <a:cubicBezTo>
                  <a:pt x="1167055" y="925620"/>
                  <a:pt x="1162413" y="927169"/>
                  <a:pt x="1157772" y="927169"/>
                </a:cubicBezTo>
                <a:cubicBezTo>
                  <a:pt x="1154678" y="927169"/>
                  <a:pt x="1150036" y="927169"/>
                  <a:pt x="1148489" y="925620"/>
                </a:cubicBezTo>
                <a:cubicBezTo>
                  <a:pt x="1139207" y="924072"/>
                  <a:pt x="1133018" y="917877"/>
                  <a:pt x="1129924" y="910133"/>
                </a:cubicBezTo>
                <a:cubicBezTo>
                  <a:pt x="1010798" y="680921"/>
                  <a:pt x="1010798" y="680921"/>
                  <a:pt x="1010798" y="680921"/>
                </a:cubicBezTo>
                <a:cubicBezTo>
                  <a:pt x="1003062" y="665434"/>
                  <a:pt x="1009251" y="646849"/>
                  <a:pt x="1024722" y="639106"/>
                </a:cubicBezTo>
                <a:cubicBezTo>
                  <a:pt x="1312482" y="490428"/>
                  <a:pt x="1312482" y="490428"/>
                  <a:pt x="1312482" y="490428"/>
                </a:cubicBezTo>
                <a:cubicBezTo>
                  <a:pt x="1320217" y="486556"/>
                  <a:pt x="1328726" y="485782"/>
                  <a:pt x="1336268" y="487911"/>
                </a:cubicBezTo>
                <a:close/>
                <a:moveTo>
                  <a:pt x="249864" y="370216"/>
                </a:moveTo>
                <a:cubicBezTo>
                  <a:pt x="222008" y="368669"/>
                  <a:pt x="192604" y="381048"/>
                  <a:pt x="170938" y="402711"/>
                </a:cubicBezTo>
                <a:cubicBezTo>
                  <a:pt x="160105" y="413542"/>
                  <a:pt x="146177" y="432111"/>
                  <a:pt x="147724" y="456868"/>
                </a:cubicBezTo>
                <a:cubicBezTo>
                  <a:pt x="158557" y="620887"/>
                  <a:pt x="158557" y="662666"/>
                  <a:pt x="157010" y="817401"/>
                </a:cubicBezTo>
                <a:cubicBezTo>
                  <a:pt x="157010" y="820496"/>
                  <a:pt x="157010" y="823590"/>
                  <a:pt x="157010" y="825138"/>
                </a:cubicBezTo>
                <a:cubicBezTo>
                  <a:pt x="157010" y="832874"/>
                  <a:pt x="157010" y="842159"/>
                  <a:pt x="157010" y="851443"/>
                </a:cubicBezTo>
                <a:cubicBezTo>
                  <a:pt x="158557" y="865369"/>
                  <a:pt x="158557" y="880842"/>
                  <a:pt x="158557" y="891674"/>
                </a:cubicBezTo>
                <a:lnTo>
                  <a:pt x="181648" y="950162"/>
                </a:lnTo>
                <a:lnTo>
                  <a:pt x="181771" y="950473"/>
                </a:lnTo>
                <a:cubicBezTo>
                  <a:pt x="181771" y="952020"/>
                  <a:pt x="183319" y="953568"/>
                  <a:pt x="183319" y="953568"/>
                </a:cubicBezTo>
                <a:cubicBezTo>
                  <a:pt x="184866" y="955115"/>
                  <a:pt x="184866" y="955115"/>
                  <a:pt x="184866" y="956663"/>
                </a:cubicBezTo>
                <a:cubicBezTo>
                  <a:pt x="198794" y="976778"/>
                  <a:pt x="203437" y="998441"/>
                  <a:pt x="208080" y="1017009"/>
                </a:cubicBezTo>
                <a:cubicBezTo>
                  <a:pt x="211175" y="1030935"/>
                  <a:pt x="214270" y="1043314"/>
                  <a:pt x="220461" y="1054146"/>
                </a:cubicBezTo>
                <a:cubicBezTo>
                  <a:pt x="223556" y="1060335"/>
                  <a:pt x="225103" y="1068072"/>
                  <a:pt x="223556" y="1074261"/>
                </a:cubicBezTo>
                <a:cubicBezTo>
                  <a:pt x="206532" y="1151629"/>
                  <a:pt x="172486" y="1228996"/>
                  <a:pt x="138439" y="1304817"/>
                </a:cubicBezTo>
                <a:cubicBezTo>
                  <a:pt x="109035" y="1371353"/>
                  <a:pt x="79631" y="1433247"/>
                  <a:pt x="64155" y="1496688"/>
                </a:cubicBezTo>
                <a:cubicBezTo>
                  <a:pt x="53322" y="1533825"/>
                  <a:pt x="82726" y="1552393"/>
                  <a:pt x="101297" y="1557035"/>
                </a:cubicBezTo>
                <a:cubicBezTo>
                  <a:pt x="124511" y="1563224"/>
                  <a:pt x="152367" y="1558582"/>
                  <a:pt x="161653" y="1524540"/>
                </a:cubicBezTo>
                <a:cubicBezTo>
                  <a:pt x="180224" y="1454910"/>
                  <a:pt x="215818" y="1383731"/>
                  <a:pt x="249864" y="1317195"/>
                </a:cubicBezTo>
                <a:cubicBezTo>
                  <a:pt x="287006" y="1246017"/>
                  <a:pt x="324148" y="1171744"/>
                  <a:pt x="339624" y="1102114"/>
                </a:cubicBezTo>
                <a:cubicBezTo>
                  <a:pt x="339624" y="1097471"/>
                  <a:pt x="341171" y="1092829"/>
                  <a:pt x="341171" y="1088187"/>
                </a:cubicBezTo>
                <a:cubicBezTo>
                  <a:pt x="339624" y="1075809"/>
                  <a:pt x="347362" y="1063430"/>
                  <a:pt x="359742" y="1058788"/>
                </a:cubicBezTo>
                <a:cubicBezTo>
                  <a:pt x="370575" y="1054146"/>
                  <a:pt x="384504" y="1057240"/>
                  <a:pt x="393789" y="1066524"/>
                </a:cubicBezTo>
                <a:cubicBezTo>
                  <a:pt x="492834" y="1168650"/>
                  <a:pt x="565570" y="1337311"/>
                  <a:pt x="579498" y="1495141"/>
                </a:cubicBezTo>
                <a:cubicBezTo>
                  <a:pt x="582593" y="1535372"/>
                  <a:pt x="618188" y="1547751"/>
                  <a:pt x="642949" y="1546203"/>
                </a:cubicBezTo>
                <a:cubicBezTo>
                  <a:pt x="655330" y="1544656"/>
                  <a:pt x="684733" y="1538467"/>
                  <a:pt x="680091" y="1501330"/>
                </a:cubicBezTo>
                <a:cubicBezTo>
                  <a:pt x="659972" y="1266133"/>
                  <a:pt x="540809" y="1041767"/>
                  <a:pt x="361290" y="904053"/>
                </a:cubicBezTo>
                <a:cubicBezTo>
                  <a:pt x="353552" y="899411"/>
                  <a:pt x="350457" y="890126"/>
                  <a:pt x="348909" y="880842"/>
                </a:cubicBezTo>
                <a:cubicBezTo>
                  <a:pt x="347362" y="845253"/>
                  <a:pt x="347362" y="845253"/>
                  <a:pt x="347362" y="845253"/>
                </a:cubicBezTo>
                <a:cubicBezTo>
                  <a:pt x="347362" y="842159"/>
                  <a:pt x="347362" y="839064"/>
                  <a:pt x="348909" y="837517"/>
                </a:cubicBezTo>
                <a:cubicBezTo>
                  <a:pt x="348909" y="811212"/>
                  <a:pt x="348909" y="811212"/>
                  <a:pt x="348909" y="811212"/>
                </a:cubicBezTo>
                <a:cubicBezTo>
                  <a:pt x="348909" y="763244"/>
                  <a:pt x="348909" y="763244"/>
                  <a:pt x="347362" y="719918"/>
                </a:cubicBezTo>
                <a:cubicBezTo>
                  <a:pt x="347362" y="681234"/>
                  <a:pt x="347362" y="681234"/>
                  <a:pt x="347362" y="681234"/>
                </a:cubicBezTo>
                <a:cubicBezTo>
                  <a:pt x="345814" y="670403"/>
                  <a:pt x="352005" y="661118"/>
                  <a:pt x="359742" y="654929"/>
                </a:cubicBezTo>
                <a:cubicBezTo>
                  <a:pt x="369028" y="648740"/>
                  <a:pt x="379861" y="648740"/>
                  <a:pt x="389146" y="651834"/>
                </a:cubicBezTo>
                <a:cubicBezTo>
                  <a:pt x="457240" y="678139"/>
                  <a:pt x="523786" y="693613"/>
                  <a:pt x="588784" y="698255"/>
                </a:cubicBezTo>
                <a:cubicBezTo>
                  <a:pt x="611997" y="698255"/>
                  <a:pt x="627473" y="698255"/>
                  <a:pt x="650687" y="695160"/>
                </a:cubicBezTo>
                <a:cubicBezTo>
                  <a:pt x="653782" y="695160"/>
                  <a:pt x="655330" y="693613"/>
                  <a:pt x="658425" y="693613"/>
                </a:cubicBezTo>
                <a:cubicBezTo>
                  <a:pt x="658425" y="692066"/>
                  <a:pt x="659972" y="692066"/>
                  <a:pt x="659972" y="692066"/>
                </a:cubicBezTo>
                <a:cubicBezTo>
                  <a:pt x="663067" y="692066"/>
                  <a:pt x="670805" y="688971"/>
                  <a:pt x="676996" y="682781"/>
                </a:cubicBezTo>
                <a:cubicBezTo>
                  <a:pt x="689376" y="670403"/>
                  <a:pt x="689376" y="645645"/>
                  <a:pt x="678543" y="625529"/>
                </a:cubicBezTo>
                <a:cubicBezTo>
                  <a:pt x="673900" y="616245"/>
                  <a:pt x="656877" y="591488"/>
                  <a:pt x="622830" y="596130"/>
                </a:cubicBezTo>
                <a:cubicBezTo>
                  <a:pt x="619735" y="596130"/>
                  <a:pt x="618188" y="597677"/>
                  <a:pt x="615093" y="597677"/>
                </a:cubicBezTo>
                <a:cubicBezTo>
                  <a:pt x="611997" y="597677"/>
                  <a:pt x="608902" y="599224"/>
                  <a:pt x="605807" y="599224"/>
                </a:cubicBezTo>
                <a:cubicBezTo>
                  <a:pt x="602712" y="599224"/>
                  <a:pt x="601164" y="599224"/>
                  <a:pt x="599617" y="599224"/>
                </a:cubicBezTo>
                <a:cubicBezTo>
                  <a:pt x="520690" y="593035"/>
                  <a:pt x="437121" y="568277"/>
                  <a:pt x="356647" y="524952"/>
                </a:cubicBezTo>
                <a:cubicBezTo>
                  <a:pt x="347362" y="520310"/>
                  <a:pt x="341171" y="511025"/>
                  <a:pt x="339624" y="500194"/>
                </a:cubicBezTo>
                <a:cubicBezTo>
                  <a:pt x="339624" y="495552"/>
                  <a:pt x="339624" y="492457"/>
                  <a:pt x="339624" y="489363"/>
                </a:cubicBezTo>
                <a:cubicBezTo>
                  <a:pt x="339624" y="484720"/>
                  <a:pt x="339624" y="480078"/>
                  <a:pt x="339624" y="475436"/>
                </a:cubicBezTo>
                <a:cubicBezTo>
                  <a:pt x="336529" y="427468"/>
                  <a:pt x="310220" y="374859"/>
                  <a:pt x="249864" y="370216"/>
                </a:cubicBezTo>
                <a:close/>
                <a:moveTo>
                  <a:pt x="253075" y="308290"/>
                </a:moveTo>
                <a:cubicBezTo>
                  <a:pt x="335016" y="312932"/>
                  <a:pt x="395313" y="379472"/>
                  <a:pt x="401497" y="470771"/>
                </a:cubicBezTo>
                <a:cubicBezTo>
                  <a:pt x="401497" y="473866"/>
                  <a:pt x="401497" y="476961"/>
                  <a:pt x="401497" y="478508"/>
                </a:cubicBezTo>
                <a:cubicBezTo>
                  <a:pt x="467977" y="512552"/>
                  <a:pt x="537550" y="532669"/>
                  <a:pt x="600938" y="537311"/>
                </a:cubicBezTo>
                <a:cubicBezTo>
                  <a:pt x="602484" y="537311"/>
                  <a:pt x="604030" y="537311"/>
                  <a:pt x="605577" y="535764"/>
                </a:cubicBezTo>
                <a:cubicBezTo>
                  <a:pt x="607123" y="535764"/>
                  <a:pt x="610215" y="535764"/>
                  <a:pt x="614853" y="534216"/>
                </a:cubicBezTo>
                <a:cubicBezTo>
                  <a:pt x="664327" y="528026"/>
                  <a:pt x="710708" y="552786"/>
                  <a:pt x="733899" y="597661"/>
                </a:cubicBezTo>
                <a:cubicBezTo>
                  <a:pt x="751293" y="630158"/>
                  <a:pt x="753032" y="667006"/>
                  <a:pt x="740422" y="697109"/>
                </a:cubicBezTo>
                <a:lnTo>
                  <a:pt x="725473" y="720761"/>
                </a:lnTo>
                <a:lnTo>
                  <a:pt x="778699" y="823531"/>
                </a:lnTo>
                <a:cubicBezTo>
                  <a:pt x="1067971" y="1382070"/>
                  <a:pt x="1067971" y="1382070"/>
                  <a:pt x="1067971" y="1382070"/>
                </a:cubicBezTo>
                <a:cubicBezTo>
                  <a:pt x="1629371" y="1120521"/>
                  <a:pt x="1629371" y="1120521"/>
                  <a:pt x="1629371" y="1120521"/>
                </a:cubicBezTo>
                <a:cubicBezTo>
                  <a:pt x="1644837" y="1112783"/>
                  <a:pt x="1661849" y="1118974"/>
                  <a:pt x="1669581" y="1134450"/>
                </a:cubicBezTo>
                <a:cubicBezTo>
                  <a:pt x="1677314" y="1149926"/>
                  <a:pt x="1669581" y="1168498"/>
                  <a:pt x="1654116" y="1176236"/>
                </a:cubicBezTo>
                <a:cubicBezTo>
                  <a:pt x="1067971" y="1450165"/>
                  <a:pt x="1067971" y="1450165"/>
                  <a:pt x="1067971" y="1450165"/>
                </a:cubicBezTo>
                <a:cubicBezTo>
                  <a:pt x="1063331" y="1453260"/>
                  <a:pt x="1058691" y="1453260"/>
                  <a:pt x="1054052" y="1453260"/>
                </a:cubicBezTo>
                <a:cubicBezTo>
                  <a:pt x="1043226" y="1453260"/>
                  <a:pt x="1032400" y="1447070"/>
                  <a:pt x="1027760" y="1436236"/>
                </a:cubicBezTo>
                <a:cubicBezTo>
                  <a:pt x="798677" y="997099"/>
                  <a:pt x="712770" y="832422"/>
                  <a:pt x="680555" y="770668"/>
                </a:cubicBezTo>
                <a:lnTo>
                  <a:pt x="671386" y="753091"/>
                </a:lnTo>
                <a:lnTo>
                  <a:pt x="658142" y="755501"/>
                </a:lnTo>
                <a:cubicBezTo>
                  <a:pt x="630313" y="760143"/>
                  <a:pt x="613307" y="760143"/>
                  <a:pt x="588570" y="760143"/>
                </a:cubicBezTo>
                <a:cubicBezTo>
                  <a:pt x="587024" y="760143"/>
                  <a:pt x="587024" y="760143"/>
                  <a:pt x="585478" y="760143"/>
                </a:cubicBezTo>
                <a:cubicBezTo>
                  <a:pt x="528274" y="755501"/>
                  <a:pt x="469523" y="744668"/>
                  <a:pt x="409227" y="724552"/>
                </a:cubicBezTo>
                <a:cubicBezTo>
                  <a:pt x="410773" y="763238"/>
                  <a:pt x="410773" y="764785"/>
                  <a:pt x="410773" y="811209"/>
                </a:cubicBezTo>
                <a:cubicBezTo>
                  <a:pt x="410773" y="843705"/>
                  <a:pt x="410773" y="843705"/>
                  <a:pt x="410773" y="843705"/>
                </a:cubicBezTo>
                <a:cubicBezTo>
                  <a:pt x="410773" y="845252"/>
                  <a:pt x="409227" y="846800"/>
                  <a:pt x="409227" y="848347"/>
                </a:cubicBezTo>
                <a:cubicBezTo>
                  <a:pt x="410773" y="863822"/>
                  <a:pt x="410773" y="863822"/>
                  <a:pt x="410773" y="863822"/>
                </a:cubicBezTo>
                <a:cubicBezTo>
                  <a:pt x="597846" y="1013924"/>
                  <a:pt x="721531" y="1247587"/>
                  <a:pt x="741630" y="1495178"/>
                </a:cubicBezTo>
                <a:cubicBezTo>
                  <a:pt x="747814" y="1555529"/>
                  <a:pt x="707616" y="1601952"/>
                  <a:pt x="647320" y="1606594"/>
                </a:cubicBezTo>
                <a:cubicBezTo>
                  <a:pt x="588570" y="1612784"/>
                  <a:pt x="523635" y="1574098"/>
                  <a:pt x="517451" y="1501368"/>
                </a:cubicBezTo>
                <a:cubicBezTo>
                  <a:pt x="506629" y="1379120"/>
                  <a:pt x="457155" y="1249135"/>
                  <a:pt x="389128" y="1156288"/>
                </a:cubicBezTo>
                <a:cubicBezTo>
                  <a:pt x="369030" y="1219734"/>
                  <a:pt x="336562" y="1283179"/>
                  <a:pt x="305641" y="1345076"/>
                </a:cubicBezTo>
                <a:cubicBezTo>
                  <a:pt x="270082" y="1413164"/>
                  <a:pt x="237615" y="1476609"/>
                  <a:pt x="222154" y="1540054"/>
                </a:cubicBezTo>
                <a:cubicBezTo>
                  <a:pt x="206694" y="1595762"/>
                  <a:pt x="161858" y="1620521"/>
                  <a:pt x="117022" y="1620521"/>
                </a:cubicBezTo>
                <a:cubicBezTo>
                  <a:pt x="106200" y="1620521"/>
                  <a:pt x="96923" y="1620521"/>
                  <a:pt x="86101" y="1617426"/>
                </a:cubicBezTo>
                <a:cubicBezTo>
                  <a:pt x="31989" y="1603499"/>
                  <a:pt x="-14393" y="1550886"/>
                  <a:pt x="4160" y="1481251"/>
                </a:cubicBezTo>
                <a:cubicBezTo>
                  <a:pt x="21167" y="1413164"/>
                  <a:pt x="52088" y="1345076"/>
                  <a:pt x="81463" y="1278536"/>
                </a:cubicBezTo>
                <a:cubicBezTo>
                  <a:pt x="112384" y="1210449"/>
                  <a:pt x="144851" y="1139266"/>
                  <a:pt x="160312" y="1071179"/>
                </a:cubicBezTo>
                <a:cubicBezTo>
                  <a:pt x="155674" y="1057252"/>
                  <a:pt x="151035" y="1044872"/>
                  <a:pt x="147943" y="1032493"/>
                </a:cubicBezTo>
                <a:cubicBezTo>
                  <a:pt x="144851" y="1015471"/>
                  <a:pt x="141759" y="1001544"/>
                  <a:pt x="132483" y="989164"/>
                </a:cubicBezTo>
                <a:cubicBezTo>
                  <a:pt x="110838" y="962858"/>
                  <a:pt x="98469" y="930362"/>
                  <a:pt x="96923" y="894770"/>
                </a:cubicBezTo>
                <a:cubicBezTo>
                  <a:pt x="96923" y="883938"/>
                  <a:pt x="96923" y="868464"/>
                  <a:pt x="95377" y="852989"/>
                </a:cubicBezTo>
                <a:cubicBezTo>
                  <a:pt x="95377" y="840610"/>
                  <a:pt x="95377" y="828230"/>
                  <a:pt x="93831" y="818946"/>
                </a:cubicBezTo>
                <a:cubicBezTo>
                  <a:pt x="93831" y="814303"/>
                  <a:pt x="95377" y="811209"/>
                  <a:pt x="95377" y="806566"/>
                </a:cubicBezTo>
                <a:cubicBezTo>
                  <a:pt x="96923" y="658012"/>
                  <a:pt x="96923" y="619326"/>
                  <a:pt x="86101" y="459939"/>
                </a:cubicBezTo>
                <a:cubicBezTo>
                  <a:pt x="84555" y="424348"/>
                  <a:pt x="98469" y="387209"/>
                  <a:pt x="127845" y="359355"/>
                </a:cubicBezTo>
                <a:cubicBezTo>
                  <a:pt x="160312" y="325311"/>
                  <a:pt x="208240" y="306742"/>
                  <a:pt x="253075" y="308290"/>
                </a:cubicBezTo>
                <a:close/>
                <a:moveTo>
                  <a:pt x="248362" y="61927"/>
                </a:moveTo>
                <a:cubicBezTo>
                  <a:pt x="203932" y="61927"/>
                  <a:pt x="167915" y="97944"/>
                  <a:pt x="167915" y="142374"/>
                </a:cubicBezTo>
                <a:cubicBezTo>
                  <a:pt x="167915" y="186804"/>
                  <a:pt x="203932" y="222821"/>
                  <a:pt x="248362" y="222821"/>
                </a:cubicBezTo>
                <a:cubicBezTo>
                  <a:pt x="292792" y="222821"/>
                  <a:pt x="328809" y="186804"/>
                  <a:pt x="328809" y="142374"/>
                </a:cubicBezTo>
                <a:cubicBezTo>
                  <a:pt x="328809" y="97944"/>
                  <a:pt x="292792" y="61927"/>
                  <a:pt x="248362" y="61927"/>
                </a:cubicBezTo>
                <a:close/>
                <a:moveTo>
                  <a:pt x="248362" y="0"/>
                </a:moveTo>
                <a:cubicBezTo>
                  <a:pt x="326993" y="0"/>
                  <a:pt x="390736" y="63743"/>
                  <a:pt x="390736" y="142375"/>
                </a:cubicBezTo>
                <a:cubicBezTo>
                  <a:pt x="390736" y="221007"/>
                  <a:pt x="326993" y="284750"/>
                  <a:pt x="248362" y="284750"/>
                </a:cubicBezTo>
                <a:cubicBezTo>
                  <a:pt x="169731" y="284750"/>
                  <a:pt x="105988" y="221007"/>
                  <a:pt x="105988" y="142375"/>
                </a:cubicBezTo>
                <a:cubicBezTo>
                  <a:pt x="105988" y="63743"/>
                  <a:pt x="169731" y="0"/>
                  <a:pt x="248362" y="0"/>
                </a:cubicBezTo>
                <a:close/>
              </a:path>
            </a:pathLst>
          </a:custGeom>
          <a:solidFill>
            <a:schemeClr val="accent1"/>
          </a:solidFill>
          <a:ln>
            <a:noFill/>
          </a:ln>
        </p:spPr>
        <p:txBody>
          <a:bodyPr vert="horz" wrap="square" lIns="93234" tIns="46616" rIns="93234" bIns="46616" numCol="1" anchor="t" anchorCtr="0" compatLnSpc="1">
            <a:prstTxWarp prst="textNoShape">
              <a:avLst/>
            </a:prstTxWarp>
            <a:noAutofit/>
          </a:bodyPr>
          <a:lstStyle/>
          <a:p>
            <a:pPr defTabSz="914049">
              <a:defRPr/>
            </a:pPr>
            <a:endParaRPr lang="en-US" sz="1836" kern="0">
              <a:solidFill>
                <a:sysClr val="windowText" lastClr="000000"/>
              </a:solidFill>
              <a:latin typeface="Segoe UI"/>
            </a:endParaRPr>
          </a:p>
        </p:txBody>
      </p:sp>
      <p:grpSp>
        <p:nvGrpSpPr>
          <p:cNvPr id="6" name="Group 5"/>
          <p:cNvGrpSpPr/>
          <p:nvPr/>
        </p:nvGrpSpPr>
        <p:grpSpPr>
          <a:xfrm>
            <a:off x="3252100" y="1095960"/>
            <a:ext cx="8223191" cy="800323"/>
            <a:chOff x="3023079" y="1487824"/>
            <a:chExt cx="8224358" cy="800437"/>
          </a:xfrm>
        </p:grpSpPr>
        <p:sp>
          <p:nvSpPr>
            <p:cNvPr id="218" name="Rectangle 217"/>
            <p:cNvSpPr/>
            <p:nvPr/>
          </p:nvSpPr>
          <p:spPr bwMode="auto">
            <a:xfrm>
              <a:off x="3023079" y="1530562"/>
              <a:ext cx="8224358" cy="757699"/>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pic>
          <p:nvPicPr>
            <p:cNvPr id="220" name="Picture 5" descr="https://upload.wikimedia.org/wikipedia/commons/3/36/Arca_continental_logo.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47572" y="1493091"/>
              <a:ext cx="646851" cy="431236"/>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8" descr="https://customers.microsoft.com/Assets/c81d3340-f2d3-e411-9162-6c3be5bde970/Youboox%20Logo.png">
              <a:hlinkClick r:id="rId5"/>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195633" y="1903887"/>
              <a:ext cx="743977" cy="33620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12" descr="http://www.californiapridewindowcleaners.com/wp-content/uploads/2014/07/pier1imports_web.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00850" y="1963475"/>
              <a:ext cx="836894" cy="288729"/>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22">
              <a:hlinkClick r:id="rId9"/>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097500" y="1906982"/>
              <a:ext cx="892659" cy="291090"/>
            </a:xfrm>
            <a:prstGeom prst="rect">
              <a:avLst/>
            </a:prstGeom>
          </p:spPr>
        </p:pic>
        <p:pic>
          <p:nvPicPr>
            <p:cNvPr id="224" name="Picture 20" descr="https://upload.wikimedia.org/wikipedia/commons/3/3f/RIDGID_logo.png">
              <a:hlinkClick r:id="rId11"/>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9245722" y="1689098"/>
              <a:ext cx="644009" cy="208171"/>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70" descr="http://restaurantleadership.com/wp-content/uploads/2015/10/ziosk_fstec15.jpg">
              <a:hlinkClick r:id="rId13"/>
            </p:cNvPr>
            <p:cNvPicPr>
              <a:picLocks noChangeAspect="1" noChangeArrowheads="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039844" y="1737548"/>
              <a:ext cx="575400" cy="21271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14" descr="Image result for allrecipes 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823752" y="1487824"/>
              <a:ext cx="935461" cy="34554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26"/>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3167927" y="1930845"/>
              <a:ext cx="1058079" cy="342507"/>
            </a:xfrm>
            <a:prstGeom prst="rect">
              <a:avLst/>
            </a:prstGeom>
          </p:spPr>
        </p:pic>
        <p:pic>
          <p:nvPicPr>
            <p:cNvPr id="228" name="Picture 3" descr="http://arcelik.bolgeteknikservisi.com/cekmekoy-arcelik-servisi/img/logo.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650144" y="1598528"/>
              <a:ext cx="989769" cy="27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 name="Picture 5" descr="image001"/>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242123" y="1562073"/>
              <a:ext cx="505545" cy="37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229"/>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10047622" y="1986807"/>
              <a:ext cx="1042149" cy="220253"/>
            </a:xfrm>
            <a:prstGeom prst="rect">
              <a:avLst/>
            </a:prstGeom>
          </p:spPr>
        </p:pic>
        <p:pic>
          <p:nvPicPr>
            <p:cNvPr id="231" name="Picture 230"/>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8084519" y="1547778"/>
              <a:ext cx="958619" cy="440578"/>
            </a:xfrm>
            <a:prstGeom prst="rect">
              <a:avLst/>
            </a:prstGeom>
          </p:spPr>
        </p:pic>
        <p:pic>
          <p:nvPicPr>
            <p:cNvPr id="232" name="Picture 231"/>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9025059" y="1974177"/>
              <a:ext cx="864673" cy="290554"/>
            </a:xfrm>
            <a:prstGeom prst="rect">
              <a:avLst/>
            </a:prstGeom>
          </p:spPr>
        </p:pic>
        <p:pic>
          <p:nvPicPr>
            <p:cNvPr id="233" name="Image 1" descr="TOTAL"/>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0113759" y="1645078"/>
              <a:ext cx="879267" cy="25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Picture 233"/>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148050" y="1994897"/>
              <a:ext cx="719120" cy="251259"/>
            </a:xfrm>
            <a:prstGeom prst="rect">
              <a:avLst/>
            </a:prstGeom>
          </p:spPr>
        </p:pic>
        <p:pic>
          <p:nvPicPr>
            <p:cNvPr id="235" name="Picture 234"/>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4383896" y="1997686"/>
              <a:ext cx="659065" cy="249596"/>
            </a:xfrm>
            <a:prstGeom prst="rect">
              <a:avLst/>
            </a:prstGeom>
          </p:spPr>
        </p:pic>
        <p:sp>
          <p:nvSpPr>
            <p:cNvPr id="217" name="Rectangle 216"/>
            <p:cNvSpPr/>
            <p:nvPr/>
          </p:nvSpPr>
          <p:spPr bwMode="auto">
            <a:xfrm>
              <a:off x="3023079" y="1530562"/>
              <a:ext cx="40012" cy="757698"/>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7" name="Group 6"/>
          <p:cNvGrpSpPr/>
          <p:nvPr/>
        </p:nvGrpSpPr>
        <p:grpSpPr>
          <a:xfrm>
            <a:off x="3252100" y="2018597"/>
            <a:ext cx="8223191" cy="769849"/>
            <a:chOff x="3023079" y="2338717"/>
            <a:chExt cx="8224358" cy="769958"/>
          </a:xfrm>
        </p:grpSpPr>
        <p:sp>
          <p:nvSpPr>
            <p:cNvPr id="239" name="Rectangle 238"/>
            <p:cNvSpPr/>
            <p:nvPr/>
          </p:nvSpPr>
          <p:spPr bwMode="auto">
            <a:xfrm>
              <a:off x="3023079" y="2338717"/>
              <a:ext cx="8224358" cy="757698"/>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pic>
          <p:nvPicPr>
            <p:cNvPr id="241" name="Picture 2" descr="http://vignette2.wikia.nocookie.net/logopedia/images/e/ed/Fujitsu-Logo.svg.png/revision/latest?cb=20121230050709">
              <a:hlinkClick r:id="rId25"/>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632567" y="2568679"/>
              <a:ext cx="609547" cy="30805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a:hlinkClick r:id="rId27"/>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0167526" y="2417138"/>
              <a:ext cx="886370" cy="296824"/>
            </a:xfrm>
            <a:prstGeom prst="rect">
              <a:avLst/>
            </a:prstGeom>
          </p:spPr>
        </p:pic>
        <p:pic>
          <p:nvPicPr>
            <p:cNvPr id="243" name="Picture 242">
              <a:hlinkClick r:id="rId29"/>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5279136" y="2880756"/>
              <a:ext cx="879538" cy="168520"/>
            </a:xfrm>
            <a:prstGeom prst="rect">
              <a:avLst/>
            </a:prstGeom>
          </p:spPr>
        </p:pic>
        <p:pic>
          <p:nvPicPr>
            <p:cNvPr id="244" name="Picture 243">
              <a:hlinkClick r:id="rId31"/>
            </p:cNvPr>
            <p:cNvPicPr>
              <a:picLocks noChangeAspect="1"/>
            </p:cNvPicPr>
            <p:nvPr/>
          </p:nvPicPr>
          <p:blipFill>
            <a:blip r:embed="rId32" cstate="email">
              <a:extLst>
                <a:ext uri="{28A0092B-C50C-407E-A947-70E740481C1C}">
                  <a14:useLocalDpi xmlns:a14="http://schemas.microsoft.com/office/drawing/2010/main"/>
                </a:ext>
              </a:extLst>
            </a:blip>
            <a:srcRect/>
            <a:stretch>
              <a:fillRect/>
            </a:stretch>
          </p:blipFill>
          <p:spPr>
            <a:xfrm>
              <a:off x="6999323" y="2821357"/>
              <a:ext cx="735667" cy="287318"/>
            </a:xfrm>
            <a:custGeom>
              <a:avLst/>
              <a:gdLst>
                <a:gd name="connsiteX0" fmla="*/ 0 w 1002104"/>
                <a:gd name="connsiteY0" fmla="*/ 0 h 391375"/>
                <a:gd name="connsiteX1" fmla="*/ 1002104 w 1002104"/>
                <a:gd name="connsiteY1" fmla="*/ 0 h 391375"/>
                <a:gd name="connsiteX2" fmla="*/ 1002104 w 1002104"/>
                <a:gd name="connsiteY2" fmla="*/ 391375 h 391375"/>
                <a:gd name="connsiteX3" fmla="*/ 993153 w 1002104"/>
                <a:gd name="connsiteY3" fmla="*/ 391375 h 391375"/>
                <a:gd name="connsiteX4" fmla="*/ 993153 w 1002104"/>
                <a:gd name="connsiteY4" fmla="*/ 258025 h 391375"/>
                <a:gd name="connsiteX5" fmla="*/ 387514 w 1002104"/>
                <a:gd name="connsiteY5" fmla="*/ 258025 h 391375"/>
                <a:gd name="connsiteX6" fmla="*/ 387514 w 1002104"/>
                <a:gd name="connsiteY6" fmla="*/ 391375 h 391375"/>
                <a:gd name="connsiteX7" fmla="*/ 0 w 1002104"/>
                <a:gd name="connsiteY7" fmla="*/ 391375 h 39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2104" h="391375">
                  <a:moveTo>
                    <a:pt x="0" y="0"/>
                  </a:moveTo>
                  <a:lnTo>
                    <a:pt x="1002104" y="0"/>
                  </a:lnTo>
                  <a:lnTo>
                    <a:pt x="1002104" y="391375"/>
                  </a:lnTo>
                  <a:lnTo>
                    <a:pt x="993153" y="391375"/>
                  </a:lnTo>
                  <a:lnTo>
                    <a:pt x="993153" y="258025"/>
                  </a:lnTo>
                  <a:lnTo>
                    <a:pt x="387514" y="258025"/>
                  </a:lnTo>
                  <a:lnTo>
                    <a:pt x="387514" y="391375"/>
                  </a:lnTo>
                  <a:lnTo>
                    <a:pt x="0" y="391375"/>
                  </a:lnTo>
                  <a:close/>
                </a:path>
              </a:pathLst>
            </a:custGeom>
          </p:spPr>
        </p:pic>
        <p:pic>
          <p:nvPicPr>
            <p:cNvPr id="245" name="Picture 244">
              <a:hlinkClick r:id="rId33"/>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7843150" y="2882272"/>
              <a:ext cx="816119" cy="167004"/>
            </a:xfrm>
            <a:prstGeom prst="rect">
              <a:avLst/>
            </a:prstGeom>
          </p:spPr>
        </p:pic>
        <p:pic>
          <p:nvPicPr>
            <p:cNvPr id="246" name="Picture 245">
              <a:hlinkClick r:id="rId35"/>
            </p:cNvPr>
            <p:cNvPicPr>
              <a:picLocks noChangeAspect="1"/>
            </p:cNvPicPr>
            <p:nvPr/>
          </p:nvPicPr>
          <p:blipFill rotWithShape="1">
            <a:blip r:embed="rId36" cstate="email">
              <a:extLst>
                <a:ext uri="{28A0092B-C50C-407E-A947-70E740481C1C}">
                  <a14:useLocalDpi xmlns:a14="http://schemas.microsoft.com/office/drawing/2010/main"/>
                </a:ext>
              </a:extLst>
            </a:blip>
            <a:srcRect/>
            <a:stretch/>
          </p:blipFill>
          <p:spPr>
            <a:xfrm>
              <a:off x="9323629" y="2752310"/>
              <a:ext cx="525341" cy="333558"/>
            </a:xfrm>
            <a:prstGeom prst="rect">
              <a:avLst/>
            </a:prstGeom>
          </p:spPr>
        </p:pic>
        <p:pic>
          <p:nvPicPr>
            <p:cNvPr id="247" name="Picture 246">
              <a:hlinkClick r:id="rId37"/>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6714997" y="2651420"/>
              <a:ext cx="748768" cy="143995"/>
            </a:xfrm>
            <a:prstGeom prst="rect">
              <a:avLst/>
            </a:prstGeom>
          </p:spPr>
        </p:pic>
        <p:pic>
          <p:nvPicPr>
            <p:cNvPr id="248" name="Picture 16" descr="Image result for rollyroyce logo png"/>
            <p:cNvPicPr>
              <a:picLocks noChangeAspect="1" noChangeArrowheads="1"/>
            </p:cNvPicPr>
            <p:nvPr/>
          </p:nvPicPr>
          <p:blipFill>
            <a:blip r:embed="rId39" cstate="email">
              <a:extLst>
                <a:ext uri="{28A0092B-C50C-407E-A947-70E740481C1C}">
                  <a14:useLocalDpi xmlns:a14="http://schemas.microsoft.com/office/drawing/2010/main"/>
                </a:ext>
              </a:extLst>
            </a:blip>
            <a:srcRect/>
            <a:stretch>
              <a:fillRect/>
            </a:stretch>
          </p:blipFill>
          <p:spPr bwMode="auto">
            <a:xfrm>
              <a:off x="6366467" y="2389980"/>
              <a:ext cx="247320" cy="45620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48"/>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10063391" y="2751860"/>
              <a:ext cx="740960" cy="309766"/>
            </a:xfrm>
            <a:prstGeom prst="rect">
              <a:avLst/>
            </a:prstGeom>
          </p:spPr>
        </p:pic>
        <p:pic>
          <p:nvPicPr>
            <p:cNvPr id="250" name="Picture 249"/>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606814" y="2360793"/>
              <a:ext cx="573988" cy="497456"/>
            </a:xfrm>
            <a:prstGeom prst="rect">
              <a:avLst/>
            </a:prstGeom>
          </p:spPr>
        </p:pic>
        <p:pic>
          <p:nvPicPr>
            <p:cNvPr id="251" name="Picture 1" descr="http://tse1.mm.bing.net/th?&amp;id=OIP.M2d5b8e70b0a1af564f4a63b5b38ac6e0H0&amp;w=358&amp;h=62&amp;c=0&amp;pid=1.9&amp;rs=0&amp;p=0&amp;r=0"/>
            <p:cNvPicPr>
              <a:picLocks noChangeAspect="1" noChangeArrowheads="1"/>
            </p:cNvPicPr>
            <p:nvPr/>
          </p:nvPicPr>
          <p:blipFill>
            <a:blip r:embed="rId42" cstate="email">
              <a:extLst>
                <a:ext uri="{28A0092B-C50C-407E-A947-70E740481C1C}">
                  <a14:useLocalDpi xmlns:a14="http://schemas.microsoft.com/office/drawing/2010/main"/>
                </a:ext>
              </a:extLst>
            </a:blip>
            <a:srcRect/>
            <a:stretch>
              <a:fillRect/>
            </a:stretch>
          </p:blipFill>
          <p:spPr bwMode="auto">
            <a:xfrm>
              <a:off x="3170478" y="2892333"/>
              <a:ext cx="952251" cy="165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 name="Picture 251"/>
            <p:cNvPicPr>
              <a:picLocks noChangeAspect="1"/>
            </p:cNvPicPr>
            <p:nvPr/>
          </p:nvPicPr>
          <p:blipFill rotWithShape="1">
            <a:blip r:embed="rId43" cstate="email">
              <a:extLst>
                <a:ext uri="{28A0092B-C50C-407E-A947-70E740481C1C}">
                  <a14:useLocalDpi xmlns:a14="http://schemas.microsoft.com/office/drawing/2010/main"/>
                </a:ext>
              </a:extLst>
            </a:blip>
            <a:srcRect/>
            <a:stretch/>
          </p:blipFill>
          <p:spPr>
            <a:xfrm>
              <a:off x="4185695" y="2783753"/>
              <a:ext cx="875157" cy="263125"/>
            </a:xfrm>
            <a:prstGeom prst="rect">
              <a:avLst/>
            </a:prstGeom>
          </p:spPr>
        </p:pic>
        <p:pic>
          <p:nvPicPr>
            <p:cNvPr id="253" name="Picture 252"/>
            <p:cNvPicPr>
              <a:picLocks noChangeAspect="1"/>
            </p:cNvPicPr>
            <p:nvPr/>
          </p:nvPicPr>
          <p:blipFill rotWithShape="1">
            <a:blip r:embed="rId44" cstate="email">
              <a:extLst>
                <a:ext uri="{28A0092B-C50C-407E-A947-70E740481C1C}">
                  <a14:useLocalDpi xmlns:a14="http://schemas.microsoft.com/office/drawing/2010/main"/>
                </a:ext>
              </a:extLst>
            </a:blip>
            <a:srcRect/>
            <a:stretch/>
          </p:blipFill>
          <p:spPr>
            <a:xfrm>
              <a:off x="6398422" y="2883179"/>
              <a:ext cx="551227" cy="191633"/>
            </a:xfrm>
            <a:prstGeom prst="rect">
              <a:avLst/>
            </a:prstGeom>
          </p:spPr>
        </p:pic>
        <p:pic>
          <p:nvPicPr>
            <p:cNvPr id="254" name="Picture 253"/>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3176363" y="2378476"/>
              <a:ext cx="891462" cy="435736"/>
            </a:xfrm>
            <a:prstGeom prst="rect">
              <a:avLst/>
            </a:prstGeom>
          </p:spPr>
        </p:pic>
        <p:pic>
          <p:nvPicPr>
            <p:cNvPr id="255" name="Picture 254"/>
            <p:cNvPicPr/>
            <p:nvPr/>
          </p:nvPicPr>
          <p:blipFill rotWithShape="1">
            <a:blip r:embed="rId46" cstate="email">
              <a:extLst>
                <a:ext uri="{28A0092B-C50C-407E-A947-70E740481C1C}">
                  <a14:useLocalDpi xmlns:a14="http://schemas.microsoft.com/office/drawing/2010/main"/>
                </a:ext>
              </a:extLst>
            </a:blip>
            <a:srcRect/>
            <a:stretch/>
          </p:blipFill>
          <p:spPr bwMode="auto">
            <a:xfrm>
              <a:off x="5153841" y="2676263"/>
              <a:ext cx="930680" cy="195756"/>
            </a:xfrm>
            <a:prstGeom prst="rect">
              <a:avLst/>
            </a:prstGeom>
            <a:ln>
              <a:noFill/>
            </a:ln>
            <a:extLst>
              <a:ext uri="{53640926-AAD7-44D8-BBD7-CCE9431645EC}">
                <a14:shadowObscured xmlns:a14="http://schemas.microsoft.com/office/drawing/2010/main"/>
              </a:ext>
            </a:extLst>
          </p:spPr>
        </p:pic>
        <p:pic>
          <p:nvPicPr>
            <p:cNvPr id="256" name="Picture 255"/>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6689621" y="2357175"/>
              <a:ext cx="787527" cy="248907"/>
            </a:xfrm>
            <a:prstGeom prst="rect">
              <a:avLst/>
            </a:prstGeom>
          </p:spPr>
        </p:pic>
        <p:pic>
          <p:nvPicPr>
            <p:cNvPr id="257" name="Picture 256"/>
            <p:cNvPicPr>
              <a:picLocks noChangeAspect="1"/>
            </p:cNvPicPr>
            <p:nvPr/>
          </p:nvPicPr>
          <p:blipFill rotWithShape="1">
            <a:blip r:embed="rId48" cstate="email">
              <a:extLst>
                <a:ext uri="{28A0092B-C50C-407E-A947-70E740481C1C}">
                  <a14:useLocalDpi xmlns:a14="http://schemas.microsoft.com/office/drawing/2010/main"/>
                </a:ext>
              </a:extLst>
            </a:blip>
            <a:srcRect/>
            <a:stretch/>
          </p:blipFill>
          <p:spPr>
            <a:xfrm>
              <a:off x="5280013" y="2377636"/>
              <a:ext cx="914460" cy="316484"/>
            </a:xfrm>
            <a:prstGeom prst="rect">
              <a:avLst/>
            </a:prstGeom>
          </p:spPr>
        </p:pic>
        <p:pic>
          <p:nvPicPr>
            <p:cNvPr id="258" name="Picture 257"/>
            <p:cNvPicPr/>
            <p:nvPr/>
          </p:nvPicPr>
          <p:blipFill rotWithShape="1">
            <a:blip r:embed="rId49" cstate="email">
              <a:extLst>
                <a:ext uri="{28A0092B-C50C-407E-A947-70E740481C1C}">
                  <a14:useLocalDpi xmlns:a14="http://schemas.microsoft.com/office/drawing/2010/main"/>
                </a:ext>
              </a:extLst>
            </a:blip>
            <a:srcRect/>
            <a:stretch/>
          </p:blipFill>
          <p:spPr bwMode="auto">
            <a:xfrm>
              <a:off x="4247441" y="2642217"/>
              <a:ext cx="665571" cy="190163"/>
            </a:xfrm>
            <a:prstGeom prst="rect">
              <a:avLst/>
            </a:prstGeom>
            <a:ln>
              <a:noFill/>
            </a:ln>
            <a:extLst>
              <a:ext uri="{53640926-AAD7-44D8-BBD7-CCE9431645EC}">
                <a14:shadowObscured xmlns:a14="http://schemas.microsoft.com/office/drawing/2010/main"/>
              </a:ext>
            </a:extLst>
          </p:spPr>
        </p:pic>
        <p:pic>
          <p:nvPicPr>
            <p:cNvPr id="259" name="Picture 258" descr="http://3.bp.blogspot.com/-3O_Z2uIiK7o/Tb1DohMq7oI/AAAAAAAAAKw/W0m8OTZ7kMc/s1600/daimler-ag-logo.jpg"/>
            <p:cNvPicPr/>
            <p:nvPr/>
          </p:nvPicPr>
          <p:blipFill rotWithShape="1">
            <a:blip r:embed="rId50" cstate="email">
              <a:extLst>
                <a:ext uri="{28A0092B-C50C-407E-A947-70E740481C1C}">
                  <a14:useLocalDpi xmlns:a14="http://schemas.microsoft.com/office/drawing/2010/main"/>
                </a:ext>
              </a:extLst>
            </a:blip>
            <a:srcRect/>
            <a:stretch/>
          </p:blipFill>
          <p:spPr bwMode="auto">
            <a:xfrm>
              <a:off x="8221595" y="2397487"/>
              <a:ext cx="916138" cy="178418"/>
            </a:xfrm>
            <a:prstGeom prst="rect">
              <a:avLst/>
            </a:prstGeom>
            <a:noFill/>
            <a:ln>
              <a:noFill/>
            </a:ln>
            <a:extLst>
              <a:ext uri="{53640926-AAD7-44D8-BBD7-CCE9431645EC}">
                <a14:shadowObscured xmlns:a14="http://schemas.microsoft.com/office/drawing/2010/main"/>
              </a:ext>
            </a:extLst>
          </p:spPr>
        </p:pic>
        <p:pic>
          <p:nvPicPr>
            <p:cNvPr id="260" name="Picture 259"/>
            <p:cNvPicPr>
              <a:picLocks noChangeAspect="1"/>
            </p:cNvPicPr>
            <p:nvPr/>
          </p:nvPicPr>
          <p:blipFill rotWithShape="1">
            <a:blip r:embed="rId51" cstate="email">
              <a:extLst>
                <a:ext uri="{28A0092B-C50C-407E-A947-70E740481C1C}">
                  <a14:useLocalDpi xmlns:a14="http://schemas.microsoft.com/office/drawing/2010/main"/>
                </a:ext>
              </a:extLst>
            </a:blip>
            <a:srcRect/>
            <a:stretch/>
          </p:blipFill>
          <p:spPr>
            <a:xfrm>
              <a:off x="9329403" y="2377636"/>
              <a:ext cx="754147" cy="325917"/>
            </a:xfrm>
            <a:prstGeom prst="rect">
              <a:avLst/>
            </a:prstGeom>
          </p:spPr>
        </p:pic>
        <p:pic>
          <p:nvPicPr>
            <p:cNvPr id="261" name="Picture 260">
              <a:hlinkClick r:id="rId52"/>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4122714" y="2390098"/>
              <a:ext cx="928508" cy="244754"/>
            </a:xfrm>
            <a:prstGeom prst="rect">
              <a:avLst/>
            </a:prstGeom>
          </p:spPr>
        </p:pic>
        <p:sp>
          <p:nvSpPr>
            <p:cNvPr id="238" name="Rectangle 237"/>
            <p:cNvSpPr/>
            <p:nvPr/>
          </p:nvSpPr>
          <p:spPr bwMode="auto">
            <a:xfrm>
              <a:off x="3023079" y="2338717"/>
              <a:ext cx="40012" cy="757697"/>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 name="Group 7"/>
          <p:cNvGrpSpPr/>
          <p:nvPr/>
        </p:nvGrpSpPr>
        <p:grpSpPr>
          <a:xfrm>
            <a:off x="3252100" y="2910761"/>
            <a:ext cx="8223191" cy="757591"/>
            <a:chOff x="3023079" y="3142933"/>
            <a:chExt cx="8224358" cy="757699"/>
          </a:xfrm>
        </p:grpSpPr>
        <p:sp>
          <p:nvSpPr>
            <p:cNvPr id="265" name="Rectangle 264"/>
            <p:cNvSpPr/>
            <p:nvPr/>
          </p:nvSpPr>
          <p:spPr bwMode="auto">
            <a:xfrm>
              <a:off x="3023079" y="3142933"/>
              <a:ext cx="8224358" cy="757699"/>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pic>
          <p:nvPicPr>
            <p:cNvPr id="267" name="Picture 266">
              <a:hlinkClick r:id="rId54"/>
            </p:cNvPr>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5319018" y="3172473"/>
              <a:ext cx="992474" cy="277322"/>
            </a:xfrm>
            <a:prstGeom prst="rect">
              <a:avLst/>
            </a:prstGeom>
          </p:spPr>
        </p:pic>
        <p:pic>
          <p:nvPicPr>
            <p:cNvPr id="268" name="Picture 36" descr="http://pnptc.s3.amazonaws.com/wp-content/uploads/2015/08/Carnegie-Mellon.png">
              <a:hlinkClick r:id="rId56"/>
            </p:cNvPr>
            <p:cNvPicPr>
              <a:picLocks noChangeAspect="1" noChangeArrowheads="1"/>
            </p:cNvPicPr>
            <p:nvPr/>
          </p:nvPicPr>
          <p:blipFill>
            <a:blip r:embed="rId57" cstate="email">
              <a:extLst>
                <a:ext uri="{28A0092B-C50C-407E-A947-70E740481C1C}">
                  <a14:useLocalDpi xmlns:a14="http://schemas.microsoft.com/office/drawing/2010/main"/>
                </a:ext>
              </a:extLst>
            </a:blip>
            <a:srcRect/>
            <a:stretch>
              <a:fillRect/>
            </a:stretch>
          </p:blipFill>
          <p:spPr bwMode="auto">
            <a:xfrm>
              <a:off x="7826439" y="3361449"/>
              <a:ext cx="638228" cy="413798"/>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68">
              <a:hlinkClick r:id="rId58"/>
            </p:cNvPr>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6570895" y="3229612"/>
              <a:ext cx="834585" cy="269126"/>
            </a:xfrm>
            <a:prstGeom prst="rect">
              <a:avLst/>
            </a:prstGeom>
          </p:spPr>
        </p:pic>
        <p:pic>
          <p:nvPicPr>
            <p:cNvPr id="270" name="Picture 2" descr="http://www.envilleapartments.com/sites/default/files/sw-images-content-cliente/logo-ajuntament-de-barcelona.png"/>
            <p:cNvPicPr>
              <a:picLocks noChangeAspect="1" noChangeArrowheads="1"/>
            </p:cNvPicPr>
            <p:nvPr/>
          </p:nvPicPr>
          <p:blipFill>
            <a:blip r:embed="rId60" cstate="email">
              <a:extLst>
                <a:ext uri="{28A0092B-C50C-407E-A947-70E740481C1C}">
                  <a14:useLocalDpi xmlns:a14="http://schemas.microsoft.com/office/drawing/2010/main"/>
                </a:ext>
              </a:extLst>
            </a:blip>
            <a:srcRect/>
            <a:stretch>
              <a:fillRect/>
            </a:stretch>
          </p:blipFill>
          <p:spPr bwMode="auto">
            <a:xfrm>
              <a:off x="5048557" y="3517401"/>
              <a:ext cx="1340694" cy="348581"/>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4" descr="http://img2.wikia.nocookie.net/__cb20140927221910/logopedia/images/4/4b/Virginia_tech.png"/>
            <p:cNvPicPr>
              <a:picLocks noChangeAspect="1" noChangeArrowheads="1"/>
            </p:cNvPicPr>
            <p:nvPr/>
          </p:nvPicPr>
          <p:blipFill>
            <a:blip r:embed="rId61" cstate="email">
              <a:extLst>
                <a:ext uri="{28A0092B-C50C-407E-A947-70E740481C1C}">
                  <a14:useLocalDpi xmlns:a14="http://schemas.microsoft.com/office/drawing/2010/main"/>
                </a:ext>
              </a:extLst>
            </a:blip>
            <a:srcRect/>
            <a:stretch>
              <a:fillRect/>
            </a:stretch>
          </p:blipFill>
          <p:spPr bwMode="auto">
            <a:xfrm>
              <a:off x="8521319" y="3333634"/>
              <a:ext cx="871127" cy="443994"/>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71"/>
            <p:cNvPicPr>
              <a:picLocks noChangeAspect="1"/>
            </p:cNvPicPr>
            <p:nvPr/>
          </p:nvPicPr>
          <p:blipFill rotWithShape="1">
            <a:blip r:embed="rId62" cstate="email">
              <a:extLst>
                <a:ext uri="{28A0092B-C50C-407E-A947-70E740481C1C}">
                  <a14:useLocalDpi xmlns:a14="http://schemas.microsoft.com/office/drawing/2010/main"/>
                </a:ext>
              </a:extLst>
            </a:blip>
            <a:srcRect l="6184" t="13944" r="6646" b="17303"/>
            <a:stretch/>
          </p:blipFill>
          <p:spPr>
            <a:xfrm>
              <a:off x="3176363" y="3238089"/>
              <a:ext cx="1794607" cy="492579"/>
            </a:xfrm>
            <a:prstGeom prst="rect">
              <a:avLst/>
            </a:prstGeom>
          </p:spPr>
        </p:pic>
        <p:pic>
          <p:nvPicPr>
            <p:cNvPr id="273" name="Picture 272"/>
            <p:cNvPicPr>
              <a:picLocks noChangeAspect="1"/>
            </p:cNvPicPr>
            <p:nvPr/>
          </p:nvPicPr>
          <p:blipFill>
            <a:blip r:embed="rId63" cstate="email">
              <a:extLst>
                <a:ext uri="{28A0092B-C50C-407E-A947-70E740481C1C}">
                  <a14:useLocalDpi xmlns:a14="http://schemas.microsoft.com/office/drawing/2010/main"/>
                </a:ext>
              </a:extLst>
            </a:blip>
            <a:stretch>
              <a:fillRect/>
            </a:stretch>
          </p:blipFill>
          <p:spPr>
            <a:xfrm>
              <a:off x="10367680" y="3308889"/>
              <a:ext cx="659577" cy="487260"/>
            </a:xfrm>
            <a:prstGeom prst="rect">
              <a:avLst/>
            </a:prstGeom>
          </p:spPr>
        </p:pic>
        <p:pic>
          <p:nvPicPr>
            <p:cNvPr id="274" name="Picture 273"/>
            <p:cNvPicPr>
              <a:picLocks noChangeAspect="1"/>
            </p:cNvPicPr>
            <p:nvPr/>
          </p:nvPicPr>
          <p:blipFill>
            <a:blip r:embed="rId64" cstate="email">
              <a:extLst>
                <a:ext uri="{28A0092B-C50C-407E-A947-70E740481C1C}">
                  <a14:useLocalDpi xmlns:a14="http://schemas.microsoft.com/office/drawing/2010/main"/>
                </a:ext>
              </a:extLst>
            </a:blip>
            <a:stretch>
              <a:fillRect/>
            </a:stretch>
          </p:blipFill>
          <p:spPr>
            <a:xfrm>
              <a:off x="6513984" y="3570750"/>
              <a:ext cx="1139103" cy="262870"/>
            </a:xfrm>
            <a:prstGeom prst="rect">
              <a:avLst/>
            </a:prstGeom>
          </p:spPr>
        </p:pic>
        <p:pic>
          <p:nvPicPr>
            <p:cNvPr id="275" name="Picture 274"/>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9540753" y="3183292"/>
              <a:ext cx="573006" cy="691853"/>
            </a:xfrm>
            <a:prstGeom prst="rect">
              <a:avLst/>
            </a:prstGeom>
          </p:spPr>
        </p:pic>
        <p:sp>
          <p:nvSpPr>
            <p:cNvPr id="264" name="Rectangle 263"/>
            <p:cNvSpPr/>
            <p:nvPr/>
          </p:nvSpPr>
          <p:spPr bwMode="auto">
            <a:xfrm>
              <a:off x="3023079" y="3142933"/>
              <a:ext cx="40012" cy="757698"/>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 name="Group 10"/>
          <p:cNvGrpSpPr/>
          <p:nvPr/>
        </p:nvGrpSpPr>
        <p:grpSpPr>
          <a:xfrm>
            <a:off x="3252100" y="5550483"/>
            <a:ext cx="8223192" cy="757591"/>
            <a:chOff x="3023078" y="5550773"/>
            <a:chExt cx="8224359" cy="757699"/>
          </a:xfrm>
        </p:grpSpPr>
        <p:sp>
          <p:nvSpPr>
            <p:cNvPr id="279" name="Rectangle 278"/>
            <p:cNvSpPr/>
            <p:nvPr/>
          </p:nvSpPr>
          <p:spPr bwMode="auto">
            <a:xfrm>
              <a:off x="3023079" y="5550773"/>
              <a:ext cx="8224358" cy="757699"/>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pic>
          <p:nvPicPr>
            <p:cNvPr id="281" name="Picture 280">
              <a:hlinkClick r:id="rId66"/>
            </p:cNvPr>
            <p:cNvPicPr>
              <a:picLocks noChangeAspect="1"/>
            </p:cNvPicPr>
            <p:nvPr/>
          </p:nvPicPr>
          <p:blipFill>
            <a:blip r:embed="rId67" cstate="email">
              <a:extLst>
                <a:ext uri="{28A0092B-C50C-407E-A947-70E740481C1C}">
                  <a14:useLocalDpi xmlns:a14="http://schemas.microsoft.com/office/drawing/2010/main"/>
                </a:ext>
              </a:extLst>
            </a:blip>
            <a:stretch>
              <a:fillRect/>
            </a:stretch>
          </p:blipFill>
          <p:spPr>
            <a:xfrm>
              <a:off x="4528493" y="5568248"/>
              <a:ext cx="865930" cy="171950"/>
            </a:xfrm>
            <a:prstGeom prst="rect">
              <a:avLst/>
            </a:prstGeom>
          </p:spPr>
        </p:pic>
        <p:pic>
          <p:nvPicPr>
            <p:cNvPr id="282" name="Picture 281">
              <a:hlinkClick r:id="rId68"/>
            </p:cNvPr>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6807582" y="5627651"/>
              <a:ext cx="501131" cy="376511"/>
            </a:xfrm>
            <a:prstGeom prst="rect">
              <a:avLst/>
            </a:prstGeom>
          </p:spPr>
        </p:pic>
        <p:pic>
          <p:nvPicPr>
            <p:cNvPr id="283" name="Picture 282">
              <a:hlinkClick r:id="rId70"/>
            </p:cNvPr>
            <p:cNvPicPr>
              <a:picLocks noChangeAspect="1"/>
            </p:cNvPicPr>
            <p:nvPr/>
          </p:nvPicPr>
          <p:blipFill rotWithShape="1">
            <a:blip r:embed="rId71" cstate="email">
              <a:extLst>
                <a:ext uri="{28A0092B-C50C-407E-A947-70E740481C1C}">
                  <a14:useLocalDpi xmlns:a14="http://schemas.microsoft.com/office/drawing/2010/main"/>
                </a:ext>
              </a:extLst>
            </a:blip>
            <a:srcRect/>
            <a:stretch/>
          </p:blipFill>
          <p:spPr>
            <a:xfrm>
              <a:off x="3158212" y="5583963"/>
              <a:ext cx="781066" cy="218639"/>
            </a:xfrm>
            <a:prstGeom prst="rect">
              <a:avLst/>
            </a:prstGeom>
          </p:spPr>
        </p:pic>
        <p:pic>
          <p:nvPicPr>
            <p:cNvPr id="284" name="Picture 283">
              <a:hlinkClick r:id="rId72"/>
            </p:cNvPr>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5657431" y="5590355"/>
              <a:ext cx="366708" cy="173360"/>
            </a:xfrm>
            <a:prstGeom prst="rect">
              <a:avLst/>
            </a:prstGeom>
          </p:spPr>
        </p:pic>
        <p:pic>
          <p:nvPicPr>
            <p:cNvPr id="285" name="Picture 284">
              <a:hlinkClick r:id="rId74"/>
            </p:cNvPr>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5045104" y="5824254"/>
              <a:ext cx="759932" cy="167309"/>
            </a:xfrm>
            <a:prstGeom prst="rect">
              <a:avLst/>
            </a:prstGeom>
          </p:spPr>
        </p:pic>
        <p:pic>
          <p:nvPicPr>
            <p:cNvPr id="286" name="Picture 285">
              <a:hlinkClick r:id="rId76"/>
            </p:cNvPr>
            <p:cNvPicPr>
              <a:picLocks noChangeAspect="1"/>
            </p:cNvPicPr>
            <p:nvPr/>
          </p:nvPicPr>
          <p:blipFill rotWithShape="1">
            <a:blip r:embed="rId77" cstate="email">
              <a:extLst>
                <a:ext uri="{28A0092B-C50C-407E-A947-70E740481C1C}">
                  <a14:useLocalDpi xmlns:a14="http://schemas.microsoft.com/office/drawing/2010/main"/>
                </a:ext>
              </a:extLst>
            </a:blip>
            <a:srcRect/>
            <a:stretch/>
          </p:blipFill>
          <p:spPr>
            <a:xfrm>
              <a:off x="10299756" y="5587046"/>
              <a:ext cx="777837" cy="278947"/>
            </a:xfrm>
            <a:prstGeom prst="rect">
              <a:avLst/>
            </a:prstGeom>
          </p:spPr>
        </p:pic>
        <p:pic>
          <p:nvPicPr>
            <p:cNvPr id="287" name="Picture 286">
              <a:hlinkClick r:id="rId78"/>
            </p:cNvPr>
            <p:cNvPicPr>
              <a:picLocks noChangeAspect="1"/>
            </p:cNvPicPr>
            <p:nvPr/>
          </p:nvPicPr>
          <p:blipFill>
            <a:blip r:embed="rId79" cstate="email">
              <a:extLst>
                <a:ext uri="{28A0092B-C50C-407E-A947-70E740481C1C}">
                  <a14:useLocalDpi xmlns:a14="http://schemas.microsoft.com/office/drawing/2010/main"/>
                </a:ext>
              </a:extLst>
            </a:blip>
            <a:stretch>
              <a:fillRect/>
            </a:stretch>
          </p:blipFill>
          <p:spPr>
            <a:xfrm>
              <a:off x="6158576" y="5651047"/>
              <a:ext cx="401672" cy="383837"/>
            </a:xfrm>
            <a:prstGeom prst="rect">
              <a:avLst/>
            </a:prstGeom>
          </p:spPr>
        </p:pic>
        <p:pic>
          <p:nvPicPr>
            <p:cNvPr id="288" name="Picture 287">
              <a:hlinkClick r:id="rId80"/>
            </p:cNvPr>
            <p:cNvPicPr>
              <a:picLocks noChangeAspect="1"/>
            </p:cNvPicPr>
            <p:nvPr/>
          </p:nvPicPr>
          <p:blipFill>
            <a:blip r:embed="rId81" cstate="email">
              <a:extLst>
                <a:ext uri="{28A0092B-C50C-407E-A947-70E740481C1C}">
                  <a14:useLocalDpi xmlns:a14="http://schemas.microsoft.com/office/drawing/2010/main"/>
                </a:ext>
              </a:extLst>
            </a:blip>
            <a:stretch>
              <a:fillRect/>
            </a:stretch>
          </p:blipFill>
          <p:spPr>
            <a:xfrm>
              <a:off x="10299756" y="6066314"/>
              <a:ext cx="822228" cy="227864"/>
            </a:xfrm>
            <a:prstGeom prst="rect">
              <a:avLst/>
            </a:prstGeom>
          </p:spPr>
        </p:pic>
        <p:pic>
          <p:nvPicPr>
            <p:cNvPr id="289" name="Picture 288"/>
            <p:cNvPicPr>
              <a:picLocks noChangeAspect="1"/>
            </p:cNvPicPr>
            <p:nvPr/>
          </p:nvPicPr>
          <p:blipFill>
            <a:blip r:embed="rId82" cstate="email">
              <a:extLst>
                <a:ext uri="{28A0092B-C50C-407E-A947-70E740481C1C}">
                  <a14:useLocalDpi xmlns:a14="http://schemas.microsoft.com/office/drawing/2010/main"/>
                </a:ext>
              </a:extLst>
            </a:blip>
            <a:stretch>
              <a:fillRect/>
            </a:stretch>
          </p:blipFill>
          <p:spPr>
            <a:xfrm>
              <a:off x="3875201" y="5702244"/>
              <a:ext cx="662936" cy="276223"/>
            </a:xfrm>
            <a:prstGeom prst="rect">
              <a:avLst/>
            </a:prstGeom>
          </p:spPr>
        </p:pic>
        <p:pic>
          <p:nvPicPr>
            <p:cNvPr id="290" name="Picture 289"/>
            <p:cNvPicPr>
              <a:picLocks noChangeAspect="1"/>
            </p:cNvPicPr>
            <p:nvPr/>
          </p:nvPicPr>
          <p:blipFill rotWithShape="1">
            <a:blip r:embed="rId83" cstate="email">
              <a:extLst>
                <a:ext uri="{28A0092B-C50C-407E-A947-70E740481C1C}">
                  <a14:useLocalDpi xmlns:a14="http://schemas.microsoft.com/office/drawing/2010/main"/>
                </a:ext>
              </a:extLst>
            </a:blip>
            <a:srcRect/>
            <a:stretch/>
          </p:blipFill>
          <p:spPr>
            <a:xfrm>
              <a:off x="4227959" y="5991625"/>
              <a:ext cx="733945" cy="291591"/>
            </a:xfrm>
            <a:prstGeom prst="rect">
              <a:avLst/>
            </a:prstGeom>
          </p:spPr>
        </p:pic>
        <p:pic>
          <p:nvPicPr>
            <p:cNvPr id="291" name="Picture 290"/>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5906942" y="6131356"/>
              <a:ext cx="1245545" cy="116251"/>
            </a:xfrm>
            <a:prstGeom prst="rect">
              <a:avLst/>
            </a:prstGeom>
          </p:spPr>
        </p:pic>
        <p:pic>
          <p:nvPicPr>
            <p:cNvPr id="292" name="Picture 291"/>
            <p:cNvPicPr/>
            <p:nvPr/>
          </p:nvPicPr>
          <p:blipFill rotWithShape="1">
            <a:blip r:embed="rId85" cstate="email">
              <a:extLst>
                <a:ext uri="{28A0092B-C50C-407E-A947-70E740481C1C}">
                  <a14:useLocalDpi xmlns:a14="http://schemas.microsoft.com/office/drawing/2010/main"/>
                </a:ext>
              </a:extLst>
            </a:blip>
            <a:srcRect/>
            <a:stretch/>
          </p:blipFill>
          <p:spPr bwMode="auto">
            <a:xfrm>
              <a:off x="7345095" y="5849193"/>
              <a:ext cx="433434" cy="407895"/>
            </a:xfrm>
            <a:prstGeom prst="rect">
              <a:avLst/>
            </a:prstGeom>
            <a:ln>
              <a:noFill/>
            </a:ln>
            <a:extLst>
              <a:ext uri="{53640926-AAD7-44D8-BBD7-CCE9431645EC}">
                <a14:shadowObscured xmlns:a14="http://schemas.microsoft.com/office/drawing/2010/main"/>
              </a:ext>
            </a:extLst>
          </p:spPr>
        </p:pic>
        <p:pic>
          <p:nvPicPr>
            <p:cNvPr id="293" name="Picture 292"/>
            <p:cNvPicPr/>
            <p:nvPr/>
          </p:nvPicPr>
          <p:blipFill rotWithShape="1">
            <a:blip r:embed="rId86" cstate="email">
              <a:extLst>
                <a:ext uri="{28A0092B-C50C-407E-A947-70E740481C1C}">
                  <a14:useLocalDpi xmlns:a14="http://schemas.microsoft.com/office/drawing/2010/main"/>
                </a:ext>
              </a:extLst>
            </a:blip>
            <a:srcRect/>
            <a:stretch/>
          </p:blipFill>
          <p:spPr bwMode="auto">
            <a:xfrm>
              <a:off x="5098841" y="5994783"/>
              <a:ext cx="671164" cy="279651"/>
            </a:xfrm>
            <a:prstGeom prst="rect">
              <a:avLst/>
            </a:prstGeom>
            <a:ln>
              <a:noFill/>
            </a:ln>
            <a:extLst>
              <a:ext uri="{53640926-AAD7-44D8-BBD7-CCE9431645EC}">
                <a14:shadowObscured xmlns:a14="http://schemas.microsoft.com/office/drawing/2010/main"/>
              </a:ext>
            </a:extLst>
          </p:spPr>
        </p:pic>
        <p:pic>
          <p:nvPicPr>
            <p:cNvPr id="294" name="Picture 293"/>
            <p:cNvPicPr>
              <a:picLocks noChangeAspect="1"/>
            </p:cNvPicPr>
            <p:nvPr/>
          </p:nvPicPr>
          <p:blipFill>
            <a:blip r:embed="rId87" cstate="email">
              <a:extLst>
                <a:ext uri="{28A0092B-C50C-407E-A947-70E740481C1C}">
                  <a14:useLocalDpi xmlns:a14="http://schemas.microsoft.com/office/drawing/2010/main"/>
                </a:ext>
              </a:extLst>
            </a:blip>
            <a:stretch>
              <a:fillRect/>
            </a:stretch>
          </p:blipFill>
          <p:spPr>
            <a:xfrm>
              <a:off x="3186539" y="6065318"/>
              <a:ext cx="904483" cy="217898"/>
            </a:xfrm>
            <a:prstGeom prst="rect">
              <a:avLst/>
            </a:prstGeom>
          </p:spPr>
        </p:pic>
        <p:pic>
          <p:nvPicPr>
            <p:cNvPr id="295" name="Picture 294"/>
            <p:cNvPicPr/>
            <p:nvPr/>
          </p:nvPicPr>
          <p:blipFill rotWithShape="1">
            <a:blip r:embed="rId88" cstate="email">
              <a:extLst>
                <a:ext uri="{28A0092B-C50C-407E-A947-70E740481C1C}">
                  <a14:useLocalDpi xmlns:a14="http://schemas.microsoft.com/office/drawing/2010/main"/>
                </a:ext>
              </a:extLst>
            </a:blip>
            <a:srcRect/>
            <a:stretch/>
          </p:blipFill>
          <p:spPr bwMode="auto">
            <a:xfrm>
              <a:off x="9369193" y="6053140"/>
              <a:ext cx="793625" cy="218829"/>
            </a:xfrm>
            <a:prstGeom prst="rect">
              <a:avLst/>
            </a:prstGeom>
            <a:ln>
              <a:noFill/>
            </a:ln>
            <a:extLst>
              <a:ext uri="{53640926-AAD7-44D8-BBD7-CCE9431645EC}">
                <a14:shadowObscured xmlns:a14="http://schemas.microsoft.com/office/drawing/2010/main"/>
              </a:ext>
            </a:extLst>
          </p:spPr>
        </p:pic>
        <p:pic>
          <p:nvPicPr>
            <p:cNvPr id="296" name="Picture 295"/>
            <p:cNvPicPr>
              <a:picLocks noChangeAspect="1"/>
            </p:cNvPicPr>
            <p:nvPr/>
          </p:nvPicPr>
          <p:blipFill>
            <a:blip r:embed="rId89" cstate="email">
              <a:extLst>
                <a:ext uri="{28A0092B-C50C-407E-A947-70E740481C1C}">
                  <a14:useLocalDpi xmlns:a14="http://schemas.microsoft.com/office/drawing/2010/main"/>
                </a:ext>
              </a:extLst>
            </a:blip>
            <a:stretch>
              <a:fillRect/>
            </a:stretch>
          </p:blipFill>
          <p:spPr>
            <a:xfrm>
              <a:off x="9552840" y="5689847"/>
              <a:ext cx="615083" cy="234661"/>
            </a:xfrm>
            <a:prstGeom prst="rect">
              <a:avLst/>
            </a:prstGeom>
          </p:spPr>
        </p:pic>
        <p:pic>
          <p:nvPicPr>
            <p:cNvPr id="297" name="Picture 296"/>
            <p:cNvPicPr>
              <a:picLocks noChangeAspect="1"/>
            </p:cNvPicPr>
            <p:nvPr/>
          </p:nvPicPr>
          <p:blipFill>
            <a:blip r:embed="rId90" cstate="email">
              <a:extLst>
                <a:ext uri="{28A0092B-C50C-407E-A947-70E740481C1C}">
                  <a14:useLocalDpi xmlns:a14="http://schemas.microsoft.com/office/drawing/2010/main"/>
                </a:ext>
              </a:extLst>
            </a:blip>
            <a:stretch>
              <a:fillRect/>
            </a:stretch>
          </p:blipFill>
          <p:spPr>
            <a:xfrm>
              <a:off x="7659023" y="5576251"/>
              <a:ext cx="1125142" cy="251985"/>
            </a:xfrm>
            <a:prstGeom prst="rect">
              <a:avLst/>
            </a:prstGeom>
          </p:spPr>
        </p:pic>
        <p:pic>
          <p:nvPicPr>
            <p:cNvPr id="298" name="Picture 64" descr="http://www.us.jll.com/_layouts/15/JLL.SP2013.Internet.UI/Images/logo-noReg1.png">
              <a:hlinkClick r:id="rId91"/>
            </p:cNvPr>
            <p:cNvPicPr>
              <a:picLocks noChangeAspect="1" noChangeArrowheads="1"/>
            </p:cNvPicPr>
            <p:nvPr/>
          </p:nvPicPr>
          <p:blipFill>
            <a:blip r:embed="rId92" cstate="email">
              <a:extLst>
                <a:ext uri="{28A0092B-C50C-407E-A947-70E740481C1C}">
                  <a14:useLocalDpi xmlns:a14="http://schemas.microsoft.com/office/drawing/2010/main"/>
                </a:ext>
              </a:extLst>
            </a:blip>
            <a:srcRect/>
            <a:stretch>
              <a:fillRect/>
            </a:stretch>
          </p:blipFill>
          <p:spPr bwMode="auto">
            <a:xfrm>
              <a:off x="9048028" y="5638995"/>
              <a:ext cx="388170" cy="172520"/>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3" descr="http://tse2.mm.bing.net/th?id=OIP.Mcdf5c00a506cc5d1ae08a67245865550o0&amp;pid=15.1"/>
            <p:cNvPicPr>
              <a:picLocks noChangeAspect="1" noChangeArrowheads="1"/>
            </p:cNvPicPr>
            <p:nvPr/>
          </p:nvPicPr>
          <p:blipFill>
            <a:blip r:embed="rId93" cstate="email">
              <a:extLst>
                <a:ext uri="{28A0092B-C50C-407E-A947-70E740481C1C}">
                  <a14:useLocalDpi xmlns:a14="http://schemas.microsoft.com/office/drawing/2010/main"/>
                </a:ext>
              </a:extLst>
            </a:blip>
            <a:srcRect/>
            <a:stretch>
              <a:fillRect/>
            </a:stretch>
          </p:blipFill>
          <p:spPr bwMode="auto">
            <a:xfrm>
              <a:off x="8086430" y="5872002"/>
              <a:ext cx="1068687" cy="375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 name="Rectangle 277"/>
            <p:cNvSpPr/>
            <p:nvPr/>
          </p:nvSpPr>
          <p:spPr bwMode="auto">
            <a:xfrm>
              <a:off x="3023078" y="5550773"/>
              <a:ext cx="40012" cy="757698"/>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0" name="Group 9"/>
          <p:cNvGrpSpPr/>
          <p:nvPr/>
        </p:nvGrpSpPr>
        <p:grpSpPr>
          <a:xfrm>
            <a:off x="3252100" y="4670573"/>
            <a:ext cx="8223191" cy="757592"/>
            <a:chOff x="3023079" y="4751936"/>
            <a:chExt cx="8224358" cy="757700"/>
          </a:xfrm>
        </p:grpSpPr>
        <p:sp>
          <p:nvSpPr>
            <p:cNvPr id="303" name="Rectangle 302"/>
            <p:cNvSpPr/>
            <p:nvPr/>
          </p:nvSpPr>
          <p:spPr bwMode="auto">
            <a:xfrm>
              <a:off x="3023079" y="4751937"/>
              <a:ext cx="8224358" cy="757699"/>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pic>
          <p:nvPicPr>
            <p:cNvPr id="305" name="Picture 40" descr="https://upload.wikimedia.org/wikipedia/en/1/17/Tangerine_Bank_Logo.png">
              <a:hlinkClick r:id="rId94"/>
            </p:cNvPr>
            <p:cNvPicPr>
              <a:picLocks noChangeAspect="1" noChangeArrowheads="1"/>
            </p:cNvPicPr>
            <p:nvPr/>
          </p:nvPicPr>
          <p:blipFill>
            <a:blip r:embed="rId95" cstate="email">
              <a:extLst>
                <a:ext uri="{28A0092B-C50C-407E-A947-70E740481C1C}">
                  <a14:useLocalDpi xmlns:a14="http://schemas.microsoft.com/office/drawing/2010/main"/>
                </a:ext>
              </a:extLst>
            </a:blip>
            <a:srcRect/>
            <a:stretch>
              <a:fillRect/>
            </a:stretch>
          </p:blipFill>
          <p:spPr bwMode="auto">
            <a:xfrm>
              <a:off x="3218067" y="4869188"/>
              <a:ext cx="746539" cy="169777"/>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305">
              <a:hlinkClick r:id="rId96"/>
            </p:cNvPr>
            <p:cNvPicPr>
              <a:picLocks noChangeAspect="1"/>
            </p:cNvPicPr>
            <p:nvPr/>
          </p:nvPicPr>
          <p:blipFill>
            <a:blip r:embed="rId97" cstate="email">
              <a:extLst>
                <a:ext uri="{28A0092B-C50C-407E-A947-70E740481C1C}">
                  <a14:useLocalDpi xmlns:a14="http://schemas.microsoft.com/office/drawing/2010/main"/>
                </a:ext>
              </a:extLst>
            </a:blip>
            <a:stretch>
              <a:fillRect/>
            </a:stretch>
          </p:blipFill>
          <p:spPr>
            <a:xfrm>
              <a:off x="4164151" y="4837640"/>
              <a:ext cx="921287" cy="110004"/>
            </a:xfrm>
            <a:prstGeom prst="rect">
              <a:avLst/>
            </a:prstGeom>
          </p:spPr>
        </p:pic>
        <p:pic>
          <p:nvPicPr>
            <p:cNvPr id="307" name="Picture 48" descr="Direct One">
              <a:hlinkClick r:id="rId98"/>
            </p:cNvPr>
            <p:cNvPicPr>
              <a:picLocks noChangeAspect="1" noChangeArrowheads="1"/>
            </p:cNvPicPr>
            <p:nvPr/>
          </p:nvPicPr>
          <p:blipFill rotWithShape="1">
            <a:blip r:embed="rId99" cstate="email">
              <a:extLst>
                <a:ext uri="{28A0092B-C50C-407E-A947-70E740481C1C}">
                  <a14:useLocalDpi xmlns:a14="http://schemas.microsoft.com/office/drawing/2010/main"/>
                </a:ext>
              </a:extLst>
            </a:blip>
            <a:srcRect/>
            <a:stretch/>
          </p:blipFill>
          <p:spPr bwMode="auto">
            <a:xfrm>
              <a:off x="7700821" y="4808523"/>
              <a:ext cx="767397" cy="26016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12" descr="http://www.altfi.com/images/upload/eventimages/sponsors/sponsor19image-1.png"/>
            <p:cNvPicPr>
              <a:picLocks noChangeAspect="1" noChangeArrowheads="1"/>
            </p:cNvPicPr>
            <p:nvPr/>
          </p:nvPicPr>
          <p:blipFill rotWithShape="1">
            <a:blip r:embed="rId100" cstate="email">
              <a:extLst>
                <a:ext uri="{28A0092B-C50C-407E-A947-70E740481C1C}">
                  <a14:useLocalDpi xmlns:a14="http://schemas.microsoft.com/office/drawing/2010/main"/>
                </a:ext>
              </a:extLst>
            </a:blip>
            <a:srcRect/>
            <a:stretch/>
          </p:blipFill>
          <p:spPr bwMode="auto">
            <a:xfrm>
              <a:off x="5518126" y="5122929"/>
              <a:ext cx="1222011" cy="348797"/>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p:cNvPicPr>
              <a:picLocks noChangeAspect="1"/>
            </p:cNvPicPr>
            <p:nvPr/>
          </p:nvPicPr>
          <p:blipFill rotWithShape="1">
            <a:blip r:embed="rId101" cstate="email">
              <a:extLst>
                <a:ext uri="{28A0092B-C50C-407E-A947-70E740481C1C}">
                  <a14:useLocalDpi xmlns:a14="http://schemas.microsoft.com/office/drawing/2010/main"/>
                </a:ext>
              </a:extLst>
            </a:blip>
            <a:srcRect/>
            <a:stretch/>
          </p:blipFill>
          <p:spPr>
            <a:xfrm>
              <a:off x="5672761" y="4798689"/>
              <a:ext cx="924993" cy="369169"/>
            </a:xfrm>
            <a:prstGeom prst="rect">
              <a:avLst/>
            </a:prstGeom>
          </p:spPr>
        </p:pic>
        <p:pic>
          <p:nvPicPr>
            <p:cNvPr id="310" name="Content Placeholder 12"/>
            <p:cNvPicPr>
              <a:picLocks noChangeAspect="1"/>
            </p:cNvPicPr>
            <p:nvPr/>
          </p:nvPicPr>
          <p:blipFill>
            <a:blip r:embed="rId102" cstate="email">
              <a:extLst>
                <a:ext uri="{28A0092B-C50C-407E-A947-70E740481C1C}">
                  <a14:useLocalDpi xmlns:a14="http://schemas.microsoft.com/office/drawing/2010/main"/>
                </a:ext>
              </a:extLst>
            </a:blip>
            <a:stretch>
              <a:fillRect/>
            </a:stretch>
          </p:blipFill>
          <p:spPr>
            <a:xfrm>
              <a:off x="8600978" y="4964583"/>
              <a:ext cx="451156" cy="437831"/>
            </a:xfrm>
            <a:prstGeom prst="rect">
              <a:avLst/>
            </a:prstGeom>
          </p:spPr>
        </p:pic>
        <p:pic>
          <p:nvPicPr>
            <p:cNvPr id="311" name="Picture 310"/>
            <p:cNvPicPr>
              <a:picLocks noChangeAspect="1"/>
            </p:cNvPicPr>
            <p:nvPr/>
          </p:nvPicPr>
          <p:blipFill rotWithShape="1">
            <a:blip r:embed="rId103" cstate="email">
              <a:extLst>
                <a:ext uri="{28A0092B-C50C-407E-A947-70E740481C1C}">
                  <a14:useLocalDpi xmlns:a14="http://schemas.microsoft.com/office/drawing/2010/main"/>
                </a:ext>
              </a:extLst>
            </a:blip>
            <a:srcRect/>
            <a:stretch/>
          </p:blipFill>
          <p:spPr>
            <a:xfrm>
              <a:off x="6828869" y="4982579"/>
              <a:ext cx="776556" cy="487390"/>
            </a:xfrm>
            <a:prstGeom prst="rect">
              <a:avLst/>
            </a:prstGeom>
          </p:spPr>
        </p:pic>
        <p:pic>
          <p:nvPicPr>
            <p:cNvPr id="312" name="Picture 3" descr="https://seekcdn.com/pacman/company-profiles/logos/433762/aig-logo.jpg"/>
            <p:cNvPicPr>
              <a:picLocks noChangeAspect="1" noChangeArrowheads="1"/>
            </p:cNvPicPr>
            <p:nvPr/>
          </p:nvPicPr>
          <p:blipFill>
            <a:blip r:embed="rId104" cstate="email">
              <a:extLst>
                <a:ext uri="{28A0092B-C50C-407E-A947-70E740481C1C}">
                  <a14:useLocalDpi xmlns:a14="http://schemas.microsoft.com/office/drawing/2010/main"/>
                </a:ext>
              </a:extLst>
            </a:blip>
            <a:srcRect/>
            <a:stretch>
              <a:fillRect/>
            </a:stretch>
          </p:blipFill>
          <p:spPr bwMode="auto">
            <a:xfrm>
              <a:off x="9140866" y="4954025"/>
              <a:ext cx="437831" cy="43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 name="Picture 312"/>
            <p:cNvPicPr>
              <a:picLocks noChangeAspect="1"/>
            </p:cNvPicPr>
            <p:nvPr/>
          </p:nvPicPr>
          <p:blipFill rotWithShape="1">
            <a:blip r:embed="rId105" cstate="email">
              <a:extLst>
                <a:ext uri="{28A0092B-C50C-407E-A947-70E740481C1C}">
                  <a14:useLocalDpi xmlns:a14="http://schemas.microsoft.com/office/drawing/2010/main"/>
                </a:ext>
              </a:extLst>
            </a:blip>
            <a:srcRect/>
            <a:stretch/>
          </p:blipFill>
          <p:spPr>
            <a:xfrm>
              <a:off x="9667432" y="4938607"/>
              <a:ext cx="1410162" cy="391341"/>
            </a:xfrm>
            <a:prstGeom prst="rect">
              <a:avLst/>
            </a:prstGeom>
          </p:spPr>
        </p:pic>
        <p:pic>
          <p:nvPicPr>
            <p:cNvPr id="314" name="Picture 313"/>
            <p:cNvPicPr>
              <a:picLocks noChangeAspect="1"/>
            </p:cNvPicPr>
            <p:nvPr/>
          </p:nvPicPr>
          <p:blipFill>
            <a:blip r:embed="rId106" cstate="email">
              <a:extLst>
                <a:ext uri="{28A0092B-C50C-407E-A947-70E740481C1C}">
                  <a14:useLocalDpi xmlns:a14="http://schemas.microsoft.com/office/drawing/2010/main"/>
                </a:ext>
              </a:extLst>
            </a:blip>
            <a:stretch>
              <a:fillRect/>
            </a:stretch>
          </p:blipFill>
          <p:spPr>
            <a:xfrm>
              <a:off x="7694157" y="5116480"/>
              <a:ext cx="818089" cy="325024"/>
            </a:xfrm>
            <a:prstGeom prst="rect">
              <a:avLst/>
            </a:prstGeom>
          </p:spPr>
        </p:pic>
        <p:pic>
          <p:nvPicPr>
            <p:cNvPr id="315" name="Content Placeholder 6"/>
            <p:cNvPicPr>
              <a:picLocks noChangeAspect="1"/>
            </p:cNvPicPr>
            <p:nvPr/>
          </p:nvPicPr>
          <p:blipFill>
            <a:blip r:embed="rId107" cstate="email">
              <a:extLst>
                <a:ext uri="{28A0092B-C50C-407E-A947-70E740481C1C}">
                  <a14:useLocalDpi xmlns:a14="http://schemas.microsoft.com/office/drawing/2010/main"/>
                </a:ext>
              </a:extLst>
            </a:blip>
            <a:stretch>
              <a:fillRect/>
            </a:stretch>
          </p:blipFill>
          <p:spPr>
            <a:xfrm>
              <a:off x="3212254" y="5129170"/>
              <a:ext cx="359284" cy="359284"/>
            </a:xfrm>
            <a:prstGeom prst="rect">
              <a:avLst/>
            </a:prstGeom>
          </p:spPr>
        </p:pic>
        <p:pic>
          <p:nvPicPr>
            <p:cNvPr id="316" name="Picture 315"/>
            <p:cNvPicPr>
              <a:picLocks noChangeAspect="1"/>
            </p:cNvPicPr>
            <p:nvPr/>
          </p:nvPicPr>
          <p:blipFill>
            <a:blip r:embed="rId108" cstate="email">
              <a:extLst>
                <a:ext uri="{28A0092B-C50C-407E-A947-70E740481C1C}">
                  <a14:useLocalDpi xmlns:a14="http://schemas.microsoft.com/office/drawing/2010/main"/>
                </a:ext>
              </a:extLst>
            </a:blip>
            <a:stretch>
              <a:fillRect/>
            </a:stretch>
          </p:blipFill>
          <p:spPr>
            <a:xfrm>
              <a:off x="4772217" y="5008120"/>
              <a:ext cx="657177" cy="446992"/>
            </a:xfrm>
            <a:prstGeom prst="rect">
              <a:avLst/>
            </a:prstGeom>
          </p:spPr>
        </p:pic>
        <p:pic>
          <p:nvPicPr>
            <p:cNvPr id="317" name="Picture 316"/>
            <p:cNvPicPr>
              <a:picLocks noChangeAspect="1"/>
            </p:cNvPicPr>
            <p:nvPr/>
          </p:nvPicPr>
          <p:blipFill>
            <a:blip r:embed="rId109" cstate="email">
              <a:extLst>
                <a:ext uri="{28A0092B-C50C-407E-A947-70E740481C1C}">
                  <a14:useLocalDpi xmlns:a14="http://schemas.microsoft.com/office/drawing/2010/main"/>
                </a:ext>
              </a:extLst>
            </a:blip>
            <a:stretch>
              <a:fillRect/>
            </a:stretch>
          </p:blipFill>
          <p:spPr>
            <a:xfrm>
              <a:off x="3660271" y="5123853"/>
              <a:ext cx="359577" cy="359577"/>
            </a:xfrm>
            <a:prstGeom prst="rect">
              <a:avLst/>
            </a:prstGeom>
          </p:spPr>
        </p:pic>
        <p:pic>
          <p:nvPicPr>
            <p:cNvPr id="318" name="Picture 317"/>
            <p:cNvPicPr>
              <a:picLocks noChangeAspect="1"/>
            </p:cNvPicPr>
            <p:nvPr/>
          </p:nvPicPr>
          <p:blipFill rotWithShape="1">
            <a:blip r:embed="rId110" cstate="email">
              <a:extLst>
                <a:ext uri="{28A0092B-C50C-407E-A947-70E740481C1C}">
                  <a14:useLocalDpi xmlns:a14="http://schemas.microsoft.com/office/drawing/2010/main"/>
                </a:ext>
              </a:extLst>
            </a:blip>
            <a:srcRect/>
            <a:stretch/>
          </p:blipFill>
          <p:spPr>
            <a:xfrm>
              <a:off x="4108580" y="4960685"/>
              <a:ext cx="574905" cy="511040"/>
            </a:xfrm>
            <a:prstGeom prst="rect">
              <a:avLst/>
            </a:prstGeom>
          </p:spPr>
        </p:pic>
        <p:sp>
          <p:nvSpPr>
            <p:cNvPr id="302" name="Rectangle 301"/>
            <p:cNvSpPr/>
            <p:nvPr/>
          </p:nvSpPr>
          <p:spPr bwMode="auto">
            <a:xfrm>
              <a:off x="3023079" y="4751936"/>
              <a:ext cx="40012" cy="757698"/>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9" name="Group 8"/>
          <p:cNvGrpSpPr/>
          <p:nvPr/>
        </p:nvGrpSpPr>
        <p:grpSpPr>
          <a:xfrm>
            <a:off x="3252100" y="3790667"/>
            <a:ext cx="8223191" cy="757591"/>
            <a:chOff x="3023079" y="3951096"/>
            <a:chExt cx="8224358" cy="757699"/>
          </a:xfrm>
        </p:grpSpPr>
        <p:sp>
          <p:nvSpPr>
            <p:cNvPr id="201" name="Rectangle 200"/>
            <p:cNvSpPr/>
            <p:nvPr/>
          </p:nvSpPr>
          <p:spPr bwMode="auto">
            <a:xfrm>
              <a:off x="3023079" y="3951096"/>
              <a:ext cx="8224358" cy="757699"/>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pic>
          <p:nvPicPr>
            <p:cNvPr id="203" name="Picture 202">
              <a:hlinkClick r:id="rId111"/>
            </p:cNvPr>
            <p:cNvPicPr>
              <a:picLocks noChangeAspect="1"/>
            </p:cNvPicPr>
            <p:nvPr/>
          </p:nvPicPr>
          <p:blipFill>
            <a:blip r:embed="rId112" cstate="email">
              <a:extLst>
                <a:ext uri="{28A0092B-C50C-407E-A947-70E740481C1C}">
                  <a14:useLocalDpi xmlns:a14="http://schemas.microsoft.com/office/drawing/2010/main"/>
                </a:ext>
              </a:extLst>
            </a:blip>
            <a:stretch>
              <a:fillRect/>
            </a:stretch>
          </p:blipFill>
          <p:spPr>
            <a:xfrm>
              <a:off x="3206132" y="4451843"/>
              <a:ext cx="1075108" cy="200811"/>
            </a:xfrm>
            <a:prstGeom prst="rect">
              <a:avLst/>
            </a:prstGeom>
          </p:spPr>
        </p:pic>
        <p:pic>
          <p:nvPicPr>
            <p:cNvPr id="204" name="Picture 8" descr="http://www.swedishlifesciences.se/sites/default/files/company_profiles/608/logo/aerocrine_ab-logo_high.jpg">
              <a:hlinkClick r:id="rId113"/>
            </p:cNvPr>
            <p:cNvPicPr>
              <a:picLocks noChangeAspect="1" noChangeArrowheads="1"/>
            </p:cNvPicPr>
            <p:nvPr/>
          </p:nvPicPr>
          <p:blipFill>
            <a:blip r:embed="rId1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9001" y="4057481"/>
              <a:ext cx="970017" cy="156074"/>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6" descr="http://jobs.bmj.com/getasset/5e286beb-b4d6-4b69-a654-7506bf62d7fc/"/>
            <p:cNvPicPr>
              <a:picLocks noChangeAspect="1" noChangeArrowheads="1"/>
            </p:cNvPicPr>
            <p:nvPr/>
          </p:nvPicPr>
          <p:blipFill rotWithShape="1">
            <a:blip r:embed="rId115" cstate="email">
              <a:extLst>
                <a:ext uri="{28A0092B-C50C-407E-A947-70E740481C1C}">
                  <a14:useLocalDpi xmlns:a14="http://schemas.microsoft.com/office/drawing/2010/main"/>
                </a:ext>
              </a:extLst>
            </a:blip>
            <a:srcRect/>
            <a:stretch/>
          </p:blipFill>
          <p:spPr bwMode="auto">
            <a:xfrm>
              <a:off x="5821160" y="4328452"/>
              <a:ext cx="1063261" cy="319924"/>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05"/>
            <p:cNvPicPr>
              <a:picLocks noChangeAspect="1"/>
            </p:cNvPicPr>
            <p:nvPr/>
          </p:nvPicPr>
          <p:blipFill>
            <a:blip r:embed="rId116" cstate="email">
              <a:extLst>
                <a:ext uri="{28A0092B-C50C-407E-A947-70E740481C1C}">
                  <a14:useLocalDpi xmlns:a14="http://schemas.microsoft.com/office/drawing/2010/main"/>
                </a:ext>
              </a:extLst>
            </a:blip>
            <a:stretch>
              <a:fillRect/>
            </a:stretch>
          </p:blipFill>
          <p:spPr>
            <a:xfrm>
              <a:off x="7024828" y="4057481"/>
              <a:ext cx="593235" cy="473038"/>
            </a:xfrm>
            <a:prstGeom prst="rect">
              <a:avLst/>
            </a:prstGeom>
          </p:spPr>
        </p:pic>
        <p:pic>
          <p:nvPicPr>
            <p:cNvPr id="207" name="Picture 206"/>
            <p:cNvPicPr>
              <a:picLocks noChangeAspect="1"/>
            </p:cNvPicPr>
            <p:nvPr/>
          </p:nvPicPr>
          <p:blipFill>
            <a:blip r:embed="rId117" cstate="email">
              <a:extLst>
                <a:ext uri="{28A0092B-C50C-407E-A947-70E740481C1C}">
                  <a14:useLocalDpi xmlns:a14="http://schemas.microsoft.com/office/drawing/2010/main"/>
                </a:ext>
              </a:extLst>
            </a:blip>
            <a:stretch>
              <a:fillRect/>
            </a:stretch>
          </p:blipFill>
          <p:spPr>
            <a:xfrm>
              <a:off x="3214596" y="4020189"/>
              <a:ext cx="921198" cy="264076"/>
            </a:xfrm>
            <a:prstGeom prst="rect">
              <a:avLst/>
            </a:prstGeom>
          </p:spPr>
        </p:pic>
        <p:pic>
          <p:nvPicPr>
            <p:cNvPr id="208" name="Picture 6" descr="image003"/>
            <p:cNvPicPr>
              <a:picLocks noChangeAspect="1" noChangeArrowheads="1"/>
            </p:cNvPicPr>
            <p:nvPr/>
          </p:nvPicPr>
          <p:blipFill>
            <a:blip r:embed="rId118" cstate="email">
              <a:extLst>
                <a:ext uri="{28A0092B-C50C-407E-A947-70E740481C1C}">
                  <a14:useLocalDpi xmlns:a14="http://schemas.microsoft.com/office/drawing/2010/main"/>
                </a:ext>
              </a:extLst>
            </a:blip>
            <a:srcRect/>
            <a:stretch>
              <a:fillRect/>
            </a:stretch>
          </p:blipFill>
          <p:spPr bwMode="auto">
            <a:xfrm>
              <a:off x="5551943" y="3972008"/>
              <a:ext cx="758722" cy="39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208"/>
            <p:cNvPicPr>
              <a:picLocks noChangeAspect="1"/>
            </p:cNvPicPr>
            <p:nvPr/>
          </p:nvPicPr>
          <p:blipFill>
            <a:blip r:embed="rId119" cstate="email">
              <a:extLst>
                <a:ext uri="{28A0092B-C50C-407E-A947-70E740481C1C}">
                  <a14:useLocalDpi xmlns:a14="http://schemas.microsoft.com/office/drawing/2010/main"/>
                </a:ext>
              </a:extLst>
            </a:blip>
            <a:stretch>
              <a:fillRect/>
            </a:stretch>
          </p:blipFill>
          <p:spPr>
            <a:xfrm>
              <a:off x="4520095" y="4381735"/>
              <a:ext cx="1014854" cy="263862"/>
            </a:xfrm>
            <a:prstGeom prst="rect">
              <a:avLst/>
            </a:prstGeom>
          </p:spPr>
        </p:pic>
        <p:pic>
          <p:nvPicPr>
            <p:cNvPr id="210" name="Picture 209"/>
            <p:cNvPicPr/>
            <p:nvPr/>
          </p:nvPicPr>
          <p:blipFill rotWithShape="1">
            <a:blip r:embed="rId120" cstate="email">
              <a:extLst>
                <a:ext uri="{28A0092B-C50C-407E-A947-70E740481C1C}">
                  <a14:useLocalDpi xmlns:a14="http://schemas.microsoft.com/office/drawing/2010/main"/>
                </a:ext>
              </a:extLst>
            </a:blip>
            <a:srcRect/>
            <a:stretch/>
          </p:blipFill>
          <p:spPr bwMode="auto">
            <a:xfrm>
              <a:off x="8727449" y="4341342"/>
              <a:ext cx="922850" cy="352361"/>
            </a:xfrm>
            <a:prstGeom prst="rect">
              <a:avLst/>
            </a:prstGeom>
            <a:ln>
              <a:noFill/>
            </a:ln>
            <a:extLst>
              <a:ext uri="{53640926-AAD7-44D8-BBD7-CCE9431645EC}">
                <a14:shadowObscured xmlns:a14="http://schemas.microsoft.com/office/drawing/2010/main"/>
              </a:ext>
            </a:extLst>
          </p:spPr>
        </p:pic>
        <p:pic>
          <p:nvPicPr>
            <p:cNvPr id="211" name="Picture 210"/>
            <p:cNvPicPr/>
            <p:nvPr/>
          </p:nvPicPr>
          <p:blipFill rotWithShape="1">
            <a:blip r:embed="rId121" cstate="email">
              <a:extLst>
                <a:ext uri="{28A0092B-C50C-407E-A947-70E740481C1C}">
                  <a14:useLocalDpi xmlns:a14="http://schemas.microsoft.com/office/drawing/2010/main"/>
                </a:ext>
              </a:extLst>
            </a:blip>
            <a:srcRect/>
            <a:stretch/>
          </p:blipFill>
          <p:spPr bwMode="auto">
            <a:xfrm>
              <a:off x="9828209" y="4001215"/>
              <a:ext cx="1029118" cy="302024"/>
            </a:xfrm>
            <a:prstGeom prst="rect">
              <a:avLst/>
            </a:prstGeom>
            <a:ln>
              <a:noFill/>
            </a:ln>
            <a:extLst>
              <a:ext uri="{53640926-AAD7-44D8-BBD7-CCE9431645EC}">
                <a14:shadowObscured xmlns:a14="http://schemas.microsoft.com/office/drawing/2010/main"/>
              </a:ext>
            </a:extLst>
          </p:spPr>
        </p:pic>
        <p:pic>
          <p:nvPicPr>
            <p:cNvPr id="212" name="Picture 211"/>
            <p:cNvPicPr/>
            <p:nvPr/>
          </p:nvPicPr>
          <p:blipFill rotWithShape="1">
            <a:blip r:embed="rId122" cstate="email">
              <a:extLst>
                <a:ext uri="{28A0092B-C50C-407E-A947-70E740481C1C}">
                  <a14:useLocalDpi xmlns:a14="http://schemas.microsoft.com/office/drawing/2010/main"/>
                </a:ext>
              </a:extLst>
            </a:blip>
            <a:srcRect/>
            <a:stretch/>
          </p:blipFill>
          <p:spPr bwMode="auto">
            <a:xfrm>
              <a:off x="7734201" y="4185707"/>
              <a:ext cx="489390" cy="491628"/>
            </a:xfrm>
            <a:prstGeom prst="rect">
              <a:avLst/>
            </a:prstGeom>
            <a:ln>
              <a:noFill/>
            </a:ln>
            <a:extLst>
              <a:ext uri="{53640926-AAD7-44D8-BBD7-CCE9431645EC}">
                <a14:shadowObscured xmlns:a14="http://schemas.microsoft.com/office/drawing/2010/main"/>
              </a:ext>
            </a:extLst>
          </p:spPr>
        </p:pic>
        <p:pic>
          <p:nvPicPr>
            <p:cNvPr id="213" name="Picture 212"/>
            <p:cNvPicPr>
              <a:picLocks noChangeAspect="1"/>
            </p:cNvPicPr>
            <p:nvPr/>
          </p:nvPicPr>
          <p:blipFill>
            <a:blip r:embed="rId123" cstate="email">
              <a:extLst>
                <a:ext uri="{28A0092B-C50C-407E-A947-70E740481C1C}">
                  <a14:useLocalDpi xmlns:a14="http://schemas.microsoft.com/office/drawing/2010/main"/>
                </a:ext>
              </a:extLst>
            </a:blip>
            <a:stretch>
              <a:fillRect/>
            </a:stretch>
          </p:blipFill>
          <p:spPr>
            <a:xfrm>
              <a:off x="9854041" y="4358066"/>
              <a:ext cx="1216984" cy="311321"/>
            </a:xfrm>
            <a:prstGeom prst="rect">
              <a:avLst/>
            </a:prstGeom>
          </p:spPr>
        </p:pic>
        <p:pic>
          <p:nvPicPr>
            <p:cNvPr id="214" name="Picture 8" descr="Image result for beth israil deaconess png"/>
            <p:cNvPicPr>
              <a:picLocks noChangeAspect="1" noChangeArrowheads="1"/>
            </p:cNvPicPr>
            <p:nvPr/>
          </p:nvPicPr>
          <p:blipFill>
            <a:blip r:embed="rId124" cstate="email">
              <a:extLst>
                <a:ext uri="{28A0092B-C50C-407E-A947-70E740481C1C}">
                  <a14:useLocalDpi xmlns:a14="http://schemas.microsoft.com/office/drawing/2010/main"/>
                </a:ext>
              </a:extLst>
            </a:blip>
            <a:srcRect/>
            <a:stretch>
              <a:fillRect/>
            </a:stretch>
          </p:blipFill>
          <p:spPr bwMode="auto">
            <a:xfrm>
              <a:off x="8265717" y="3992854"/>
              <a:ext cx="1342936" cy="326554"/>
            </a:xfrm>
            <a:prstGeom prst="rect">
              <a:avLst/>
            </a:prstGeom>
            <a:noFill/>
            <a:extLst>
              <a:ext uri="{909E8E84-426E-40DD-AFC4-6F175D3DCCD1}">
                <a14:hiddenFill xmlns:a14="http://schemas.microsoft.com/office/drawing/2010/main">
                  <a:solidFill>
                    <a:srgbClr val="FFFFFF"/>
                  </a:solidFill>
                </a14:hiddenFill>
              </a:ext>
            </a:extLst>
          </p:spPr>
        </p:pic>
        <p:sp>
          <p:nvSpPr>
            <p:cNvPr id="319" name="Rectangle 318"/>
            <p:cNvSpPr/>
            <p:nvPr/>
          </p:nvSpPr>
          <p:spPr bwMode="auto">
            <a:xfrm>
              <a:off x="3023086" y="3951096"/>
              <a:ext cx="40012" cy="757698"/>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defTabSz="950663" fontAlgn="base">
                <a:lnSpc>
                  <a:spcPct val="90000"/>
                </a:lnSpc>
                <a:spcBef>
                  <a:spcPct val="0"/>
                </a:spcBef>
                <a:spcAft>
                  <a:spcPct val="0"/>
                </a:spcAft>
                <a:defRPr/>
              </a:pPr>
              <a:endParaRPr lang="en-US" sz="1632" kern="0"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grpSp>
      <p:sp>
        <p:nvSpPr>
          <p:cNvPr id="123" name="Freeform 34"/>
          <p:cNvSpPr>
            <a:spLocks/>
          </p:cNvSpPr>
          <p:nvPr/>
        </p:nvSpPr>
        <p:spPr bwMode="auto">
          <a:xfrm>
            <a:off x="958134" y="4074343"/>
            <a:ext cx="241117" cy="132505"/>
          </a:xfrm>
          <a:custGeom>
            <a:avLst/>
            <a:gdLst>
              <a:gd name="T0" fmla="*/ 222 w 222"/>
              <a:gd name="T1" fmla="*/ 68 h 122"/>
              <a:gd name="T2" fmla="*/ 192 w 222"/>
              <a:gd name="T3" fmla="*/ 68 h 122"/>
              <a:gd name="T4" fmla="*/ 172 w 222"/>
              <a:gd name="T5" fmla="*/ 22 h 122"/>
              <a:gd name="T6" fmla="*/ 128 w 222"/>
              <a:gd name="T7" fmla="*/ 122 h 122"/>
              <a:gd name="T8" fmla="*/ 86 w 222"/>
              <a:gd name="T9" fmla="*/ 0 h 122"/>
              <a:gd name="T10" fmla="*/ 52 w 222"/>
              <a:gd name="T11" fmla="*/ 72 h 122"/>
              <a:gd name="T12" fmla="*/ 0 w 222"/>
              <a:gd name="T13" fmla="*/ 72 h 122"/>
            </a:gdLst>
            <a:ahLst/>
            <a:cxnLst>
              <a:cxn ang="0">
                <a:pos x="T0" y="T1"/>
              </a:cxn>
              <a:cxn ang="0">
                <a:pos x="T2" y="T3"/>
              </a:cxn>
              <a:cxn ang="0">
                <a:pos x="T4" y="T5"/>
              </a:cxn>
              <a:cxn ang="0">
                <a:pos x="T6" y="T7"/>
              </a:cxn>
              <a:cxn ang="0">
                <a:pos x="T8" y="T9"/>
              </a:cxn>
              <a:cxn ang="0">
                <a:pos x="T10" y="T11"/>
              </a:cxn>
              <a:cxn ang="0">
                <a:pos x="T12" y="T13"/>
              </a:cxn>
            </a:cxnLst>
            <a:rect l="0" t="0" r="r" b="b"/>
            <a:pathLst>
              <a:path w="222" h="122">
                <a:moveTo>
                  <a:pt x="222" y="68"/>
                </a:moveTo>
                <a:lnTo>
                  <a:pt x="192" y="68"/>
                </a:lnTo>
                <a:lnTo>
                  <a:pt x="172" y="22"/>
                </a:lnTo>
                <a:lnTo>
                  <a:pt x="128" y="122"/>
                </a:lnTo>
                <a:lnTo>
                  <a:pt x="86" y="0"/>
                </a:lnTo>
                <a:lnTo>
                  <a:pt x="52" y="72"/>
                </a:lnTo>
                <a:lnTo>
                  <a:pt x="0" y="72"/>
                </a:lnTo>
              </a:path>
            </a:pathLst>
          </a:custGeom>
          <a:noFill/>
          <a:ln w="127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dirty="0">
              <a:solidFill>
                <a:srgbClr val="FFFFFF"/>
              </a:solidFill>
              <a:latin typeface="Segoe UI"/>
            </a:endParaRPr>
          </a:p>
        </p:txBody>
      </p:sp>
    </p:spTree>
    <p:extLst>
      <p:ext uri="{BB962C8B-B14F-4D97-AF65-F5344CB8AC3E}">
        <p14:creationId xmlns:p14="http://schemas.microsoft.com/office/powerpoint/2010/main" val="1878231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10.xml><?xml version="1.0" encoding="utf-8"?>
<a:theme xmlns:a="http://schemas.openxmlformats.org/drawingml/2006/main" name="7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rgbClr val="C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1.xml><?xml version="1.0" encoding="utf-8"?>
<a:theme xmlns:a="http://schemas.openxmlformats.org/drawingml/2006/main" name="8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3_Server and Cloud 2013">
  <a:themeElements>
    <a:clrScheme name="Custom 3">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rgbClr val="FF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dirty="0" smtClean="0">
            <a:solidFill>
              <a:srgbClr val="C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1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2000" b="1" dirty="0">
            <a:solidFill>
              <a:srgbClr val="FF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6.xml><?xml version="1.0" encoding="utf-8"?>
<a:theme xmlns:a="http://schemas.openxmlformats.org/drawingml/2006/main" name="5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6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rgbClr val="C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8.xml><?xml version="1.0" encoding="utf-8"?>
<a:theme xmlns:a="http://schemas.openxmlformats.org/drawingml/2006/main" name="3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rgbClr val="C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9.xml><?xml version="1.0" encoding="utf-8"?>
<a:theme xmlns:a="http://schemas.openxmlformats.org/drawingml/2006/main" name="2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solidFill>
              <a:srgbClr val="FF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Override1.xml><?xml version="1.0" encoding="utf-8"?>
<a:themeOverride xmlns:a="http://schemas.openxmlformats.org/drawingml/2006/main">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Cortana Intelligence Technical Deck</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DSWF2_x0028_1_x0029_ xmlns="b3bc04a5-d503-43b1-b98c-a8cf663329d9">
      <Url xsi:nil="true"/>
      <Description xsi:nil="true"/>
    </ODSWF2_x0028_1_x0029_>
    <ODSWF1 xmlns="b3bc04a5-d503-43b1-b98c-a8cf663329d9">
      <Url xsi:nil="true"/>
      <Description xsi:nil="true"/>
    </ODSWF1>
    <Owner xmlns="230e9df3-be65-4c73-a93b-d1236ebd677e">
      <UserInfo>
        <DisplayName>Anu Kohli</DisplayName>
        <AccountId>629</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ODSWF2 xmlns="b3bc04a5-d503-43b1-b98c-a8cf663329d9">
      <Url xsi:nil="true"/>
      <Description xsi:nil="true"/>
    </ODSWF2>
    <ODSWF2_x0028_1_x0029_0 xmlns="b3bc04a5-d503-43b1-b98c-a8cf663329d9">
      <Url xsi:nil="true"/>
      <Description xsi:nil="true"/>
    </ODSWF2_x0028_1_x0029_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ODSWF_x0028_1_x0029_ xmlns="b3bc04a5-d503-43b1-b98c-a8cf663329d9">
      <Url xsi:nil="true"/>
      <Description xsi:nil="true"/>
    </ODSWF_x0028_1_x0029_>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Cortana</TermName>
          <TermId xmlns="http://schemas.microsoft.com/office/infopath/2007/PartnerControls">9ddf2d0d-10f8-4f45-a03c-9a1a5aa2df6a</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https://microsoft.sharepoint.com/sites/Infopedia_G01KC/Media/Thumbnails/G01KC-1-15426/Cortana%20Intelligence%20Technical%20Deck.png</Url>
      <Description>/sites/Infopedia_G01KC/Media/Thumbnails/G01KC-1-15426/Cortana Intelligence Technical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ODSWF_x0028_1_x0029_0 xmlns="b3bc04a5-d503-43b1-b98c-a8cf663329d9">
      <Url xsi:nil="true"/>
      <Description xsi:nil="true"/>
    </ODSWF_x0028_1_x0029_0>
    <RoutingRuleDescription xmlns="http://schemas.microsoft.com/sharepoint/v3" xsi:nil="true"/>
    <PublishingExpirationDate xmlns="http://schemas.microsoft.com/sharepoint/v3" xsi:nil="true"/>
    <ODSWF_x0028_1_x0029_1 xmlns="b3bc04a5-d503-43b1-b98c-a8cf663329d9">
      <Url xsi:nil="true"/>
      <Description xsi:nil="true"/>
    </ODSWF_x0028_1_x0029_1>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31</Value>
      <Value>29</Value>
      <Value>435</Value>
      <Value>26</Value>
      <Value>634</Value>
      <Value>5</Value>
      <Value>21</Value>
      <Value>20</Value>
      <Value>374</Value>
    </TaxCatchAll>
    <mb88723863e1404388ba3733387d48df xmlns="230e9df3-be65-4c73-a93b-d1236ebd677e">
      <Terms xmlns="http://schemas.microsoft.com/office/infopath/2007/PartnerControls"/>
    </mb88723863e1404388ba3733387d48df>
    <Update_x0020_Parent_x0020_Child_x0020_Relation_x0028_1_x0029_1 xmlns="b3bc04a5-d503-43b1-b98c-a8cf663329d9">
      <Url xsi:nil="true"/>
      <Description xsi:nil="true"/>
    </Update_x0020_Parent_x0020_Child_x0020_Relation_x0028_1_x0029_1>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G01KC-1-15426</GenericText2>
    <LastSharedByUser xmlns="2478d1b8-79bf-461f-b8e8-704d21601f1a">pfoster@microsoft.com</LastSharedByUser>
    <_dlc_DocId xmlns="230e9df3-be65-4c73-a93b-d1236ebd677e">G01KC-99682991-15428</_dlc_DocId>
    <LastSharedByTime xmlns="2478d1b8-79bf-461f-b8e8-704d21601f1a">2017-09-26T20:26:52+00:00</LastSharedByTime>
    <_dlc_DocIdUrl xmlns="230e9df3-be65-4c73-a93b-d1236ebd677e">
      <Url>https://microsoft.sharepoint.com/sites/Infopedia_G01KC/_layouts/15/DocIdRedir.aspx?ID=G01KC-99682991-15428</Url>
      <Description>G01KC-99682991-15428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4d20be9e2a4e26937715fe92d2dcb8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f49a0d92bc07c615813dd5bfed3765a"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4C77A9-2765-469B-85BE-BD152C4ECDFB}">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478d1b8-79bf-461f-b8e8-704d21601f1a"/>
    <ds:schemaRef ds:uri="http://schemas.microsoft.com/sharepoint/v3"/>
    <ds:schemaRef ds:uri="230e9df3-be65-4c73-a93b-d1236ebd677e"/>
    <ds:schemaRef ds:uri="http://purl.org/dc/terms/"/>
    <ds:schemaRef ds:uri="b3bc04a5-d503-43b1-b98c-a8cf663329d9"/>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4EFDF241-2E58-4E36-8980-4A40F9ACFE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FFAB1E-E2A3-44B9-9B5E-E941EB803973}">
  <ds:schemaRefs>
    <ds:schemaRef ds:uri="http://schemas.microsoft.com/sharepoint/events"/>
  </ds:schemaRefs>
</ds:datastoreItem>
</file>

<file path=customXml/itemProps4.xml><?xml version="1.0" encoding="utf-8"?>
<ds:datastoreItem xmlns:ds="http://schemas.openxmlformats.org/officeDocument/2006/customXml" ds:itemID="{FA0A2481-C555-4898-8BC1-D1154FF9C4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0</TotalTime>
  <Words>9187</Words>
  <Application>Microsoft Office PowerPoint</Application>
  <PresentationFormat>Custom</PresentationFormat>
  <Paragraphs>1197</Paragraphs>
  <Slides>41</Slides>
  <Notes>41</Notes>
  <HiddenSlides>4</HiddenSlides>
  <MMClips>0</MMClips>
  <ScaleCrop>false</ScaleCrop>
  <HeadingPairs>
    <vt:vector size="8" baseType="variant">
      <vt:variant>
        <vt:lpstr>Fonts Used</vt:lpstr>
      </vt:variant>
      <vt:variant>
        <vt:i4>18</vt:i4>
      </vt:variant>
      <vt:variant>
        <vt:lpstr>Theme</vt:lpstr>
      </vt:variant>
      <vt:variant>
        <vt:i4>12</vt:i4>
      </vt:variant>
      <vt:variant>
        <vt:lpstr>Embedded OLE Servers</vt:lpstr>
      </vt:variant>
      <vt:variant>
        <vt:i4>1</vt:i4>
      </vt:variant>
      <vt:variant>
        <vt:lpstr>Slide Titles</vt:lpstr>
      </vt:variant>
      <vt:variant>
        <vt:i4>41</vt:i4>
      </vt:variant>
    </vt:vector>
  </HeadingPairs>
  <TitlesOfParts>
    <vt:vector size="72" baseType="lpstr">
      <vt:lpstr>Arial Unicode MS</vt:lpstr>
      <vt:lpstr>MS PGothic</vt:lpstr>
      <vt:lpstr>Segoe</vt:lpstr>
      <vt:lpstr>Segoe Light</vt:lpstr>
      <vt:lpstr>Segoe Pro Semibold</vt:lpstr>
      <vt:lpstr>Arial</vt:lpstr>
      <vt:lpstr>Calibri</vt:lpstr>
      <vt:lpstr>Cambria</vt:lpstr>
      <vt:lpstr>Consolas</vt:lpstr>
      <vt:lpstr>Courier New</vt:lpstr>
      <vt:lpstr>Segoe UI</vt:lpstr>
      <vt:lpstr>Segoe UI Black</vt:lpstr>
      <vt:lpstr>Segoe UI Light</vt:lpstr>
      <vt:lpstr>Segoe UI Semibold</vt:lpstr>
      <vt:lpstr>Segoe UI Semilight</vt:lpstr>
      <vt:lpstr>Times New Roman</vt:lpstr>
      <vt:lpstr>Verdana</vt:lpstr>
      <vt:lpstr>Wingdings</vt:lpstr>
      <vt:lpstr>1_5-30701_Cortana_Analytics_Workshop_2015_Template</vt:lpstr>
      <vt:lpstr>COLOR TEMPLATE</vt:lpstr>
      <vt:lpstr>2_COLOR TEMPLATE</vt:lpstr>
      <vt:lpstr>1_COLOR TEMPLATE</vt:lpstr>
      <vt:lpstr>1_WHITE TEMPLATE</vt:lpstr>
      <vt:lpstr>5_COLOR TEMPLATE</vt:lpstr>
      <vt:lpstr>6_COLOR TEMPLATE</vt:lpstr>
      <vt:lpstr>3_COLOR TEMPLATE</vt:lpstr>
      <vt:lpstr>2_WHITE TEMPLATE</vt:lpstr>
      <vt:lpstr>7_COLOR TEMPLATE</vt:lpstr>
      <vt:lpstr>8_COLOR TEMPLATE</vt:lpstr>
      <vt:lpstr>3_Server and Cloud 2013</vt:lpstr>
      <vt:lpstr>think-cell Slide</vt:lpstr>
      <vt:lpstr>Cortana  Intelligence</vt:lpstr>
      <vt:lpstr>PowerPoint Presentation</vt:lpstr>
      <vt:lpstr>PowerPoint Presentation</vt:lpstr>
      <vt:lpstr>Convergence accelerates digital transformation</vt:lpstr>
      <vt:lpstr>Digital Transformation</vt:lpstr>
      <vt:lpstr>Time to adapt is shrinking</vt:lpstr>
      <vt:lpstr>Intelligent solutions will enable differentiation</vt:lpstr>
      <vt:lpstr>Opportunities exist across functional areas</vt:lpstr>
      <vt:lpstr>Digital transformation solutions in action</vt:lpstr>
      <vt:lpstr>Rolls-Royce</vt:lpstr>
      <vt:lpstr>Example: Data and Service Architecture</vt:lpstr>
      <vt:lpstr>Example: Data and Service Architecture</vt:lpstr>
      <vt:lpstr>Rolls Royce Video</vt:lpstr>
      <vt:lpstr>Liebherr</vt:lpstr>
      <vt:lpstr>Intelligence Customer Service </vt:lpstr>
      <vt:lpstr>Intelligent customer service</vt:lpstr>
      <vt:lpstr>Litware Insurance</vt:lpstr>
      <vt:lpstr>Intelligent solutions enable differentiation</vt:lpstr>
      <vt:lpstr>How can Cortana Intelligence help you?</vt:lpstr>
      <vt:lpstr>Easily turn data into intelligent action</vt:lpstr>
      <vt:lpstr>Information Management</vt:lpstr>
      <vt:lpstr>Compose and orchestrate data services at scale</vt:lpstr>
      <vt:lpstr>Get more value from your enterprise data assets</vt:lpstr>
      <vt:lpstr>Ingest events from websites, apps and devices at cloud scale </vt:lpstr>
      <vt:lpstr>Big Data Stores</vt:lpstr>
      <vt:lpstr>A hyper-scale repository for big data analytics workloads</vt:lpstr>
      <vt:lpstr>Elastic data warehouse as a service with enterprise-class features</vt:lpstr>
      <vt:lpstr>A document-oriented, NoSQL database service</vt:lpstr>
      <vt:lpstr>Machine Learning and Analytics</vt:lpstr>
      <vt:lpstr>Easily build, deploy, and share predictive analytics solutions</vt:lpstr>
      <vt:lpstr>Big data analytics made easy</vt:lpstr>
      <vt:lpstr>Comprehensive set of managed Apache big data projects</vt:lpstr>
      <vt:lpstr>Real-time stream processing in the cloud</vt:lpstr>
      <vt:lpstr>Proven analytics engine</vt:lpstr>
      <vt:lpstr>Intelligence</vt:lpstr>
      <vt:lpstr>Build applications that understand people</vt:lpstr>
      <vt:lpstr>Your bots – wherever your users converse</vt:lpstr>
      <vt:lpstr>Get things done in more helpful, proactive and natural ways </vt:lpstr>
      <vt:lpstr>Keep a pulse on your business with live, interactive dashboards</vt:lpstr>
      <vt:lpstr>Transform data into intelligent action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Technical Deck</dc:title>
  <dc:subject/>
  <dc:creator/>
  <cp:keywords/>
  <dc:description/>
  <cp:lastModifiedBy/>
  <cp:revision>2</cp:revision>
  <dcterms:created xsi:type="dcterms:W3CDTF">2015-09-30T21:47:00Z</dcterms:created>
  <dcterms:modified xsi:type="dcterms:W3CDTF">2017-10-19T00:11:12Z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435;#technical presentations|83a894cf-702b-47fc-aba5-41bd10dc1e75</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Products">
    <vt:lpwstr>26;#Microsoft Azure|669a3112-5edf-444b-a003-630063601f07;#634;#Cortana|9ddf2d0d-10f8-4f45-a03c-9a1a5aa2df6a</vt:lpwstr>
  </property>
  <property fmtid="{D5CDD505-2E9C-101B-9397-08002B2CF9AE}" pid="18" name="l6f004f21209409da86a713c0f24627d">
    <vt:lpwstr/>
  </property>
  <property fmtid="{D5CDD505-2E9C-101B-9397-08002B2CF9AE}" pid="19" name="MSProductsTaxHTField0">
    <vt:lpwstr/>
  </property>
  <property fmtid="{D5CDD505-2E9C-101B-9397-08002B2CF9AE}" pid="20" name="e8080b0481964c759b2c36ae49591b31">
    <vt:lpwstr/>
  </property>
  <property fmtid="{D5CDD505-2E9C-101B-9397-08002B2CF9AE}" pid="21" name="_docset_NoMedatataSyncRequired">
    <vt:lpwstr>False</vt:lpwstr>
  </property>
  <property fmtid="{D5CDD505-2E9C-101B-9397-08002B2CF9AE}" pid="22" name="Languages">
    <vt:lpwstr/>
  </property>
  <property fmtid="{D5CDD505-2E9C-101B-9397-08002B2CF9AE}" pid="23" name="TechnicalLevel">
    <vt:lpwstr/>
  </property>
  <property fmtid="{D5CDD505-2E9C-101B-9397-08002B2CF9AE}" pid="24" name="Audiences">
    <vt:lpwstr/>
  </property>
  <property fmtid="{D5CDD505-2E9C-101B-9397-08002B2CF9AE}" pid="25" name="ldac8aee9d1f469e8cd8c3f8d6a615f2">
    <vt:lpwstr/>
  </property>
  <property fmtid="{D5CDD505-2E9C-101B-9397-08002B2CF9AE}" pid="26" name="EmployeeRole">
    <vt:lpwstr/>
  </property>
  <property fmtid="{D5CDD505-2E9C-101B-9397-08002B2CF9AE}" pid="27" name="NewsTopic">
    <vt:lpwstr/>
  </property>
  <property fmtid="{D5CDD505-2E9C-101B-9397-08002B2CF9AE}" pid="28" name="SharedWithUsers">
    <vt:lpwstr>5823;#Frank Blankertz;#9383;#Rick Dry;#3540;#Phil Jensen;#6507;#Patti Foster</vt:lpwstr>
  </property>
  <property fmtid="{D5CDD505-2E9C-101B-9397-08002B2CF9AE}" pid="29" name="Roles">
    <vt:lpwstr/>
  </property>
  <property fmtid="{D5CDD505-2E9C-101B-9397-08002B2CF9AE}" pid="30" name="ItemRetentionFormula">
    <vt:lpwstr/>
  </property>
  <property fmtid="{D5CDD505-2E9C-101B-9397-08002B2CF9AE}" pid="31" name="NewsSource">
    <vt:lpwstr/>
  </property>
  <property fmtid="{D5CDD505-2E9C-101B-9397-08002B2CF9AE}" pid="32" name="SMSGTags">
    <vt:lpwstr/>
  </property>
  <property fmtid="{D5CDD505-2E9C-101B-9397-08002B2CF9AE}" pid="33" name="_dlc_DocIdItemGuid">
    <vt:lpwstr>6c6528db-d968-48d8-a4bc-1f0e744093e1</vt:lpwstr>
  </property>
  <property fmtid="{D5CDD505-2E9C-101B-9397-08002B2CF9AE}" pid="34" name="MSPhysicalGeography">
    <vt:lpwstr/>
  </property>
  <property fmtid="{D5CDD505-2E9C-101B-9397-08002B2CF9AE}" pid="35" name="j3562c58ee414e028925bc902cfc01a1">
    <vt:lpwstr/>
  </property>
  <property fmtid="{D5CDD505-2E9C-101B-9397-08002B2CF9AE}" pid="36" name="EnterpriseDomainTags">
    <vt:lpwstr/>
  </property>
  <property fmtid="{D5CDD505-2E9C-101B-9397-08002B2CF9AE}" pid="37" name="ActivitiesAndPrograms">
    <vt:lpwstr/>
  </property>
  <property fmtid="{D5CDD505-2E9C-101B-9397-08002B2CF9AE}" pid="38" name="Segments">
    <vt:lpwstr/>
  </property>
  <property fmtid="{D5CDD505-2E9C-101B-9397-08002B2CF9AE}" pid="39" name="Partners">
    <vt:lpwstr/>
  </property>
  <property fmtid="{D5CDD505-2E9C-101B-9397-08002B2CF9AE}" pid="40" name="la4444b61d19467597d63190b69ac227">
    <vt:lpwstr/>
  </property>
  <property fmtid="{D5CDD505-2E9C-101B-9397-08002B2CF9AE}" pid="41" name="Topics">
    <vt:lpwstr>29;#features|94b87768-f145-4764-adbd-fec700e47348</vt:lpwstr>
  </property>
  <property fmtid="{D5CDD505-2E9C-101B-9397-08002B2CF9AE}" pid="42" name="Groups">
    <vt:lpwstr>31;#Microsoft Azure Marketing|0958c357-5252-473f-8b4e-42f27525a99d</vt:lpwstr>
  </property>
  <property fmtid="{D5CDD505-2E9C-101B-9397-08002B2CF9AE}" pid="43" name="FolderExtensions">
    <vt:lpwstr/>
  </property>
  <property fmtid="{D5CDD505-2E9C-101B-9397-08002B2CF9AE}" pid="44" name="ParentID1">
    <vt:lpwstr>G01KC-1-15426</vt:lpwstr>
  </property>
  <property fmtid="{D5CDD505-2E9C-101B-9397-08002B2CF9AE}" pid="45" name="MSIP_Label_f42aa342-8706-4288-bd11-ebb85995028c_Enabled">
    <vt:lpwstr>True</vt:lpwstr>
  </property>
  <property fmtid="{D5CDD505-2E9C-101B-9397-08002B2CF9AE}" pid="46" name="MSIP_Label_f42aa342-8706-4288-bd11-ebb85995028c_SiteId">
    <vt:lpwstr>72f988bf-86f1-41af-91ab-2d7cd011db47</vt:lpwstr>
  </property>
  <property fmtid="{D5CDD505-2E9C-101B-9397-08002B2CF9AE}" pid="47" name="MSIP_Label_f42aa342-8706-4288-bd11-ebb85995028c_Ref">
    <vt:lpwstr>https://api.informationprotection.azure.com/api/72f988bf-86f1-41af-91ab-2d7cd011db47</vt:lpwstr>
  </property>
  <property fmtid="{D5CDD505-2E9C-101B-9397-08002B2CF9AE}" pid="48" name="MSIP_Label_f42aa342-8706-4288-bd11-ebb85995028c_Owner">
    <vt:lpwstr>hyssh@microsoft.com</vt:lpwstr>
  </property>
  <property fmtid="{D5CDD505-2E9C-101B-9397-08002B2CF9AE}" pid="49" name="MSIP_Label_f42aa342-8706-4288-bd11-ebb85995028c_SetDate">
    <vt:lpwstr>2017-10-18T17:11:08.8738576-07:00</vt:lpwstr>
  </property>
  <property fmtid="{D5CDD505-2E9C-101B-9397-08002B2CF9AE}" pid="50" name="MSIP_Label_f42aa342-8706-4288-bd11-ebb85995028c_Name">
    <vt:lpwstr>General</vt:lpwstr>
  </property>
  <property fmtid="{D5CDD505-2E9C-101B-9397-08002B2CF9AE}" pid="51" name="MSIP_Label_f42aa342-8706-4288-bd11-ebb85995028c_Application">
    <vt:lpwstr>Microsoft Azure Information Protection</vt:lpwstr>
  </property>
  <property fmtid="{D5CDD505-2E9C-101B-9397-08002B2CF9AE}" pid="52" name="MSIP_Label_f42aa342-8706-4288-bd11-ebb85995028c_Extended_MSFT_Method">
    <vt:lpwstr>Automatic</vt:lpwstr>
  </property>
  <property fmtid="{D5CDD505-2E9C-101B-9397-08002B2CF9AE}" pid="53" name="Sensitivity">
    <vt:lpwstr>General</vt:lpwstr>
  </property>
</Properties>
</file>